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306" r:id="rId2"/>
    <p:sldId id="256" r:id="rId3"/>
    <p:sldId id="286" r:id="rId4"/>
    <p:sldId id="299" r:id="rId5"/>
    <p:sldId id="298" r:id="rId6"/>
    <p:sldId id="297" r:id="rId7"/>
    <p:sldId id="296" r:id="rId8"/>
    <p:sldId id="295" r:id="rId9"/>
    <p:sldId id="294" r:id="rId10"/>
    <p:sldId id="293" r:id="rId11"/>
    <p:sldId id="292" r:id="rId12"/>
    <p:sldId id="291" r:id="rId13"/>
    <p:sldId id="290" r:id="rId14"/>
    <p:sldId id="289" r:id="rId15"/>
    <p:sldId id="288" r:id="rId16"/>
    <p:sldId id="287" r:id="rId17"/>
    <p:sldId id="300" r:id="rId18"/>
    <p:sldId id="303" r:id="rId19"/>
    <p:sldId id="302" r:id="rId20"/>
    <p:sldId id="301" r:id="rId21"/>
    <p:sldId id="30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6" d="100"/>
          <a:sy n="76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DCD26-F9CB-4286-9A2F-71B631491F5B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5617B-DD6C-45A1-AF94-8879E4C213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697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644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10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752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6510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4703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614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226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703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480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322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8251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0422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92613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History of Child /Family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686800" cy="5029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Early 1800s</a:t>
            </a:r>
          </a:p>
          <a:p>
            <a:pPr lvl="1"/>
            <a:r>
              <a:rPr lang="en-US" sz="2400" dirty="0" smtClean="0"/>
              <a:t>Young children left alone while parents worked</a:t>
            </a:r>
          </a:p>
          <a:p>
            <a:r>
              <a:rPr lang="en-US" sz="2800" dirty="0" smtClean="0"/>
              <a:t>Mid 1800s</a:t>
            </a:r>
          </a:p>
          <a:p>
            <a:pPr lvl="1"/>
            <a:r>
              <a:rPr lang="en-US" sz="2400" dirty="0" smtClean="0"/>
              <a:t>government run institutions established to house abandoned and needy children</a:t>
            </a:r>
          </a:p>
          <a:p>
            <a:r>
              <a:rPr lang="en-US" sz="2800" dirty="0" smtClean="0"/>
              <a:t>Mary Ellen McCormack</a:t>
            </a:r>
          </a:p>
          <a:p>
            <a:pPr lvl="1"/>
            <a:r>
              <a:rPr lang="en-US" sz="2400" dirty="0" smtClean="0"/>
              <a:t>American Society for Prevention of Cruelty to Animals</a:t>
            </a:r>
          </a:p>
          <a:p>
            <a:pPr lvl="1"/>
            <a:r>
              <a:rPr lang="en-US" sz="2400" dirty="0" smtClean="0"/>
              <a:t>New York Society for Prevention of Cruelty to Children</a:t>
            </a:r>
          </a:p>
          <a:p>
            <a:r>
              <a:rPr lang="en-US" sz="2800" dirty="0" smtClean="0"/>
              <a:t>1960s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Battered Child Syndrome recognized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When is it Abuse?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763000" cy="4953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Parental versus Children Rights </a:t>
            </a:r>
          </a:p>
          <a:p>
            <a:pPr lvl="1"/>
            <a:r>
              <a:rPr lang="en-US" sz="2400" dirty="0" smtClean="0"/>
              <a:t>Do parents have the right to raise and discipline their children as they see fit?  </a:t>
            </a:r>
          </a:p>
          <a:p>
            <a:pPr lvl="1"/>
            <a:r>
              <a:rPr lang="en-US" sz="2400" dirty="0" smtClean="0"/>
              <a:t>Parents may attempt to justify child maltreatment as a parental right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A Global Context for Child Protection </a:t>
            </a:r>
          </a:p>
          <a:p>
            <a:pPr lvl="1"/>
            <a:r>
              <a:rPr lang="en-US" sz="2400" dirty="0" smtClean="0"/>
              <a:t>Challenge of establishing shared definition of “abuse”</a:t>
            </a:r>
          </a:p>
          <a:p>
            <a:pPr lvl="1"/>
            <a:r>
              <a:rPr lang="en-US" sz="2400" dirty="0" smtClean="0"/>
              <a:t>Religious beliefs may include spanking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Key Child and Family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Child Protective Services</a:t>
            </a:r>
          </a:p>
          <a:p>
            <a:pPr lvl="1"/>
            <a:r>
              <a:rPr lang="en-US" sz="2800" dirty="0" smtClean="0"/>
              <a:t>Family-Based Services</a:t>
            </a:r>
          </a:p>
          <a:p>
            <a:pPr lvl="1"/>
            <a:r>
              <a:rPr lang="en-US" sz="2800" dirty="0" smtClean="0"/>
              <a:t>Family Preservation Services</a:t>
            </a:r>
          </a:p>
          <a:p>
            <a:pPr lvl="1"/>
            <a:r>
              <a:rPr lang="en-US" sz="2800" dirty="0" smtClean="0"/>
              <a:t>Family Foster Care</a:t>
            </a:r>
          </a:p>
          <a:p>
            <a:pPr lvl="1"/>
            <a:r>
              <a:rPr lang="en-US" sz="2800" dirty="0" smtClean="0"/>
              <a:t>Family Reunification Services</a:t>
            </a:r>
          </a:p>
          <a:p>
            <a:pPr lvl="1"/>
            <a:r>
              <a:rPr lang="en-US" sz="2800" dirty="0" smtClean="0"/>
              <a:t>Adoption Services</a:t>
            </a:r>
          </a:p>
          <a:p>
            <a:pPr lvl="1"/>
            <a:r>
              <a:rPr lang="en-US" sz="2800" dirty="0" smtClean="0"/>
              <a:t>Residential Care</a:t>
            </a:r>
          </a:p>
          <a:p>
            <a:pPr lvl="1"/>
            <a:r>
              <a:rPr lang="en-US" sz="2800" dirty="0" smtClean="0"/>
              <a:t>Independent Living Services</a:t>
            </a:r>
          </a:p>
          <a:p>
            <a:pPr lvl="1"/>
            <a:r>
              <a:rPr lang="en-US" sz="2800" dirty="0" smtClean="0"/>
              <a:t>Intensive Treatment</a:t>
            </a:r>
            <a:endParaRPr lang="en-US" sz="28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Policy and Legislation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9530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National School Lunch Program (1946) </a:t>
            </a:r>
          </a:p>
          <a:p>
            <a:pPr lvl="1"/>
            <a:endParaRPr lang="en-US" sz="1000" dirty="0" smtClean="0"/>
          </a:p>
          <a:p>
            <a:pPr lvl="1"/>
            <a:r>
              <a:rPr lang="en-US" sz="2800" dirty="0" smtClean="0"/>
              <a:t>Supplemental Social Insurance (1972) </a:t>
            </a:r>
          </a:p>
          <a:p>
            <a:pPr lvl="1"/>
            <a:endParaRPr lang="en-US" sz="1000" dirty="0" smtClean="0"/>
          </a:p>
          <a:p>
            <a:pPr lvl="1"/>
            <a:r>
              <a:rPr lang="en-US" sz="2800" dirty="0" smtClean="0"/>
              <a:t>Child Abuse Prevention and Treatment Act (1974)</a:t>
            </a:r>
          </a:p>
          <a:p>
            <a:pPr lvl="1"/>
            <a:endParaRPr lang="en-US" sz="1000" dirty="0" smtClean="0"/>
          </a:p>
          <a:p>
            <a:pPr lvl="1"/>
            <a:r>
              <a:rPr lang="en-US" sz="2800" dirty="0" smtClean="0"/>
              <a:t>Education of All Handicapped Children Act (1975</a:t>
            </a:r>
          </a:p>
          <a:p>
            <a:pPr lvl="1"/>
            <a:endParaRPr lang="en-US" sz="1000" dirty="0" smtClean="0"/>
          </a:p>
          <a:p>
            <a:pPr lvl="1"/>
            <a:r>
              <a:rPr lang="en-US" sz="2800" dirty="0" smtClean="0"/>
              <a:t>Personal Responsibility and Work Opportunity Reconciliation Act (1996)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Public Attitudes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Institutional or primary view of social welfare</a:t>
            </a:r>
          </a:p>
          <a:p>
            <a:pPr lvl="2"/>
            <a:r>
              <a:rPr lang="en-US" sz="2400" dirty="0" smtClean="0"/>
              <a:t>Humans are inherently good but are confronted with challenging needs and circumstances.</a:t>
            </a:r>
          </a:p>
          <a:p>
            <a:pPr lvl="2"/>
            <a:r>
              <a:rPr lang="en-US" sz="2400" dirty="0" smtClean="0"/>
              <a:t>Society as a whole has a responsibility to help people by providing economic and social support services.</a:t>
            </a:r>
          </a:p>
          <a:p>
            <a:pPr lvl="1"/>
            <a:r>
              <a:rPr lang="en-US" sz="2800" dirty="0" smtClean="0"/>
              <a:t>Residual or secondary view of social welfare</a:t>
            </a:r>
          </a:p>
          <a:p>
            <a:pPr lvl="2"/>
            <a:r>
              <a:rPr lang="en-US" sz="2400" dirty="0" smtClean="0"/>
              <a:t>People should be responsible for their own lot in life and not expect government intervention. </a:t>
            </a:r>
          </a:p>
          <a:p>
            <a:pPr lvl="2"/>
            <a:r>
              <a:rPr lang="en-US" sz="2400" dirty="0" smtClean="0"/>
              <a:t>Social welfare programs should be extremely limited and should only provide a safety net.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Work in Schools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Multiple roles</a:t>
            </a:r>
          </a:p>
          <a:p>
            <a:pPr lvl="1"/>
            <a:r>
              <a:rPr lang="en-US" sz="2400" dirty="0" smtClean="0"/>
              <a:t>counseling students</a:t>
            </a:r>
          </a:p>
          <a:p>
            <a:pPr lvl="1"/>
            <a:r>
              <a:rPr lang="en-US" sz="2400" dirty="0" smtClean="0"/>
              <a:t>intervene with family members</a:t>
            </a:r>
          </a:p>
          <a:p>
            <a:pPr lvl="1"/>
            <a:r>
              <a:rPr lang="en-US" sz="2400" dirty="0" smtClean="0"/>
              <a:t>work with school officials, community leaders</a:t>
            </a:r>
          </a:p>
          <a:p>
            <a:pPr lvl="1"/>
            <a:r>
              <a:rPr lang="en-US" sz="2400" dirty="0" smtClean="0"/>
              <a:t>identify ways to enrich social conditions for student success   </a:t>
            </a:r>
          </a:p>
          <a:p>
            <a:r>
              <a:rPr lang="en-US" sz="2800" dirty="0" smtClean="0"/>
              <a:t>Certification, licensure, advanced training</a:t>
            </a:r>
          </a:p>
          <a:p>
            <a:pPr lvl="1"/>
            <a:r>
              <a:rPr lang="en-US" sz="2400" dirty="0" smtClean="0"/>
              <a:t>National and state policy has promoted the credentialing of professionals in school settings</a:t>
            </a:r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5344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Challenges Facing School </a:t>
            </a:r>
            <a:r>
              <a:rPr lang="en-US" dirty="0" err="1" smtClean="0"/>
              <a:t>SWers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Bullying</a:t>
            </a:r>
          </a:p>
          <a:p>
            <a:pPr lvl="1"/>
            <a:r>
              <a:rPr lang="en-US" sz="2400" dirty="0" smtClean="0"/>
              <a:t>up to 41% of students involved as victim, bully, or both</a:t>
            </a:r>
          </a:p>
          <a:p>
            <a:pPr lvl="1"/>
            <a:r>
              <a:rPr lang="en-US" sz="2400" dirty="0" smtClean="0"/>
              <a:t>bully prevention programs </a:t>
            </a:r>
          </a:p>
          <a:p>
            <a:r>
              <a:rPr lang="en-US" sz="2800" dirty="0" smtClean="0"/>
              <a:t>Poor and Homeless Students</a:t>
            </a:r>
          </a:p>
          <a:p>
            <a:pPr lvl="1"/>
            <a:r>
              <a:rPr lang="en-US" sz="2400" dirty="0" smtClean="0"/>
              <a:t>poor attendance and grades, high dropout rates</a:t>
            </a:r>
            <a:endParaRPr lang="en-US" sz="2000" dirty="0" smtClean="0"/>
          </a:p>
          <a:p>
            <a:pPr lvl="2"/>
            <a:r>
              <a:rPr lang="en-US" sz="2400" dirty="0" smtClean="0"/>
              <a:t>McKinney-Vento Homeless Assistance Act</a:t>
            </a:r>
            <a:endParaRPr lang="en-US" sz="2000" dirty="0" smtClean="0"/>
          </a:p>
          <a:p>
            <a:r>
              <a:rPr lang="en-US" sz="2800" dirty="0" smtClean="0"/>
              <a:t>Students with Physical and Mental Challenges</a:t>
            </a:r>
          </a:p>
          <a:p>
            <a:pPr lvl="1"/>
            <a:r>
              <a:rPr lang="en-US" sz="2400" dirty="0" smtClean="0"/>
              <a:t>Individuals with Disabilities Education Act (IDEA)</a:t>
            </a:r>
          </a:p>
          <a:p>
            <a:r>
              <a:rPr lang="en-US" sz="2800" dirty="0" smtClean="0"/>
              <a:t>Teen Pregnancy</a:t>
            </a:r>
          </a:p>
          <a:p>
            <a:pPr lvl="1"/>
            <a:r>
              <a:rPr lang="en-US" sz="2400" dirty="0" smtClean="0"/>
              <a:t>interrupts attendance, extra-curricular participation  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School Funding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763000" cy="4953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Schools are funded with a combination of state and local tax dollars  </a:t>
            </a:r>
          </a:p>
          <a:p>
            <a:pPr lvl="1"/>
            <a:r>
              <a:rPr lang="en-US" sz="2400" dirty="0" smtClean="0"/>
              <a:t>students living in affluent areas are able to attend highly sought after primary and secondary schools  </a:t>
            </a:r>
          </a:p>
          <a:p>
            <a:pPr lvl="1"/>
            <a:r>
              <a:rPr lang="en-US" sz="2400" dirty="0" smtClean="0"/>
              <a:t>students living in economically disadvantaged areas, disproportionately from racial and ethnic minorities, are relegated to struggling school systems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Issues of Diversity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763000" cy="4953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Age</a:t>
            </a:r>
          </a:p>
          <a:p>
            <a:pPr lvl="0"/>
            <a:r>
              <a:rPr lang="en-US" sz="2800" dirty="0" smtClean="0"/>
              <a:t>Class</a:t>
            </a:r>
          </a:p>
          <a:p>
            <a:pPr lvl="0"/>
            <a:r>
              <a:rPr lang="en-US" sz="2800" dirty="0" smtClean="0"/>
              <a:t>Ethnicity</a:t>
            </a:r>
          </a:p>
          <a:p>
            <a:pPr lvl="0"/>
            <a:r>
              <a:rPr lang="en-US" sz="2800" dirty="0" smtClean="0"/>
              <a:t>Race</a:t>
            </a:r>
          </a:p>
          <a:p>
            <a:pPr lvl="0"/>
            <a:r>
              <a:rPr lang="en-US" sz="2800" dirty="0" smtClean="0"/>
              <a:t>Gender</a:t>
            </a:r>
          </a:p>
          <a:p>
            <a:pPr lvl="0"/>
            <a:r>
              <a:rPr lang="en-US" sz="2800" dirty="0" smtClean="0"/>
              <a:t>Sexual Orientation </a:t>
            </a:r>
          </a:p>
          <a:p>
            <a:pPr lvl="0"/>
            <a:r>
              <a:rPr lang="en-US" sz="2800" dirty="0" smtClean="0"/>
              <a:t>Intersections of Diversity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Advocacy for Children/Families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686800" cy="5105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Child Welfare Advocacy Movement </a:t>
            </a:r>
          </a:p>
          <a:p>
            <a:pPr lvl="1"/>
            <a:r>
              <a:rPr lang="en-US" sz="2400" dirty="0" smtClean="0"/>
              <a:t>Grew during the 1970s</a:t>
            </a:r>
          </a:p>
          <a:p>
            <a:pPr lvl="1"/>
            <a:r>
              <a:rPr lang="en-US" sz="2400" dirty="0" smtClean="0"/>
              <a:t>Strengthened services and programs </a:t>
            </a:r>
          </a:p>
          <a:p>
            <a:pPr lvl="1"/>
            <a:endParaRPr lang="en-US" sz="2400" dirty="0" smtClean="0"/>
          </a:p>
          <a:p>
            <a:r>
              <a:rPr lang="en-US" sz="2800" dirty="0" smtClean="0"/>
              <a:t>Identified major themes:</a:t>
            </a:r>
          </a:p>
          <a:p>
            <a:pPr lvl="1"/>
            <a:r>
              <a:rPr lang="en-US" sz="2400" dirty="0" smtClean="0"/>
              <a:t>Child development is influenced by interaction with families and transactions with other social systems</a:t>
            </a:r>
          </a:p>
          <a:p>
            <a:pPr lvl="1"/>
            <a:r>
              <a:rPr lang="en-US" sz="2400" dirty="0" smtClean="0"/>
              <a:t>Society has a responsibility for/obligation to children</a:t>
            </a:r>
          </a:p>
          <a:p>
            <a:pPr lvl="1"/>
            <a:r>
              <a:rPr lang="en-US" sz="2400" dirty="0" smtClean="0"/>
              <a:t>Child and family services are a right and entitlement</a:t>
            </a:r>
          </a:p>
          <a:p>
            <a:pPr lvl="1"/>
            <a:r>
              <a:rPr lang="en-US" sz="2400" dirty="0" smtClean="0"/>
              <a:t>Children have rights in relationship to the social systems affecting them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133600"/>
            <a:ext cx="8686800" cy="236219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Chapter </a:t>
            </a:r>
            <a:r>
              <a:rPr lang="en-US" dirty="0" smtClean="0"/>
              <a:t>6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Child and Family Welfare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1430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Current Trends in Advocacy for Child and Family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133600"/>
            <a:ext cx="8610600" cy="426720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800" dirty="0" smtClean="0"/>
              <a:t>Advocacy as interdisciplinary collaboration  </a:t>
            </a:r>
            <a:endParaRPr lang="en-US" sz="2400" dirty="0" smtClean="0"/>
          </a:p>
          <a:p>
            <a:pPr lvl="1"/>
            <a:r>
              <a:rPr lang="en-US" sz="2400" dirty="0" smtClean="0"/>
              <a:t>Children’s Advocacy Centers </a:t>
            </a:r>
          </a:p>
          <a:p>
            <a:pPr lvl="2"/>
            <a:r>
              <a:rPr lang="en-US" sz="2200" dirty="0" smtClean="0"/>
              <a:t>Decrease trauma </a:t>
            </a:r>
          </a:p>
          <a:p>
            <a:pPr lvl="2"/>
            <a:r>
              <a:rPr lang="en-US" sz="2200" dirty="0" smtClean="0"/>
              <a:t>Improve efficiency of investigative process.  </a:t>
            </a:r>
            <a:endParaRPr lang="en-US" sz="1800" dirty="0" smtClean="0"/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Dynamic Advocacy and Family and Child Welfare</a:t>
            </a:r>
            <a:endParaRPr lang="en-US" sz="2400" dirty="0" smtClean="0"/>
          </a:p>
          <a:p>
            <a:pPr lvl="1"/>
            <a:r>
              <a:rPr lang="en-US" sz="2400" dirty="0" smtClean="0"/>
              <a:t>Social and Economic Justice</a:t>
            </a:r>
            <a:endParaRPr lang="en-US" sz="2000" dirty="0" smtClean="0"/>
          </a:p>
          <a:p>
            <a:pPr lvl="1"/>
            <a:r>
              <a:rPr lang="en-US" sz="2400" dirty="0" smtClean="0"/>
              <a:t>Supportive Environment</a:t>
            </a:r>
            <a:endParaRPr lang="en-US" sz="2000" dirty="0" smtClean="0"/>
          </a:p>
          <a:p>
            <a:pPr lvl="1"/>
            <a:r>
              <a:rPr lang="en-US" sz="2400" dirty="0" smtClean="0"/>
              <a:t>Human Needs and Rights</a:t>
            </a:r>
            <a:endParaRPr lang="en-US" sz="2000" dirty="0" smtClean="0"/>
          </a:p>
          <a:p>
            <a:pPr lvl="1"/>
            <a:r>
              <a:rPr lang="en-US" sz="2400" dirty="0" smtClean="0"/>
              <a:t>Political Access</a:t>
            </a:r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Your Career and </a:t>
            </a:r>
            <a:br>
              <a:rPr lang="en-US" sz="4400" dirty="0" smtClean="0"/>
            </a:br>
            <a:r>
              <a:rPr lang="en-US" sz="4400" dirty="0" smtClean="0"/>
              <a:t>Family and Child Welfare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686800" cy="4495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Use of Data</a:t>
            </a:r>
            <a:r>
              <a:rPr lang="en-US" sz="2400" dirty="0" smtClean="0"/>
              <a:t>	</a:t>
            </a:r>
          </a:p>
          <a:p>
            <a:pPr lvl="1"/>
            <a:r>
              <a:rPr lang="en-US" sz="2400" dirty="0" smtClean="0"/>
              <a:t>Program evaluators</a:t>
            </a:r>
          </a:p>
          <a:p>
            <a:pPr lvl="1"/>
            <a:r>
              <a:rPr lang="en-US" sz="2400" dirty="0" smtClean="0"/>
              <a:t>Advocates and</a:t>
            </a:r>
            <a:r>
              <a:rPr lang="en-US" sz="2400" b="1" dirty="0" smtClean="0"/>
              <a:t> </a:t>
            </a:r>
            <a:r>
              <a:rPr lang="en-US" sz="2400" dirty="0" smtClean="0"/>
              <a:t>educator</a:t>
            </a:r>
          </a:p>
          <a:p>
            <a:pPr lvl="1"/>
            <a:r>
              <a:rPr lang="en-US" sz="2400" dirty="0" smtClean="0"/>
              <a:t>Community organizers</a:t>
            </a:r>
          </a:p>
          <a:p>
            <a:r>
              <a:rPr lang="en-US" sz="2800" dirty="0" smtClean="0"/>
              <a:t>Types of Data</a:t>
            </a:r>
          </a:p>
          <a:p>
            <a:pPr lvl="1"/>
            <a:r>
              <a:rPr lang="en-US" sz="2400" dirty="0" smtClean="0"/>
              <a:t>Qualitative </a:t>
            </a:r>
          </a:p>
          <a:p>
            <a:pPr lvl="2"/>
            <a:r>
              <a:rPr lang="en-US" sz="2000" dirty="0" smtClean="0"/>
              <a:t>descriptive in nature </a:t>
            </a:r>
          </a:p>
          <a:p>
            <a:pPr lvl="2"/>
            <a:r>
              <a:rPr lang="en-US" sz="2000" dirty="0" smtClean="0"/>
              <a:t>case studies, focus groups, observation, interviews</a:t>
            </a:r>
          </a:p>
          <a:p>
            <a:pPr lvl="1"/>
            <a:r>
              <a:rPr lang="en-US" sz="2400" dirty="0" smtClean="0"/>
              <a:t>Quantitative research </a:t>
            </a:r>
          </a:p>
          <a:p>
            <a:pPr lvl="2"/>
            <a:r>
              <a:rPr lang="en-US" sz="2000" dirty="0" smtClean="0"/>
              <a:t>numbers, statistics</a:t>
            </a:r>
          </a:p>
          <a:p>
            <a:pPr lvl="2"/>
            <a:r>
              <a:rPr lang="en-US" sz="2000" dirty="0" smtClean="0"/>
              <a:t>surveys, checklists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Work with Families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Definition of family </a:t>
            </a:r>
          </a:p>
          <a:p>
            <a:pPr lvl="1"/>
            <a:r>
              <a:rPr lang="en-US" sz="2400" dirty="0" smtClean="0"/>
              <a:t>evolved over time</a:t>
            </a:r>
          </a:p>
          <a:p>
            <a:pPr lvl="1"/>
            <a:r>
              <a:rPr lang="en-US" sz="2400" dirty="0" smtClean="0"/>
              <a:t>diversity of family forms</a:t>
            </a:r>
          </a:p>
          <a:p>
            <a:r>
              <a:rPr lang="en-US" sz="2800" dirty="0" smtClean="0"/>
              <a:t>Multiple challenges</a:t>
            </a:r>
          </a:p>
          <a:p>
            <a:pPr lvl="1"/>
            <a:r>
              <a:rPr lang="en-US" sz="2400" dirty="0" smtClean="0"/>
              <a:t>domestic violence, child abuse, poverty  </a:t>
            </a:r>
          </a:p>
          <a:p>
            <a:r>
              <a:rPr lang="en-US" sz="2800" dirty="0" smtClean="0"/>
              <a:t>Advocacy for legislation, policies, programs</a:t>
            </a:r>
          </a:p>
          <a:p>
            <a:pPr lvl="1"/>
            <a:r>
              <a:rPr lang="en-US" sz="2400" dirty="0" smtClean="0"/>
              <a:t>rights and needs of children and family members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Today’s Families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Changing definition of family has changed</a:t>
            </a:r>
          </a:p>
          <a:p>
            <a:r>
              <a:rPr lang="en-US" sz="2800" dirty="0" smtClean="0"/>
              <a:t>Social unit containing two or more members</a:t>
            </a:r>
          </a:p>
          <a:p>
            <a:r>
              <a:rPr lang="en-US" sz="2800" dirty="0" smtClean="0"/>
              <a:t>Family structure</a:t>
            </a:r>
          </a:p>
          <a:p>
            <a:pPr lvl="1"/>
            <a:r>
              <a:rPr lang="en-US" sz="2400" dirty="0" smtClean="0"/>
              <a:t>Kinship - common ancestry, marriage, adoption</a:t>
            </a:r>
          </a:p>
          <a:p>
            <a:pPr lvl="1"/>
            <a:r>
              <a:rPr lang="en-US" sz="2400" dirty="0" smtClean="0"/>
              <a:t>Nuclear family - one or more parents with children</a:t>
            </a:r>
          </a:p>
          <a:p>
            <a:pPr lvl="1"/>
            <a:r>
              <a:rPr lang="en-US" sz="2400" dirty="0" smtClean="0"/>
              <a:t>Extended family - in addition to parents and children other relatives live in the same household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Diverse Family 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839200" cy="4953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Divorce </a:t>
            </a:r>
          </a:p>
          <a:p>
            <a:pPr lvl="0"/>
            <a:r>
              <a:rPr lang="en-US" sz="2800" dirty="0" smtClean="0"/>
              <a:t>Separation</a:t>
            </a:r>
          </a:p>
          <a:p>
            <a:pPr lvl="0"/>
            <a:r>
              <a:rPr lang="en-US" sz="2800" dirty="0" smtClean="0"/>
              <a:t>Blended Families</a:t>
            </a:r>
          </a:p>
          <a:p>
            <a:pPr lvl="0"/>
            <a:r>
              <a:rPr lang="en-US" sz="2800" dirty="0" smtClean="0"/>
              <a:t>Single Parent Households</a:t>
            </a:r>
          </a:p>
          <a:p>
            <a:pPr lvl="0"/>
            <a:r>
              <a:rPr lang="en-US" sz="2800" dirty="0" smtClean="0"/>
              <a:t>Gay Marriage and Parenting</a:t>
            </a:r>
          </a:p>
          <a:p>
            <a:pPr lvl="0"/>
            <a:r>
              <a:rPr lang="en-US" sz="2800" dirty="0" smtClean="0"/>
              <a:t>Cohabitation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Family Problems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Social workers</a:t>
            </a:r>
          </a:p>
          <a:p>
            <a:pPr lvl="1"/>
            <a:r>
              <a:rPr lang="en-US" sz="2400" dirty="0" smtClean="0"/>
              <a:t>intervene with various family-based problems</a:t>
            </a:r>
          </a:p>
          <a:p>
            <a:pPr lvl="1"/>
            <a:r>
              <a:rPr lang="en-US" sz="2400" dirty="0" smtClean="0"/>
              <a:t>advocate for programs and policies </a:t>
            </a:r>
          </a:p>
          <a:p>
            <a:pPr lvl="1"/>
            <a:r>
              <a:rPr lang="en-US" sz="2400" dirty="0" smtClean="0"/>
              <a:t>aim to strengthen and enrich family functioning</a:t>
            </a:r>
          </a:p>
          <a:p>
            <a:pPr lvl="1"/>
            <a:r>
              <a:rPr lang="en-US" sz="2400" dirty="0" smtClean="0"/>
              <a:t>promote the rights and safety of children </a:t>
            </a:r>
          </a:p>
          <a:p>
            <a:pPr lvl="1"/>
            <a:endParaRPr lang="en-US" sz="2400" dirty="0" smtClean="0"/>
          </a:p>
          <a:p>
            <a:pPr lvl="0"/>
            <a:r>
              <a:rPr lang="en-US" sz="2800" dirty="0" smtClean="0"/>
              <a:t>Domestic Violence  </a:t>
            </a:r>
          </a:p>
          <a:p>
            <a:pPr lvl="1"/>
            <a:r>
              <a:rPr lang="en-US" sz="2400" dirty="0" smtClean="0"/>
              <a:t>typically an issue of power and control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Child Maltreatment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9144000" cy="5105400"/>
          </a:xfrm>
        </p:spPr>
        <p:txBody>
          <a:bodyPr>
            <a:normAutofit/>
          </a:bodyPr>
          <a:lstStyle/>
          <a:p>
            <a:pPr lvl="0"/>
            <a:r>
              <a:rPr lang="en-US" sz="3000" dirty="0" smtClean="0"/>
              <a:t>Abuse and victimization of children</a:t>
            </a:r>
          </a:p>
          <a:p>
            <a:pPr lvl="0"/>
            <a:r>
              <a:rPr lang="en-US" sz="3000" dirty="0" smtClean="0"/>
              <a:t>Previously considered private matter</a:t>
            </a:r>
          </a:p>
          <a:p>
            <a:pPr lvl="1"/>
            <a:r>
              <a:rPr lang="en-US" sz="2600" dirty="0" smtClean="0"/>
              <a:t>Now viewed as a public matter</a:t>
            </a:r>
            <a:r>
              <a:rPr lang="en-US" sz="2400" dirty="0" smtClean="0"/>
              <a:t>  </a:t>
            </a:r>
          </a:p>
          <a:p>
            <a:pPr lvl="0"/>
            <a:r>
              <a:rPr lang="en-US" sz="2800" dirty="0" smtClean="0"/>
              <a:t>Child Welfare</a:t>
            </a:r>
          </a:p>
          <a:p>
            <a:pPr lvl="1"/>
            <a:r>
              <a:rPr lang="en-US" sz="2400" dirty="0" smtClean="0"/>
              <a:t>practices, policies, services to promote child well-being and safety </a:t>
            </a:r>
          </a:p>
          <a:p>
            <a:pPr lvl="0"/>
            <a:r>
              <a:rPr lang="en-US" sz="2800" dirty="0" smtClean="0"/>
              <a:t>Child Protective Services</a:t>
            </a:r>
          </a:p>
          <a:p>
            <a:pPr lvl="1"/>
            <a:r>
              <a:rPr lang="en-US" sz="2400" dirty="0" smtClean="0"/>
              <a:t>programs that respond to reports of child maltreatment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US" sz="4000" dirty="0" smtClean="0">
                <a:latin typeface="+mj-lt"/>
              </a:rPr>
              <a:t>Types of Child Maltreatment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304800" y="1219200"/>
            <a:ext cx="9448800" cy="4953000"/>
          </a:xfrm>
        </p:spPr>
        <p:txBody>
          <a:bodyPr>
            <a:normAutofit/>
          </a:bodyPr>
          <a:lstStyle/>
          <a:p>
            <a:pPr lvl="2">
              <a:buFont typeface="Arial" pitchFamily="34" charset="0"/>
              <a:buChar char="•"/>
            </a:pPr>
            <a:r>
              <a:rPr lang="en-US" sz="3000" dirty="0" smtClean="0"/>
              <a:t>Physical abuse </a:t>
            </a:r>
          </a:p>
          <a:p>
            <a:pPr lvl="3">
              <a:buFont typeface="Arial" pitchFamily="34" charset="0"/>
              <a:buChar char="•"/>
            </a:pPr>
            <a:r>
              <a:rPr lang="en-US" sz="2400" dirty="0" smtClean="0"/>
              <a:t>Hit, punch, kick, shake, throw, burn, choke, stab </a:t>
            </a:r>
          </a:p>
          <a:p>
            <a:pPr lvl="2">
              <a:buFont typeface="Arial" pitchFamily="34" charset="0"/>
              <a:buChar char="•"/>
            </a:pPr>
            <a:r>
              <a:rPr lang="en-US" sz="3000" dirty="0" smtClean="0"/>
              <a:t>Sexual abuse </a:t>
            </a:r>
          </a:p>
          <a:p>
            <a:pPr lvl="3">
              <a:buFont typeface="Arial" pitchFamily="34" charset="0"/>
              <a:buChar char="•"/>
            </a:pPr>
            <a:r>
              <a:rPr lang="en-US" sz="2400" dirty="0" smtClean="0"/>
              <a:t>Touch, penetrate, expose </a:t>
            </a:r>
          </a:p>
          <a:p>
            <a:pPr lvl="2">
              <a:buFont typeface="Arial" pitchFamily="34" charset="0"/>
              <a:buChar char="•"/>
            </a:pPr>
            <a:r>
              <a:rPr lang="en-US" sz="3000" dirty="0" smtClean="0"/>
              <a:t>Neglect</a:t>
            </a:r>
            <a:r>
              <a:rPr lang="en-US" sz="2400" dirty="0" smtClean="0"/>
              <a:t> </a:t>
            </a:r>
          </a:p>
          <a:p>
            <a:pPr lvl="3">
              <a:buFont typeface="Arial" pitchFamily="34" charset="0"/>
              <a:buChar char="•"/>
            </a:pPr>
            <a:r>
              <a:rPr lang="en-US" sz="2400" dirty="0" smtClean="0"/>
              <a:t>Fail to meet basic needs, including physical, emotional, educational, medical</a:t>
            </a:r>
          </a:p>
          <a:p>
            <a:pPr lvl="2">
              <a:buFont typeface="Arial" pitchFamily="34" charset="0"/>
              <a:buChar char="•"/>
            </a:pPr>
            <a:r>
              <a:rPr lang="en-US" sz="3000" dirty="0" smtClean="0"/>
              <a:t>Psychological maltreatment</a:t>
            </a:r>
          </a:p>
          <a:p>
            <a:pPr lvl="3">
              <a:buFont typeface="Arial" pitchFamily="34" charset="0"/>
              <a:buChar char="•"/>
            </a:pPr>
            <a:r>
              <a:rPr lang="en-US" sz="2400" dirty="0" smtClean="0"/>
              <a:t>Public embarrassment, verbal cruelty, intimidation, threats, deprivation of love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Child Welfare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686800" cy="46482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Public child welfare agencies </a:t>
            </a:r>
          </a:p>
          <a:p>
            <a:pPr lvl="1"/>
            <a:r>
              <a:rPr lang="en-US" sz="2400" dirty="0" smtClean="0"/>
              <a:t>typically serve large numbers of people </a:t>
            </a:r>
          </a:p>
          <a:p>
            <a:pPr lvl="1"/>
            <a:r>
              <a:rPr lang="en-US" sz="2400" dirty="0" smtClean="0"/>
              <a:t>offer a variety of programs</a:t>
            </a:r>
          </a:p>
          <a:p>
            <a:pPr lvl="1"/>
            <a:r>
              <a:rPr lang="en-US" sz="2400" dirty="0" smtClean="0"/>
              <a:t>less costly to clients</a:t>
            </a:r>
          </a:p>
          <a:p>
            <a:pPr lvl="1"/>
            <a:r>
              <a:rPr lang="en-US" sz="2400" dirty="0" smtClean="0"/>
              <a:t>county-based departments of social or human services </a:t>
            </a:r>
          </a:p>
          <a:p>
            <a:pPr lvl="2"/>
            <a:r>
              <a:rPr lang="en-US" sz="1800" dirty="0" smtClean="0"/>
              <a:t>adoption, family life education, foster care, child protective, in-home family centered intervention, residential services  </a:t>
            </a:r>
          </a:p>
          <a:p>
            <a:r>
              <a:rPr lang="en-US" sz="2800" dirty="0" smtClean="0"/>
              <a:t>Private child welfare agencies </a:t>
            </a:r>
          </a:p>
          <a:p>
            <a:pPr lvl="1"/>
            <a:r>
              <a:rPr lang="en-US" sz="2400" dirty="0" smtClean="0"/>
              <a:t>usually focus on specific problems and subpopulations </a:t>
            </a:r>
          </a:p>
          <a:p>
            <a:pPr lvl="1"/>
            <a:r>
              <a:rPr lang="en-US" sz="2400" dirty="0" smtClean="0"/>
              <a:t>rely on pay for service</a:t>
            </a:r>
          </a:p>
          <a:p>
            <a:pPr lvl="1"/>
            <a:r>
              <a:rPr lang="en-US" sz="2400" dirty="0" smtClean="0"/>
              <a:t>see fewer clients </a:t>
            </a:r>
          </a:p>
          <a:p>
            <a:pPr lvl="1"/>
            <a:r>
              <a:rPr lang="en-US" sz="2400" dirty="0" smtClean="0"/>
              <a:t>less bureaucratic in nature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6: Child and Family Welfare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15238</TotalTime>
  <Words>1076</Words>
  <Application>Microsoft Office PowerPoint</Application>
  <PresentationFormat>On-screen Show (4:3)</PresentationFormat>
  <Paragraphs>208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Chapter 6   Child and Family Welfare</vt:lpstr>
      <vt:lpstr>Social Work with Families</vt:lpstr>
      <vt:lpstr>Today’s Families</vt:lpstr>
      <vt:lpstr>Diverse Family Forms</vt:lpstr>
      <vt:lpstr>Family Problems</vt:lpstr>
      <vt:lpstr>Child Maltreatment</vt:lpstr>
      <vt:lpstr>Types of Child Maltreatment </vt:lpstr>
      <vt:lpstr>Child Welfare Services</vt:lpstr>
      <vt:lpstr>History of Child /Family Services</vt:lpstr>
      <vt:lpstr>When is it Abuse?</vt:lpstr>
      <vt:lpstr>Key Child and Family Services</vt:lpstr>
      <vt:lpstr>Social Policy and Legislation</vt:lpstr>
      <vt:lpstr>Public Attitudes </vt:lpstr>
      <vt:lpstr>Social Work in Schools</vt:lpstr>
      <vt:lpstr>Challenges Facing School SWers</vt:lpstr>
      <vt:lpstr>School Funding</vt:lpstr>
      <vt:lpstr>Issues of Diversity </vt:lpstr>
      <vt:lpstr>Advocacy for Children/Families</vt:lpstr>
      <vt:lpstr>Current Trends in Advocacy for Child and Family Services</vt:lpstr>
      <vt:lpstr>Your Career and  Family and Child Welfare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  The Social Work Profession</dc:title>
  <dc:creator>ISRC</dc:creator>
  <cp:lastModifiedBy>Berbeo, Lucy</cp:lastModifiedBy>
  <cp:revision>41</cp:revision>
  <dcterms:created xsi:type="dcterms:W3CDTF">2014-09-13T20:15:44Z</dcterms:created>
  <dcterms:modified xsi:type="dcterms:W3CDTF">2015-01-27T20:32:35Z</dcterms:modified>
</cp:coreProperties>
</file>