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303" r:id="rId2"/>
    <p:sldId id="256" r:id="rId3"/>
    <p:sldId id="286" r:id="rId4"/>
    <p:sldId id="301" r:id="rId5"/>
    <p:sldId id="300" r:id="rId6"/>
    <p:sldId id="299" r:id="rId7"/>
    <p:sldId id="298" r:id="rId8"/>
    <p:sldId id="297" r:id="rId9"/>
    <p:sldId id="296" r:id="rId10"/>
    <p:sldId id="295" r:id="rId11"/>
    <p:sldId id="294" r:id="rId12"/>
    <p:sldId id="293" r:id="rId13"/>
    <p:sldId id="292" r:id="rId14"/>
    <p:sldId id="291" r:id="rId15"/>
    <p:sldId id="290" r:id="rId16"/>
    <p:sldId id="289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6" d="100"/>
          <a:sy n="76" d="100"/>
        </p:scale>
        <p:origin x="-5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DCD26-F9CB-4286-9A2F-71B631491F5B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5617B-DD6C-45A1-AF94-8879E4C213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63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606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7885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510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863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0428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106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7346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925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71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237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728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5" name="Picture 3" descr="C:\Users\ISRC\Downloads\Cox_Intro_SocialWork_PPT_template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39328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ISRC\Downloads\Cox_Intro_SocialWork_PPT_templat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73029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4582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Health Care Social Work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763000" cy="4114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Advocating for patients and family caregivers</a:t>
            </a:r>
          </a:p>
          <a:p>
            <a:r>
              <a:rPr lang="en-US" sz="2800" dirty="0" smtClean="0"/>
              <a:t>Assessing needs</a:t>
            </a:r>
          </a:p>
          <a:p>
            <a:r>
              <a:rPr lang="en-US" sz="2800" dirty="0" smtClean="0"/>
              <a:t>Care and case management</a:t>
            </a:r>
          </a:p>
          <a:p>
            <a:r>
              <a:rPr lang="en-US" sz="2800" dirty="0" smtClean="0"/>
              <a:t>Educating and counseling</a:t>
            </a:r>
          </a:p>
          <a:p>
            <a:r>
              <a:rPr lang="en-US" sz="2800" dirty="0" smtClean="0"/>
              <a:t>Intervening to promote health, prevent disease</a:t>
            </a:r>
          </a:p>
          <a:p>
            <a:r>
              <a:rPr lang="en-US" sz="2800" dirty="0" smtClean="0"/>
              <a:t>Address disparities and barriers to health care</a:t>
            </a:r>
          </a:p>
          <a:p>
            <a:r>
              <a:rPr lang="en-US" sz="2800" dirty="0" smtClean="0"/>
              <a:t>Providing information and referrals  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7: Health Care and Health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History of Health Social Work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458200" cy="4419600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2400" dirty="0" smtClean="0"/>
              <a:t>1905 - Massachusetts General Hospital </a:t>
            </a:r>
          </a:p>
          <a:p>
            <a:pPr lvl="2"/>
            <a:r>
              <a:rPr lang="en-US" sz="2200" dirty="0" smtClean="0"/>
              <a:t>Dr. Richard Cabot hired medical social worker Ida Cannon</a:t>
            </a:r>
          </a:p>
          <a:p>
            <a:pPr lvl="2"/>
            <a:r>
              <a:rPr lang="en-US" sz="2200" dirty="0" smtClean="0"/>
              <a:t>Created the first hospital social work department.  </a:t>
            </a:r>
            <a:endParaRPr lang="en-US" sz="1800" dirty="0" smtClean="0"/>
          </a:p>
          <a:p>
            <a:pPr lvl="1"/>
            <a:r>
              <a:rPr lang="en-US" sz="2400" dirty="0" smtClean="0"/>
              <a:t>First social work specialty group</a:t>
            </a:r>
          </a:p>
          <a:p>
            <a:pPr lvl="2"/>
            <a:r>
              <a:rPr lang="en-US" sz="2200" dirty="0" smtClean="0"/>
              <a:t>Effect of poverty on individual and public health outcomes</a:t>
            </a:r>
          </a:p>
          <a:p>
            <a:pPr lvl="2"/>
            <a:r>
              <a:rPr lang="en-US" sz="2200" dirty="0" smtClean="0"/>
              <a:t>Humanize people’s hospital experiences</a:t>
            </a:r>
          </a:p>
          <a:p>
            <a:pPr lvl="2"/>
            <a:r>
              <a:rPr lang="en-US" sz="2200" dirty="0" smtClean="0"/>
              <a:t>Coordinate community resources.</a:t>
            </a:r>
            <a:endParaRPr lang="en-US" sz="1800" dirty="0" smtClean="0"/>
          </a:p>
          <a:p>
            <a:pPr lvl="1"/>
            <a:r>
              <a:rPr lang="en-US" sz="2400" dirty="0" smtClean="0"/>
              <a:t>Public health and social concerns</a:t>
            </a:r>
          </a:p>
          <a:p>
            <a:pPr lvl="2"/>
            <a:r>
              <a:rPr lang="en-US" sz="2200" dirty="0" smtClean="0"/>
              <a:t>tuberculosis, sexually transmitted infections, sanitation </a:t>
            </a:r>
            <a:endParaRPr lang="en-US" sz="1800" dirty="0" smtClean="0"/>
          </a:p>
          <a:p>
            <a:pPr lvl="1"/>
            <a:r>
              <a:rPr lang="en-US" sz="2400" dirty="0" smtClean="0"/>
              <a:t>1935 Social Security Act</a:t>
            </a:r>
          </a:p>
          <a:p>
            <a:pPr lvl="2"/>
            <a:r>
              <a:rPr lang="en-US" sz="2200" dirty="0" smtClean="0"/>
              <a:t>Social worker Grace Abbott helped write</a:t>
            </a:r>
            <a:endParaRPr lang="en-US" sz="18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7: Health Care and Health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84238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Social Workers’ Roles 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763000" cy="4495800"/>
          </a:xfrm>
        </p:spPr>
        <p:txBody>
          <a:bodyPr>
            <a:normAutofit/>
          </a:bodyPr>
          <a:lstStyle/>
          <a:p>
            <a:pPr lvl="0"/>
            <a:r>
              <a:rPr lang="en-US" sz="2600" dirty="0" smtClean="0"/>
              <a:t>NASW </a:t>
            </a:r>
            <a:r>
              <a:rPr lang="en-US" sz="2600" i="1" dirty="0" smtClean="0"/>
              <a:t>Standards for Social Workers in Health Settings</a:t>
            </a:r>
          </a:p>
          <a:p>
            <a:pPr lvl="0"/>
            <a:r>
              <a:rPr lang="en-US" sz="2800" dirty="0" smtClean="0"/>
              <a:t>Services across the lifespan </a:t>
            </a:r>
          </a:p>
          <a:p>
            <a:pPr lvl="1"/>
            <a:r>
              <a:rPr lang="en-US" sz="2400" dirty="0" smtClean="0"/>
              <a:t>neonatal intensive care units to long term care settings</a:t>
            </a:r>
          </a:p>
          <a:p>
            <a:pPr lvl="0"/>
            <a:r>
              <a:rPr lang="en-US" sz="2800" dirty="0" smtClean="0"/>
              <a:t>Purpose:</a:t>
            </a:r>
          </a:p>
          <a:p>
            <a:pPr lvl="1"/>
            <a:r>
              <a:rPr lang="en-US" sz="2200" dirty="0" smtClean="0"/>
              <a:t>help people and families to cope with illness or injury</a:t>
            </a:r>
          </a:p>
          <a:p>
            <a:pPr lvl="1"/>
            <a:r>
              <a:rPr lang="en-US" sz="2200" dirty="0" smtClean="0"/>
              <a:t>prevent negative effects on health of emotional/social issues</a:t>
            </a:r>
          </a:p>
          <a:p>
            <a:pPr lvl="1"/>
            <a:r>
              <a:rPr lang="en-US" sz="2200" dirty="0" smtClean="0"/>
              <a:t>Address service delivery shortcomings  </a:t>
            </a:r>
          </a:p>
          <a:p>
            <a:pPr lvl="0"/>
            <a:r>
              <a:rPr lang="en-US" sz="2800" dirty="0" smtClean="0"/>
              <a:t>Roles: </a:t>
            </a:r>
            <a:r>
              <a:rPr lang="en-US" sz="2400" dirty="0" smtClean="0"/>
              <a:t>crisis intervention, grief counseling, discharge planning, chemical dependency evaluation, mental health assessment, ethical decision-making counseling, facilitating support groups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7: Health Care and Health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Health Care Settings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610600" cy="4572000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2800" dirty="0" smtClean="0"/>
              <a:t>Emergency Room, Trauma, Urgent Care Centers</a:t>
            </a:r>
          </a:p>
          <a:p>
            <a:pPr lvl="1"/>
            <a:r>
              <a:rPr lang="en-US" sz="2800" dirty="0" smtClean="0"/>
              <a:t>Hospitals and Acute Care</a:t>
            </a:r>
          </a:p>
          <a:p>
            <a:pPr lvl="1"/>
            <a:r>
              <a:rPr lang="en-US" sz="2800" dirty="0" smtClean="0"/>
              <a:t>VA Hospitals</a:t>
            </a:r>
          </a:p>
          <a:p>
            <a:pPr lvl="1"/>
            <a:r>
              <a:rPr lang="en-US" sz="2800" dirty="0" smtClean="0"/>
              <a:t>Home Health Care</a:t>
            </a:r>
          </a:p>
          <a:p>
            <a:pPr lvl="1"/>
            <a:r>
              <a:rPr lang="en-US" sz="2800" dirty="0" smtClean="0"/>
              <a:t>Long-term Care</a:t>
            </a:r>
          </a:p>
          <a:p>
            <a:pPr lvl="1"/>
            <a:r>
              <a:rPr lang="en-US" sz="2800" dirty="0" smtClean="0"/>
              <a:t>Hospice, End-of-Life &amp; Palliative Care</a:t>
            </a:r>
          </a:p>
          <a:p>
            <a:pPr lvl="1"/>
            <a:r>
              <a:rPr lang="en-US" sz="2800" dirty="0" smtClean="0"/>
              <a:t>Rehabilitation Services</a:t>
            </a:r>
          </a:p>
          <a:p>
            <a:pPr lvl="1"/>
            <a:r>
              <a:rPr lang="en-US" sz="2800" dirty="0" smtClean="0"/>
              <a:t>Clinics</a:t>
            </a:r>
          </a:p>
          <a:p>
            <a:pPr lvl="1"/>
            <a:r>
              <a:rPr lang="en-US" sz="2800" dirty="0" smtClean="0"/>
              <a:t>Public Health Services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7: Health Care and Health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Diversity and Health Care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1910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Health disparities </a:t>
            </a:r>
            <a:r>
              <a:rPr lang="en-US" sz="2400" dirty="0" smtClean="0"/>
              <a:t>- unequal distribution of social, political, economic, and environmental resources  </a:t>
            </a:r>
          </a:p>
          <a:p>
            <a:r>
              <a:rPr lang="en-US" sz="2800" dirty="0" smtClean="0"/>
              <a:t>Social workers advocate </a:t>
            </a:r>
            <a:r>
              <a:rPr lang="en-US" sz="2400" dirty="0" smtClean="0"/>
              <a:t>for minimizing health disparities, reducing stigma of health problems  </a:t>
            </a:r>
          </a:p>
          <a:p>
            <a:pPr lvl="0"/>
            <a:r>
              <a:rPr lang="en-US" sz="2800" i="1" dirty="0" smtClean="0"/>
              <a:t>Age </a:t>
            </a:r>
            <a:endParaRPr lang="en-US" sz="2800" dirty="0" smtClean="0"/>
          </a:p>
          <a:p>
            <a:pPr lvl="0"/>
            <a:r>
              <a:rPr lang="en-US" sz="2800" i="1" dirty="0" smtClean="0"/>
              <a:t>Race and Ethnicity</a:t>
            </a:r>
            <a:r>
              <a:rPr lang="en-US" sz="2800" dirty="0" smtClean="0"/>
              <a:t> </a:t>
            </a:r>
          </a:p>
          <a:p>
            <a:pPr lvl="0"/>
            <a:r>
              <a:rPr lang="en-US" sz="2800" i="1" dirty="0" smtClean="0"/>
              <a:t>Class  </a:t>
            </a:r>
            <a:endParaRPr lang="en-US" sz="2800" dirty="0" smtClean="0"/>
          </a:p>
          <a:p>
            <a:pPr lvl="0"/>
            <a:r>
              <a:rPr lang="en-US" sz="2800" i="1" dirty="0" smtClean="0"/>
              <a:t>Gender </a:t>
            </a:r>
            <a:endParaRPr lang="en-US" sz="2800" dirty="0" smtClean="0"/>
          </a:p>
          <a:p>
            <a:pPr lvl="0"/>
            <a:r>
              <a:rPr lang="en-US" sz="2800" i="1" dirty="0" smtClean="0"/>
              <a:t>Sexual Orientation </a:t>
            </a:r>
            <a:endParaRPr lang="en-US" sz="2800" dirty="0" smtClean="0"/>
          </a:p>
          <a:p>
            <a:pPr lvl="0"/>
            <a:r>
              <a:rPr lang="en-US" sz="2800" i="1" dirty="0" smtClean="0"/>
              <a:t>Intersections of diversity</a:t>
            </a:r>
            <a:r>
              <a:rPr lang="en-US" sz="2800" dirty="0" smtClean="0"/>
              <a:t> 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7: Health Care and Health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90600"/>
            <a:ext cx="85344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Advocacy on Behalf of </a:t>
            </a:r>
            <a:br>
              <a:rPr lang="en-US" dirty="0" smtClean="0"/>
            </a:br>
            <a:r>
              <a:rPr lang="en-US" dirty="0" smtClean="0"/>
              <a:t>People with Health Care Challenges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4196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sz="2800" dirty="0" smtClean="0"/>
              <a:t>Social and Economic Justice</a:t>
            </a:r>
            <a:endParaRPr lang="en-US" sz="2400" dirty="0" smtClean="0"/>
          </a:p>
          <a:p>
            <a:pPr lvl="1"/>
            <a:r>
              <a:rPr lang="en-US" sz="2400" dirty="0" smtClean="0"/>
              <a:t>Insurance</a:t>
            </a:r>
            <a:endParaRPr lang="en-US" sz="2000" dirty="0" smtClean="0"/>
          </a:p>
          <a:p>
            <a:pPr lvl="1"/>
            <a:r>
              <a:rPr lang="en-US" sz="2400" dirty="0" smtClean="0"/>
              <a:t>Hospitals</a:t>
            </a:r>
            <a:endParaRPr lang="en-US" sz="2000" dirty="0" smtClean="0"/>
          </a:p>
          <a:p>
            <a:pPr lvl="1"/>
            <a:r>
              <a:rPr lang="en-US" sz="2400" dirty="0" smtClean="0"/>
              <a:t>Outpatient services</a:t>
            </a:r>
            <a:endParaRPr lang="en-US" sz="2000" dirty="0" smtClean="0"/>
          </a:p>
          <a:p>
            <a:pPr lvl="1"/>
            <a:r>
              <a:rPr lang="en-US" sz="2400" dirty="0" smtClean="0"/>
              <a:t>Veteran’s Health Care System</a:t>
            </a:r>
            <a:endParaRPr lang="en-US" sz="2000" dirty="0" smtClean="0"/>
          </a:p>
          <a:p>
            <a:pPr lvl="0"/>
            <a:r>
              <a:rPr lang="en-US" sz="2800" dirty="0" smtClean="0"/>
              <a:t>Supportive Environment</a:t>
            </a:r>
            <a:endParaRPr lang="en-US" sz="2400" dirty="0" smtClean="0"/>
          </a:p>
          <a:p>
            <a:pPr lvl="1"/>
            <a:r>
              <a:rPr lang="en-US" sz="2400" dirty="0" smtClean="0"/>
              <a:t>Accessing health care can be challenging in remote areas. </a:t>
            </a:r>
            <a:endParaRPr lang="en-US" sz="2000" dirty="0" smtClean="0"/>
          </a:p>
          <a:p>
            <a:pPr lvl="0"/>
            <a:r>
              <a:rPr lang="en-US" sz="2800" dirty="0" smtClean="0"/>
              <a:t>Human Needs and Rights</a:t>
            </a:r>
            <a:endParaRPr lang="en-US" sz="2400" dirty="0" smtClean="0"/>
          </a:p>
          <a:p>
            <a:pPr lvl="1"/>
            <a:r>
              <a:rPr lang="en-US" sz="2400" dirty="0" smtClean="0"/>
              <a:t>Personal choice, ethical decision-making, resources</a:t>
            </a:r>
          </a:p>
          <a:p>
            <a:pPr lvl="1"/>
            <a:r>
              <a:rPr lang="en-US" sz="2400" dirty="0" smtClean="0"/>
              <a:t>Understanding and respect</a:t>
            </a:r>
          </a:p>
          <a:p>
            <a:pPr lvl="1"/>
            <a:r>
              <a:rPr lang="en-US" sz="2400" dirty="0" smtClean="0"/>
              <a:t>Health disparities, stigma, discrimination</a:t>
            </a:r>
            <a:endParaRPr lang="en-US" sz="2000" dirty="0" smtClean="0"/>
          </a:p>
          <a:p>
            <a:pPr lvl="0"/>
            <a:r>
              <a:rPr lang="en-US" sz="2800" dirty="0" smtClean="0"/>
              <a:t>Political Access</a:t>
            </a:r>
            <a:endParaRPr lang="en-US" sz="2400" dirty="0" smtClean="0"/>
          </a:p>
          <a:p>
            <a:pPr lvl="1"/>
            <a:r>
              <a:rPr lang="en-US" sz="2400" dirty="0" smtClean="0"/>
              <a:t>Health care related policies are political  </a:t>
            </a:r>
            <a:endParaRPr lang="en-US" sz="2000" dirty="0" smtClean="0"/>
          </a:p>
          <a:p>
            <a:pPr lvl="1"/>
            <a:r>
              <a:rPr lang="en-US" sz="2400" dirty="0" smtClean="0"/>
              <a:t>Micro level - access to health services, health literacy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7: Health Care and Health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Your Career and Health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763000" cy="4419600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400" dirty="0" smtClean="0"/>
              <a:t>Expected 25% increase in health social workers</a:t>
            </a:r>
          </a:p>
          <a:p>
            <a:pPr lvl="0"/>
            <a:r>
              <a:rPr lang="en-US" sz="2400" dirty="0" smtClean="0"/>
              <a:t>NASW -14% of social workers practice in health-related settings, expected to increase by 34%</a:t>
            </a:r>
          </a:p>
          <a:p>
            <a:pPr lvl="0"/>
            <a:r>
              <a:rPr lang="en-US" sz="2400" dirty="0" smtClean="0"/>
              <a:t>Health social workers need:</a:t>
            </a:r>
          </a:p>
          <a:p>
            <a:pPr lvl="1"/>
            <a:r>
              <a:rPr lang="en-US" sz="2200" dirty="0" smtClean="0"/>
              <a:t>knowledge of medical terminology</a:t>
            </a:r>
          </a:p>
          <a:p>
            <a:pPr lvl="1"/>
            <a:r>
              <a:rPr lang="en-US" sz="2200" dirty="0" smtClean="0"/>
              <a:t>understanding of the roles of all healthcare team members</a:t>
            </a:r>
          </a:p>
          <a:p>
            <a:pPr lvl="1"/>
            <a:r>
              <a:rPr lang="en-US" sz="2200" dirty="0" smtClean="0"/>
              <a:t>understanding of the bio-psychosocial-cultural and spiritual aspects of illness and health</a:t>
            </a:r>
          </a:p>
          <a:p>
            <a:pPr lvl="1"/>
            <a:r>
              <a:rPr lang="en-US" sz="2200" dirty="0" smtClean="0"/>
              <a:t>crisis intervention skills</a:t>
            </a:r>
          </a:p>
          <a:p>
            <a:pPr lvl="1"/>
            <a:r>
              <a:rPr lang="en-US" sz="2200" dirty="0" smtClean="0"/>
              <a:t>short-term counseling skills</a:t>
            </a:r>
          </a:p>
          <a:p>
            <a:pPr lvl="1"/>
            <a:r>
              <a:rPr lang="en-US" sz="2200" dirty="0" smtClean="0"/>
              <a:t>knowledge about care culturally competent planning and discharge planning processes and community resources 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7: Health Care and Health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981200"/>
            <a:ext cx="8686800" cy="2819399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Chapter </a:t>
            </a:r>
            <a:r>
              <a:rPr lang="en-US" dirty="0" smtClean="0"/>
              <a:t>7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Health Care and </a:t>
            </a:r>
            <a:br>
              <a:rPr lang="en-US" dirty="0" smtClean="0"/>
            </a:br>
            <a:r>
              <a:rPr lang="en-US" dirty="0" smtClean="0"/>
              <a:t>Health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Social Work and Health Care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686800" cy="4572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Negative social interactions, stigma affect health</a:t>
            </a:r>
          </a:p>
          <a:p>
            <a:r>
              <a:rPr lang="en-US" sz="2800" dirty="0" smtClean="0"/>
              <a:t>Broad range of knowledge</a:t>
            </a:r>
          </a:p>
          <a:p>
            <a:pPr lvl="1"/>
            <a:r>
              <a:rPr lang="en-US" sz="2400" dirty="0" smtClean="0"/>
              <a:t>Awareness of medical practices, health related resources   </a:t>
            </a:r>
          </a:p>
          <a:p>
            <a:pPr lvl="1"/>
            <a:r>
              <a:rPr lang="en-US" sz="2400" dirty="0" smtClean="0"/>
              <a:t>Prevention and intervention</a:t>
            </a:r>
          </a:p>
          <a:p>
            <a:r>
              <a:rPr lang="en-US" sz="2800" dirty="0" smtClean="0"/>
              <a:t>Disparities in health care access and quality</a:t>
            </a:r>
          </a:p>
          <a:p>
            <a:r>
              <a:rPr lang="en-US" sz="2800" dirty="0" smtClean="0"/>
              <a:t>Multiple settings</a:t>
            </a:r>
          </a:p>
          <a:p>
            <a:pPr lvl="1"/>
            <a:r>
              <a:rPr lang="en-US" sz="2400" dirty="0" smtClean="0"/>
              <a:t>hospitals, schools, government agencies, public health, local community-based organizations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7: Health Care and Health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What is Health?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839200" cy="480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World Health Organization definition:</a:t>
            </a:r>
          </a:p>
          <a:p>
            <a:pPr lvl="1"/>
            <a:r>
              <a:rPr lang="en-US" sz="2400" dirty="0" smtClean="0"/>
              <a:t>“Health is a state of complete physical, mental and social well-being, and not merely the absence of disease or infirmity.”</a:t>
            </a:r>
          </a:p>
          <a:p>
            <a:r>
              <a:rPr lang="en-US" sz="2800" dirty="0" smtClean="0"/>
              <a:t>Achieving good health is a matter of attending to a person’s physical, mental, and social situation </a:t>
            </a:r>
          </a:p>
          <a:p>
            <a:r>
              <a:rPr lang="en-US" sz="2800" dirty="0" smtClean="0"/>
              <a:t>Disease, disability, death</a:t>
            </a:r>
          </a:p>
          <a:p>
            <a:pPr lvl="1"/>
            <a:r>
              <a:rPr lang="en-US" sz="2400" dirty="0" smtClean="0"/>
              <a:t>Result of interconnections between human biology, lifestyle, environmental and social factors 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7: Health Care and Health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Life Expectancy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953000"/>
          </a:xfrm>
        </p:spPr>
        <p:txBody>
          <a:bodyPr>
            <a:normAutofit/>
          </a:bodyPr>
          <a:lstStyle/>
          <a:p>
            <a:pPr lvl="1"/>
            <a:r>
              <a:rPr lang="en-US" sz="2800" dirty="0" smtClean="0"/>
              <a:t>2013 NIH Study </a:t>
            </a:r>
          </a:p>
          <a:p>
            <a:pPr lvl="2"/>
            <a:r>
              <a:rPr lang="en-US" sz="2400" dirty="0" smtClean="0"/>
              <a:t>17 high income countries </a:t>
            </a:r>
          </a:p>
          <a:p>
            <a:pPr lvl="2"/>
            <a:r>
              <a:rPr lang="en-US" sz="2400" dirty="0" smtClean="0"/>
              <a:t>U.S. had almost highest prevalence of infant mortality, heart and lung disease, sexually transmitted infections, adolescent pregnancies, injuries, homicides, and disability</a:t>
            </a:r>
          </a:p>
          <a:p>
            <a:pPr lvl="2"/>
            <a:r>
              <a:rPr lang="en-US" sz="2400" dirty="0" smtClean="0"/>
              <a:t>U.S. at the bottom of the list for life expectancy</a:t>
            </a:r>
          </a:p>
          <a:p>
            <a:pPr lvl="1"/>
            <a:r>
              <a:rPr lang="en-US" sz="2800" dirty="0" smtClean="0"/>
              <a:t>Average Life Expectancy in United States</a:t>
            </a:r>
          </a:p>
          <a:p>
            <a:pPr lvl="2"/>
            <a:r>
              <a:rPr lang="en-US" sz="2400" dirty="0" smtClean="0"/>
              <a:t>1900 - 47 years</a:t>
            </a:r>
          </a:p>
          <a:p>
            <a:pPr lvl="2"/>
            <a:r>
              <a:rPr lang="en-US" sz="2400" dirty="0" smtClean="0"/>
              <a:t>Today - over 77 years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7: Health Care and Health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Threats to Americans’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686800" cy="44958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sz="2800" dirty="0" smtClean="0"/>
              <a:t>Lifestyle threatens health and longevity</a:t>
            </a:r>
            <a:endParaRPr lang="en-US" sz="2400" dirty="0" smtClean="0"/>
          </a:p>
          <a:p>
            <a:pPr lvl="1"/>
            <a:r>
              <a:rPr lang="en-US" sz="2400" dirty="0" smtClean="0"/>
              <a:t>Chronic Illness </a:t>
            </a:r>
          </a:p>
          <a:p>
            <a:pPr lvl="2"/>
            <a:r>
              <a:rPr lang="en-US" sz="2200" dirty="0" smtClean="0"/>
              <a:t>Lasts for more than three months, controlled but not cured</a:t>
            </a:r>
          </a:p>
          <a:p>
            <a:pPr lvl="2"/>
            <a:r>
              <a:rPr lang="en-US" sz="2200" dirty="0" smtClean="0"/>
              <a:t>Social workers educate patients who are health illiterate, explain complicated medical jargon used by physicians, connect people to community resources</a:t>
            </a:r>
            <a:endParaRPr lang="en-US" sz="1800" dirty="0" smtClean="0"/>
          </a:p>
          <a:p>
            <a:pPr lvl="1"/>
            <a:r>
              <a:rPr lang="en-US" sz="2400" dirty="0" smtClean="0"/>
              <a:t>Heart Disease</a:t>
            </a:r>
          </a:p>
          <a:p>
            <a:pPr lvl="2"/>
            <a:r>
              <a:rPr lang="en-US" sz="2200" dirty="0" smtClean="0"/>
              <a:t>Kills over 385,000 people annually</a:t>
            </a:r>
          </a:p>
          <a:p>
            <a:pPr lvl="2"/>
            <a:r>
              <a:rPr lang="en-US" sz="2200" dirty="0" smtClean="0"/>
              <a:t>Costs the United States $108.9 billion each year</a:t>
            </a:r>
            <a:endParaRPr lang="en-US" sz="1800" dirty="0" smtClean="0"/>
          </a:p>
          <a:p>
            <a:pPr lvl="1"/>
            <a:r>
              <a:rPr lang="en-US" sz="2400" dirty="0" smtClean="0"/>
              <a:t>Stress</a:t>
            </a:r>
          </a:p>
          <a:p>
            <a:pPr lvl="2"/>
            <a:r>
              <a:rPr lang="en-US" sz="2200" dirty="0" smtClean="0"/>
              <a:t>Affects a person’s thoughts, feelings, mood and body</a:t>
            </a:r>
          </a:p>
          <a:p>
            <a:pPr lvl="2"/>
            <a:r>
              <a:rPr lang="en-US" sz="2200" dirty="0" smtClean="0"/>
              <a:t>Leads to health problems</a:t>
            </a:r>
          </a:p>
          <a:p>
            <a:pPr lvl="2"/>
            <a:r>
              <a:rPr lang="en-US" sz="2200" dirty="0" smtClean="0"/>
              <a:t>Reduces ability to think logically and reasonably</a:t>
            </a:r>
          </a:p>
          <a:p>
            <a:pPr lvl="2"/>
            <a:r>
              <a:rPr lang="en-US" sz="2200" dirty="0" smtClean="0"/>
              <a:t>Social workers help clients develop stress management</a:t>
            </a:r>
            <a:endParaRPr lang="en-US" sz="18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7: Health Care and Health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Health Disparities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81200"/>
            <a:ext cx="8763000" cy="44196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Socioeconomic status is related to </a:t>
            </a:r>
          </a:p>
          <a:p>
            <a:pPr lvl="1"/>
            <a:r>
              <a:rPr lang="en-US" sz="2400" dirty="0" smtClean="0"/>
              <a:t>stressful and harmful living conditions, disease, lack of access to adequate health care</a:t>
            </a:r>
          </a:p>
          <a:p>
            <a:pPr lvl="0"/>
            <a:r>
              <a:rPr lang="en-US" sz="2800" dirty="0" smtClean="0"/>
              <a:t>Access to fruits and vegetables vs. highly processed cheap food</a:t>
            </a:r>
          </a:p>
          <a:p>
            <a:pPr lvl="0"/>
            <a:r>
              <a:rPr lang="en-US" sz="2800" dirty="0" smtClean="0"/>
              <a:t>Health Disparities </a:t>
            </a:r>
          </a:p>
          <a:p>
            <a:pPr lvl="1"/>
            <a:r>
              <a:rPr lang="en-US" sz="2400" dirty="0" smtClean="0"/>
              <a:t>availability and quality of health care</a:t>
            </a:r>
          </a:p>
          <a:p>
            <a:pPr lvl="1"/>
            <a:r>
              <a:rPr lang="en-US" sz="2400" dirty="0" smtClean="0"/>
              <a:t>disease rates and severity</a:t>
            </a:r>
          </a:p>
          <a:p>
            <a:pPr lvl="1"/>
            <a:r>
              <a:rPr lang="en-US" sz="2400" dirty="0" smtClean="0"/>
              <a:t>overall health    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7: Health Care and Health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Health Care Policy in the U.S.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763000" cy="4495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Health Insurance </a:t>
            </a:r>
          </a:p>
          <a:p>
            <a:pPr lvl="1"/>
            <a:r>
              <a:rPr lang="en-US" sz="2400" dirty="0" smtClean="0"/>
              <a:t>Private insurance - </a:t>
            </a:r>
            <a:r>
              <a:rPr lang="en-US" sz="2000" dirty="0" smtClean="0"/>
              <a:t> </a:t>
            </a:r>
            <a:r>
              <a:rPr lang="en-US" sz="2400" dirty="0" smtClean="0"/>
              <a:t>employer or self pay</a:t>
            </a:r>
          </a:p>
          <a:p>
            <a:pPr lvl="1"/>
            <a:r>
              <a:rPr lang="en-US" sz="2400" dirty="0" smtClean="0"/>
              <a:t>Government  supported - Medicare, Medicaid, TRICARE, Children’s Health Insurance Program (CHIP), Veterans Health Administration (VA)</a:t>
            </a:r>
          </a:p>
          <a:p>
            <a:pPr lvl="0"/>
            <a:r>
              <a:rPr lang="en-US" sz="2800" dirty="0" smtClean="0"/>
              <a:t>Affordable Care Act</a:t>
            </a:r>
            <a:endParaRPr lang="en-US" sz="2400" dirty="0" smtClean="0"/>
          </a:p>
          <a:p>
            <a:pPr lvl="1"/>
            <a:r>
              <a:rPr lang="en-US" sz="2400" dirty="0" smtClean="0"/>
              <a:t>No denial for pre-existing conditions</a:t>
            </a:r>
          </a:p>
          <a:p>
            <a:pPr lvl="1"/>
            <a:r>
              <a:rPr lang="en-US" sz="2400" dirty="0" smtClean="0"/>
              <a:t>Children can stay on parent’s policy up to age 26</a:t>
            </a:r>
          </a:p>
          <a:p>
            <a:pPr lvl="1"/>
            <a:r>
              <a:rPr lang="en-US" sz="2400" dirty="0" smtClean="0"/>
              <a:t>By 2018, preventive care - no co-payments, deductibles  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7: Health Care and Health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762000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Health Care Trends  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763000" cy="41910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Continuous Quality Improvement (CQI)</a:t>
            </a:r>
          </a:p>
          <a:p>
            <a:pPr lvl="0"/>
            <a:r>
              <a:rPr lang="en-US" sz="2800" dirty="0" smtClean="0"/>
              <a:t>Integrative Medicine</a:t>
            </a:r>
          </a:p>
          <a:p>
            <a:pPr lvl="0"/>
            <a:r>
              <a:rPr lang="en-US" sz="2800" dirty="0" smtClean="0"/>
              <a:t>Slow Medicine</a:t>
            </a:r>
          </a:p>
          <a:p>
            <a:pPr lvl="0"/>
            <a:r>
              <a:rPr lang="en-US" sz="2800" dirty="0" smtClean="0"/>
              <a:t>Prevention and Wellness</a:t>
            </a:r>
          </a:p>
          <a:p>
            <a:pPr lvl="0"/>
            <a:r>
              <a:rPr lang="en-US" sz="2800" dirty="0" smtClean="0"/>
              <a:t>Recovery, Rehabilitation and Resiliency</a:t>
            </a:r>
          </a:p>
          <a:p>
            <a:pPr lvl="0"/>
            <a:r>
              <a:rPr lang="en-US" sz="2800" dirty="0" smtClean="0"/>
              <a:t>Inflammation</a:t>
            </a:r>
          </a:p>
          <a:p>
            <a:pPr lvl="0"/>
            <a:r>
              <a:rPr lang="en-US" sz="2800" dirty="0" smtClean="0"/>
              <a:t>Managed Care</a:t>
            </a:r>
          </a:p>
          <a:p>
            <a:pPr lvl="0"/>
            <a:r>
              <a:rPr lang="en-US" sz="2800" dirty="0" smtClean="0"/>
              <a:t>Electronic Medical Records</a:t>
            </a:r>
          </a:p>
          <a:p>
            <a:pPr lvl="0"/>
            <a:endParaRPr lang="en-US" sz="24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7: Health Care and Health Challenges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16598</TotalTime>
  <Words>968</Words>
  <Application>Microsoft Office PowerPoint</Application>
  <PresentationFormat>On-screen Show (4:3)</PresentationFormat>
  <Paragraphs>162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Chapter 7   Health Care and  Health Challenges</vt:lpstr>
      <vt:lpstr>Social Work and Health Care</vt:lpstr>
      <vt:lpstr>What is Health?</vt:lpstr>
      <vt:lpstr> Life Expectancy </vt:lpstr>
      <vt:lpstr>Threats to Americans’ Health</vt:lpstr>
      <vt:lpstr> Health Disparities </vt:lpstr>
      <vt:lpstr> Health Care Policy in the U.S. </vt:lpstr>
      <vt:lpstr> Health Care Trends   </vt:lpstr>
      <vt:lpstr>Health Care Social Work Services</vt:lpstr>
      <vt:lpstr> History of Health Social Work </vt:lpstr>
      <vt:lpstr> Social Workers’ Roles  </vt:lpstr>
      <vt:lpstr> Health Care Settings </vt:lpstr>
      <vt:lpstr> Diversity and Health Care </vt:lpstr>
      <vt:lpstr> Advocacy on Behalf of  People with Health Care Challenges </vt:lpstr>
      <vt:lpstr>Your Career and Health Care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  The Social Work Profession</dc:title>
  <dc:creator>ISRC</dc:creator>
  <cp:lastModifiedBy>Berbeo, Lucy</cp:lastModifiedBy>
  <cp:revision>47</cp:revision>
  <dcterms:created xsi:type="dcterms:W3CDTF">2014-09-13T20:15:44Z</dcterms:created>
  <dcterms:modified xsi:type="dcterms:W3CDTF">2015-01-27T20:29:41Z</dcterms:modified>
</cp:coreProperties>
</file>