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93" r:id="rId2"/>
    <p:sldId id="256" r:id="rId3"/>
    <p:sldId id="286" r:id="rId4"/>
    <p:sldId id="285" r:id="rId5"/>
    <p:sldId id="284" r:id="rId6"/>
    <p:sldId id="283" r:id="rId7"/>
    <p:sldId id="287" r:id="rId8"/>
    <p:sldId id="288" r:id="rId9"/>
    <p:sldId id="290" r:id="rId10"/>
    <p:sldId id="281" r:id="rId11"/>
    <p:sldId id="289" r:id="rId12"/>
    <p:sldId id="280" r:id="rId13"/>
    <p:sldId id="291" r:id="rId14"/>
    <p:sldId id="279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79" d="100"/>
          <a:sy n="79" d="100"/>
        </p:scale>
        <p:origin x="-4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786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442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1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80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4620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2711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230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1540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954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455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901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1559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3974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39960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Service Programs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8763000" cy="47244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800" dirty="0" smtClean="0"/>
              <a:t>Supplemental Security Income</a:t>
            </a:r>
            <a:endParaRPr lang="en-US" sz="2400" dirty="0" smtClean="0"/>
          </a:p>
          <a:p>
            <a:pPr lvl="1"/>
            <a:r>
              <a:rPr lang="en-US" sz="2400" dirty="0" smtClean="0"/>
              <a:t>65 years old or individual with disability</a:t>
            </a:r>
            <a:endParaRPr lang="en-US" sz="2000" dirty="0" smtClean="0"/>
          </a:p>
          <a:p>
            <a:pPr lvl="1"/>
            <a:r>
              <a:rPr lang="en-US" sz="2400" dirty="0" smtClean="0"/>
              <a:t>Funding from federal revenues </a:t>
            </a:r>
          </a:p>
          <a:p>
            <a:pPr lvl="1"/>
            <a:r>
              <a:rPr lang="en-US" sz="2400" dirty="0" smtClean="0"/>
              <a:t>Uniform eligibility standards and benefits across all states</a:t>
            </a:r>
            <a:r>
              <a:rPr lang="en-US" sz="2000" dirty="0" smtClean="0"/>
              <a:t> </a:t>
            </a:r>
          </a:p>
          <a:p>
            <a:pPr lvl="0"/>
            <a:r>
              <a:rPr lang="en-US" sz="2800" dirty="0" smtClean="0"/>
              <a:t>Healthy Meals for Healthy Americans</a:t>
            </a:r>
            <a:endParaRPr lang="en-US" sz="2400" dirty="0" smtClean="0"/>
          </a:p>
          <a:p>
            <a:pPr lvl="1"/>
            <a:r>
              <a:rPr lang="en-US" sz="2400" dirty="0" smtClean="0"/>
              <a:t>Originally known as WIC</a:t>
            </a:r>
          </a:p>
          <a:p>
            <a:pPr lvl="1"/>
            <a:r>
              <a:rPr lang="en-US" sz="2400" dirty="0" smtClean="0"/>
              <a:t>Women and their children at nutritional risk </a:t>
            </a:r>
          </a:p>
          <a:p>
            <a:pPr lvl="1"/>
            <a:r>
              <a:rPr lang="en-US" sz="2400" dirty="0" smtClean="0"/>
              <a:t>Vouchers to use at authorized food stores</a:t>
            </a:r>
            <a:endParaRPr lang="en-US" sz="2000" dirty="0" smtClean="0"/>
          </a:p>
          <a:p>
            <a:pPr lvl="0"/>
            <a:r>
              <a:rPr lang="en-US" sz="2800" dirty="0" smtClean="0"/>
              <a:t>Supplemental Nutrition Assistance Program</a:t>
            </a:r>
            <a:endParaRPr lang="en-US" sz="2400" dirty="0" smtClean="0"/>
          </a:p>
          <a:p>
            <a:pPr lvl="1"/>
            <a:r>
              <a:rPr lang="en-US" sz="2400" dirty="0" smtClean="0"/>
              <a:t>Formerly known as the food stamp program </a:t>
            </a:r>
            <a:endParaRPr lang="en-US" sz="2000" dirty="0" smtClean="0"/>
          </a:p>
          <a:p>
            <a:pPr lvl="1"/>
            <a:r>
              <a:rPr lang="en-US" sz="2400" dirty="0" smtClean="0"/>
              <a:t>Nearly half of SNAP participants are children</a:t>
            </a:r>
          </a:p>
          <a:p>
            <a:pPr lvl="1"/>
            <a:r>
              <a:rPr lang="en-US" sz="2400" dirty="0" smtClean="0"/>
              <a:t>More than 40 percent live under the poverty line.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Service Programs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763000" cy="45720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dirty="0" smtClean="0"/>
              <a:t>Earned-Income Tax Credit</a:t>
            </a:r>
            <a:endParaRPr lang="en-US" sz="2400" dirty="0" smtClean="0"/>
          </a:p>
          <a:p>
            <a:pPr lvl="1"/>
            <a:r>
              <a:rPr lang="en-US" sz="2400" dirty="0" smtClean="0"/>
              <a:t>Low-wage workers keep more of their annual earnings  </a:t>
            </a:r>
            <a:endParaRPr lang="en-US" sz="2000" dirty="0" smtClean="0"/>
          </a:p>
          <a:p>
            <a:pPr lvl="1"/>
            <a:r>
              <a:rPr lang="en-US" sz="2400" dirty="0" smtClean="0"/>
              <a:t>Wage supplement for people in low-wage jobs</a:t>
            </a:r>
          </a:p>
          <a:p>
            <a:pPr lvl="1"/>
            <a:r>
              <a:rPr lang="en-US" sz="2400" dirty="0" smtClean="0"/>
              <a:t>Can decrease poverty for working families</a:t>
            </a:r>
          </a:p>
          <a:p>
            <a:pPr lvl="1"/>
            <a:r>
              <a:rPr lang="en-US" sz="2400" dirty="0" smtClean="0"/>
              <a:t>Offsets burden of social security taxes</a:t>
            </a:r>
          </a:p>
          <a:p>
            <a:pPr lvl="1"/>
            <a:r>
              <a:rPr lang="en-US" sz="2400" dirty="0" smtClean="0"/>
              <a:t>Provides an incentive to work	</a:t>
            </a:r>
            <a:endParaRPr lang="en-US" sz="2000" dirty="0" smtClean="0"/>
          </a:p>
          <a:p>
            <a:pPr lvl="1"/>
            <a:r>
              <a:rPr lang="en-US" sz="2400" dirty="0" smtClean="0"/>
              <a:t>Administered by Internal Revenue Service</a:t>
            </a:r>
            <a:endParaRPr lang="en-US" sz="2000" dirty="0" smtClean="0"/>
          </a:p>
          <a:p>
            <a:pPr lvl="0"/>
            <a:r>
              <a:rPr lang="en-US" sz="2800" dirty="0" smtClean="0"/>
              <a:t>Public Housing</a:t>
            </a:r>
            <a:endParaRPr lang="en-US" sz="2400" dirty="0" smtClean="0"/>
          </a:p>
          <a:p>
            <a:pPr lvl="1"/>
            <a:r>
              <a:rPr lang="en-US" sz="2400" dirty="0" smtClean="0"/>
              <a:t>Department of Housing and Urban Development (HUD)</a:t>
            </a:r>
            <a:endParaRPr lang="en-US" sz="2000" dirty="0" smtClean="0"/>
          </a:p>
          <a:p>
            <a:pPr lvl="1"/>
            <a:r>
              <a:rPr lang="en-US" sz="2400" dirty="0" smtClean="0"/>
              <a:t>Section 8 housing</a:t>
            </a:r>
          </a:p>
          <a:p>
            <a:pPr lvl="1"/>
            <a:r>
              <a:rPr lang="en-US" sz="2400" dirty="0" smtClean="0"/>
              <a:t>Rent is 30% of a person’s monthly after-tax income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4270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Advocacy on Behalf of the Poor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7630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Current Trends in Advocacy for the Poor</a:t>
            </a:r>
            <a:endParaRPr lang="en-US" sz="2400" dirty="0" smtClean="0"/>
          </a:p>
          <a:p>
            <a:pPr lvl="1"/>
            <a:r>
              <a:rPr lang="en-US" sz="2400" dirty="0" smtClean="0"/>
              <a:t>Social Constructs – perceived social realities</a:t>
            </a:r>
            <a:endParaRPr lang="en-US" sz="2000" dirty="0" smtClean="0"/>
          </a:p>
          <a:p>
            <a:pPr lvl="2"/>
            <a:r>
              <a:rPr lang="en-US" sz="2400" dirty="0" smtClean="0"/>
              <a:t>Belief - people are poor because they are lazy</a:t>
            </a:r>
          </a:p>
          <a:p>
            <a:pPr lvl="3"/>
            <a:r>
              <a:rPr lang="en-US" sz="2200" dirty="0" smtClean="0"/>
              <a:t>social welfare policies punitive, less resource distribution</a:t>
            </a:r>
            <a:endParaRPr lang="en-US" sz="1800" dirty="0" smtClean="0"/>
          </a:p>
          <a:p>
            <a:pPr lvl="2"/>
            <a:r>
              <a:rPr lang="en-US" sz="2400" dirty="0" smtClean="0"/>
              <a:t>Belief – poverty result of failures in economy/politics</a:t>
            </a:r>
          </a:p>
          <a:p>
            <a:pPr lvl="3"/>
            <a:r>
              <a:rPr lang="en-US" sz="2200" dirty="0" smtClean="0"/>
              <a:t>social welfare policies emphasize equality  </a:t>
            </a:r>
            <a:endParaRPr lang="en-US" sz="1800" dirty="0" smtClean="0"/>
          </a:p>
          <a:p>
            <a:pPr lvl="1"/>
            <a:r>
              <a:rPr lang="en-US" sz="2400" dirty="0" smtClean="0"/>
              <a:t>Micro-level work to change individual situation connected    to advocacy for macro-level policy change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371600"/>
            <a:ext cx="8229600" cy="4270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Advocacy on Behalf of the Poor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991600" cy="4876800"/>
          </a:xfrm>
        </p:spPr>
        <p:txBody>
          <a:bodyPr>
            <a:normAutofit/>
          </a:bodyPr>
          <a:lstStyle/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Dynamic Advocacy and Poverty</a:t>
            </a:r>
          </a:p>
          <a:p>
            <a:pPr lvl="1"/>
            <a:r>
              <a:rPr lang="en-US" sz="2400" dirty="0" smtClean="0"/>
              <a:t>Personal responsibility </a:t>
            </a:r>
            <a:r>
              <a:rPr lang="en-US" sz="2400" dirty="0" err="1" smtClean="0"/>
              <a:t>vs</a:t>
            </a:r>
            <a:r>
              <a:rPr lang="en-US" sz="2400" dirty="0" smtClean="0"/>
              <a:t> Social responsibility </a:t>
            </a:r>
          </a:p>
          <a:p>
            <a:pPr lvl="1"/>
            <a:r>
              <a:rPr lang="en-US" sz="2400" dirty="0" smtClean="0"/>
              <a:t>Social and Economic Justice</a:t>
            </a:r>
            <a:endParaRPr lang="en-US" sz="2000" dirty="0" smtClean="0"/>
          </a:p>
          <a:p>
            <a:pPr lvl="2"/>
            <a:r>
              <a:rPr lang="en-US" sz="2400" dirty="0" smtClean="0"/>
              <a:t>Micro and Macro level advocacy </a:t>
            </a:r>
            <a:endParaRPr lang="en-US" sz="2000" dirty="0" smtClean="0"/>
          </a:p>
          <a:p>
            <a:pPr lvl="1"/>
            <a:r>
              <a:rPr lang="en-US" sz="2400" dirty="0" smtClean="0"/>
              <a:t>Supportive Environment</a:t>
            </a:r>
            <a:endParaRPr lang="en-US" sz="2000" dirty="0" smtClean="0"/>
          </a:p>
          <a:p>
            <a:pPr lvl="1"/>
            <a:r>
              <a:rPr lang="en-US" sz="2400" dirty="0" smtClean="0"/>
              <a:t>Human Needs and Rights</a:t>
            </a:r>
            <a:endParaRPr lang="en-US" sz="2000" dirty="0" smtClean="0"/>
          </a:p>
          <a:p>
            <a:pPr lvl="1"/>
            <a:r>
              <a:rPr lang="en-US" sz="2400" dirty="0" smtClean="0"/>
              <a:t>Political Access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689" y="1179787"/>
            <a:ext cx="8229600" cy="4270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Cycle of Advocacy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Envision improved conditions</a:t>
            </a:r>
          </a:p>
          <a:p>
            <a:pPr lvl="0"/>
            <a:r>
              <a:rPr lang="en-US" sz="2800" dirty="0" smtClean="0"/>
              <a:t>Identify strengths and leadership skills of clients </a:t>
            </a:r>
          </a:p>
          <a:p>
            <a:pPr lvl="0"/>
            <a:r>
              <a:rPr lang="en-US" sz="2800" dirty="0" smtClean="0"/>
              <a:t>Mobilize clients to vote and participate in political campaigns</a:t>
            </a:r>
          </a:p>
          <a:p>
            <a:pPr lvl="0"/>
            <a:r>
              <a:rPr lang="en-US" sz="2800" dirty="0" smtClean="0"/>
              <a:t>Help powerless groups (women, children, people of color, people with special needs) and poor people improve their resources and opportunities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Your Career and Poverty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7630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 </a:t>
            </a:r>
            <a:r>
              <a:rPr lang="en-US" sz="2800" dirty="0" smtClean="0"/>
              <a:t>Policy level </a:t>
            </a:r>
          </a:p>
          <a:p>
            <a:pPr lvl="1"/>
            <a:r>
              <a:rPr lang="en-US" sz="2400" dirty="0" smtClean="0"/>
              <a:t>advocate and lobby for regulations and programs that enhance the well-being of people with limited resources </a:t>
            </a:r>
          </a:p>
          <a:p>
            <a:pPr lvl="0"/>
            <a:r>
              <a:rPr lang="en-US" sz="2800" dirty="0" smtClean="0"/>
              <a:t>Alleviate the pain of poverty and inequality </a:t>
            </a:r>
          </a:p>
          <a:p>
            <a:pPr lvl="1"/>
            <a:r>
              <a:rPr lang="en-US" sz="2400" dirty="0" smtClean="0"/>
              <a:t>keep the needs and wants of others in your thoughts and display concern in your actions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2286000"/>
            <a:ext cx="8686800" cy="2362199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Chapter </a:t>
            </a:r>
            <a:r>
              <a:rPr lang="en-US" dirty="0" smtClean="0"/>
              <a:t>5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Poverty and Inequality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Poverty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6106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Involves more than money</a:t>
            </a:r>
          </a:p>
          <a:p>
            <a:r>
              <a:rPr lang="en-US" sz="2800" dirty="0" smtClean="0"/>
              <a:t>Human rights and Social justice</a:t>
            </a:r>
          </a:p>
          <a:p>
            <a:r>
              <a:rPr lang="en-US" sz="2800" dirty="0" smtClean="0"/>
              <a:t>Social workers look beyond the symptoms</a:t>
            </a:r>
          </a:p>
          <a:p>
            <a:pPr lvl="1"/>
            <a:r>
              <a:rPr lang="en-US" sz="2400" dirty="0" smtClean="0"/>
              <a:t>understand the root of poverty </a:t>
            </a:r>
          </a:p>
          <a:p>
            <a:pPr lvl="1"/>
            <a:r>
              <a:rPr lang="en-US" sz="2400" dirty="0" smtClean="0"/>
              <a:t>engage in efforts to reduce poverty and inequality  </a:t>
            </a:r>
          </a:p>
          <a:p>
            <a:r>
              <a:rPr lang="en-US" sz="2800" dirty="0" smtClean="0"/>
              <a:t>Crippling effect on life conditions</a:t>
            </a:r>
          </a:p>
          <a:p>
            <a:r>
              <a:rPr lang="en-US" sz="2800" dirty="0" smtClean="0"/>
              <a:t>Approaches to poverty </a:t>
            </a:r>
          </a:p>
          <a:p>
            <a:pPr lvl="1"/>
            <a:r>
              <a:rPr lang="en-US" sz="2400" dirty="0" smtClean="0"/>
              <a:t>Role of government</a:t>
            </a:r>
          </a:p>
          <a:p>
            <a:pPr lvl="1"/>
            <a:r>
              <a:rPr lang="en-US" sz="2400" dirty="0" smtClean="0"/>
              <a:t>Distribution of wealth</a:t>
            </a:r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Measures of Poverty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Absolute poverty vs. Relative poverty</a:t>
            </a:r>
          </a:p>
          <a:p>
            <a:pPr lvl="0"/>
            <a:r>
              <a:rPr lang="en-US" sz="2800" dirty="0" smtClean="0"/>
              <a:t>Poverty line/threshold/index </a:t>
            </a:r>
          </a:p>
          <a:p>
            <a:pPr lvl="1"/>
            <a:r>
              <a:rPr lang="en-US" sz="2400" dirty="0" smtClean="0"/>
              <a:t>eligibility for benefits and services</a:t>
            </a:r>
          </a:p>
          <a:p>
            <a:pPr lvl="1"/>
            <a:r>
              <a:rPr lang="en-US" sz="2400" dirty="0" smtClean="0"/>
              <a:t>provides data </a:t>
            </a:r>
          </a:p>
          <a:p>
            <a:pPr lvl="1"/>
            <a:r>
              <a:rPr lang="en-US" sz="2400" dirty="0" smtClean="0"/>
              <a:t>provides a picture of poverty trends over time  </a:t>
            </a:r>
          </a:p>
          <a:p>
            <a:pPr lvl="0"/>
            <a:r>
              <a:rPr lang="en-US" sz="2800" dirty="0" smtClean="0"/>
              <a:t>Means testing</a:t>
            </a:r>
          </a:p>
          <a:p>
            <a:pPr lvl="0"/>
            <a:r>
              <a:rPr lang="en-US" sz="2800" dirty="0" smtClean="0"/>
              <a:t>Poverty guidelines </a:t>
            </a:r>
          </a:p>
          <a:p>
            <a:pPr lvl="1"/>
            <a:r>
              <a:rPr lang="en-US" sz="2400" dirty="0" smtClean="0"/>
              <a:t>vary from state to state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Poverty and Inequality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534400" cy="48768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Wealth vs. Income</a:t>
            </a:r>
            <a:endParaRPr lang="en-US" sz="2400" dirty="0" smtClean="0"/>
          </a:p>
          <a:p>
            <a:pPr lvl="0"/>
            <a:r>
              <a:rPr lang="en-US" sz="2800" dirty="0" smtClean="0"/>
              <a:t>Unequal distribution of wealth and income </a:t>
            </a:r>
          </a:p>
          <a:p>
            <a:pPr lvl="1"/>
            <a:r>
              <a:rPr lang="en-US" sz="2400" dirty="0" smtClean="0"/>
              <a:t>Growing inequality in distribution of wealth and income</a:t>
            </a:r>
          </a:p>
          <a:p>
            <a:pPr lvl="1"/>
            <a:r>
              <a:rPr lang="en-US" sz="2400" dirty="0" smtClean="0"/>
              <a:t>Wealth more unequal than income</a:t>
            </a:r>
          </a:p>
          <a:p>
            <a:pPr lvl="1"/>
            <a:r>
              <a:rPr lang="en-US" sz="2400" dirty="0" smtClean="0"/>
              <a:t>Majority of wealth owned by about 10% of population</a:t>
            </a:r>
          </a:p>
          <a:p>
            <a:pPr lvl="0"/>
            <a:r>
              <a:rPr lang="en-US" sz="2800" dirty="0" smtClean="0"/>
              <a:t>Decline in opportunity for poor people. </a:t>
            </a:r>
            <a:endParaRPr lang="en-US" sz="2400" dirty="0" smtClean="0"/>
          </a:p>
          <a:p>
            <a:pPr lvl="1"/>
            <a:r>
              <a:rPr lang="en-US" sz="2400" dirty="0" smtClean="0"/>
              <a:t>income growth is primarily within the top 1%</a:t>
            </a:r>
            <a:endParaRPr lang="en-US" sz="2000" dirty="0" smtClean="0"/>
          </a:p>
          <a:p>
            <a:pPr lvl="1"/>
            <a:r>
              <a:rPr lang="en-US" sz="2400" dirty="0" smtClean="0"/>
              <a:t>unequal distribution of income = social inequality</a:t>
            </a:r>
            <a:endParaRPr lang="en-US" sz="2000" dirty="0" smtClean="0"/>
          </a:p>
          <a:p>
            <a:pPr lvl="1"/>
            <a:r>
              <a:rPr lang="en-US" sz="2400" dirty="0" smtClean="0"/>
              <a:t>housing and health</a:t>
            </a:r>
          </a:p>
          <a:p>
            <a:pPr lvl="1"/>
            <a:r>
              <a:rPr lang="en-US" sz="2400" dirty="0" smtClean="0"/>
              <a:t>low income mobility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229600" cy="8382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The Face of Poverty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686800" cy="5029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dirty="0" smtClean="0"/>
              <a:t>Poverty not evenly distributed across population</a:t>
            </a:r>
          </a:p>
          <a:p>
            <a:pPr lvl="0"/>
            <a:r>
              <a:rPr lang="en-US" sz="2800" dirty="0" smtClean="0"/>
              <a:t>Women</a:t>
            </a:r>
            <a:endParaRPr lang="en-US" sz="2400" dirty="0" smtClean="0"/>
          </a:p>
          <a:p>
            <a:pPr lvl="1"/>
            <a:r>
              <a:rPr lang="en-US" sz="2400" dirty="0" smtClean="0"/>
              <a:t>Feminization of poverty</a:t>
            </a:r>
            <a:endParaRPr lang="en-US" sz="2000" dirty="0" smtClean="0"/>
          </a:p>
          <a:p>
            <a:pPr lvl="1"/>
            <a:r>
              <a:rPr lang="en-US" sz="2400" dirty="0" smtClean="0"/>
              <a:t>Women earn 77 cents on the male dollar </a:t>
            </a:r>
            <a:endParaRPr lang="en-US" sz="2000" dirty="0" smtClean="0"/>
          </a:p>
          <a:p>
            <a:pPr lvl="1"/>
            <a:r>
              <a:rPr lang="en-US" sz="2400" dirty="0" smtClean="0"/>
              <a:t>Single and divorced mothers – more likely to be responsible for children</a:t>
            </a:r>
            <a:endParaRPr lang="en-US" sz="2000" dirty="0" smtClean="0"/>
          </a:p>
          <a:p>
            <a:pPr lvl="0"/>
            <a:r>
              <a:rPr lang="en-US" sz="2800" dirty="0" smtClean="0"/>
              <a:t>People of Color</a:t>
            </a:r>
            <a:endParaRPr lang="en-US" sz="2400" dirty="0" smtClean="0"/>
          </a:p>
          <a:p>
            <a:pPr lvl="1"/>
            <a:r>
              <a:rPr lang="en-US" sz="2400" dirty="0" smtClean="0"/>
              <a:t>History of prejudice and discrimination  - limits economic opportunity and upward mobility</a:t>
            </a:r>
            <a:endParaRPr lang="en-US" sz="2000" dirty="0" smtClean="0"/>
          </a:p>
          <a:p>
            <a:pPr lvl="1"/>
            <a:r>
              <a:rPr lang="en-US" sz="2400" dirty="0" smtClean="0"/>
              <a:t>Concentration in certain neighborhoods</a:t>
            </a:r>
          </a:p>
          <a:p>
            <a:pPr lvl="1"/>
            <a:r>
              <a:rPr lang="en-US" sz="2400" dirty="0" smtClean="0"/>
              <a:t>The majority of the poor are white, but people of color are disproportionately poor	</a:t>
            </a:r>
          </a:p>
          <a:p>
            <a:pPr lvl="0"/>
            <a:endParaRPr lang="en-US" sz="24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The Face of Poverty continued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6868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Children</a:t>
            </a:r>
            <a:endParaRPr lang="en-US" sz="2400" dirty="0" smtClean="0"/>
          </a:p>
          <a:p>
            <a:pPr lvl="1"/>
            <a:r>
              <a:rPr lang="en-US" sz="2400" dirty="0" smtClean="0"/>
              <a:t>Reflects the feminization of poverty.</a:t>
            </a:r>
            <a:endParaRPr lang="en-US" sz="2000" dirty="0" smtClean="0"/>
          </a:p>
          <a:p>
            <a:pPr lvl="1"/>
            <a:r>
              <a:rPr lang="en-US" sz="2400" dirty="0" smtClean="0"/>
              <a:t>24 percent of total population, but 36 percent of the poor population. </a:t>
            </a:r>
            <a:endParaRPr lang="en-US" sz="2000" dirty="0" smtClean="0"/>
          </a:p>
          <a:p>
            <a:pPr lvl="1"/>
            <a:r>
              <a:rPr lang="en-US" sz="2400" dirty="0" smtClean="0"/>
              <a:t>Varies substantially by race</a:t>
            </a:r>
            <a:endParaRPr lang="en-US" sz="2000" dirty="0" smtClean="0"/>
          </a:p>
          <a:p>
            <a:pPr lvl="0"/>
            <a:r>
              <a:rPr lang="en-US" sz="2800" dirty="0" smtClean="0"/>
              <a:t>Homeless People</a:t>
            </a:r>
          </a:p>
          <a:p>
            <a:pPr lvl="1"/>
            <a:r>
              <a:rPr lang="en-US" sz="2400" dirty="0" smtClean="0"/>
              <a:t>Increase in homelessness in past decade</a:t>
            </a:r>
          </a:p>
          <a:p>
            <a:pPr lvl="1"/>
            <a:r>
              <a:rPr lang="en-US" sz="2400" dirty="0" smtClean="0"/>
              <a:t>Often a temporary situation</a:t>
            </a:r>
          </a:p>
          <a:p>
            <a:pPr lvl="1"/>
            <a:r>
              <a:rPr lang="en-US" sz="2400" dirty="0" smtClean="0"/>
              <a:t>Reflective of inequality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Social Service Programs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610600" cy="52578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Early approaches</a:t>
            </a:r>
          </a:p>
          <a:p>
            <a:pPr lvl="1"/>
            <a:r>
              <a:rPr lang="en-US" sz="2400" dirty="0" smtClean="0"/>
              <a:t>Colonial Period – reflected Elizabethan Poor Laws</a:t>
            </a:r>
          </a:p>
          <a:p>
            <a:pPr lvl="1"/>
            <a:r>
              <a:rPr lang="en-US" sz="2400" dirty="0" smtClean="0"/>
              <a:t>New Deal </a:t>
            </a:r>
          </a:p>
          <a:p>
            <a:pPr lvl="2"/>
            <a:r>
              <a:rPr lang="en-US" sz="2200" dirty="0" smtClean="0"/>
              <a:t>Social Insurance – payroll deductions</a:t>
            </a:r>
          </a:p>
          <a:p>
            <a:pPr lvl="2"/>
            <a:r>
              <a:rPr lang="en-US" sz="2200" dirty="0" smtClean="0"/>
              <a:t>Public Assistance – deserving poor</a:t>
            </a:r>
          </a:p>
          <a:p>
            <a:pPr lvl="0"/>
            <a:r>
              <a:rPr lang="en-US" sz="2800" dirty="0" smtClean="0"/>
              <a:t>Temporary Assistance for Needy Families (TANF)</a:t>
            </a:r>
            <a:endParaRPr lang="en-US" sz="2400" dirty="0" smtClean="0"/>
          </a:p>
          <a:p>
            <a:pPr lvl="1"/>
            <a:r>
              <a:rPr lang="en-US" sz="2400" dirty="0" smtClean="0"/>
              <a:t>Replaced Aid to Families with Dependent Children</a:t>
            </a:r>
            <a:endParaRPr lang="en-US" sz="2000" dirty="0" smtClean="0"/>
          </a:p>
          <a:p>
            <a:pPr lvl="1"/>
            <a:r>
              <a:rPr lang="en-US" sz="2400" dirty="0" smtClean="0"/>
              <a:t>Provides States with block grants</a:t>
            </a:r>
            <a:endParaRPr lang="en-US" sz="2000" dirty="0" smtClean="0"/>
          </a:p>
          <a:p>
            <a:pPr lvl="1"/>
            <a:r>
              <a:rPr lang="en-US" sz="2400" dirty="0" smtClean="0"/>
              <a:t>Community service or vocational training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Social Service Programs cont.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763000" cy="49530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Medicaid</a:t>
            </a:r>
            <a:endParaRPr lang="en-US" sz="2400" dirty="0" smtClean="0"/>
          </a:p>
          <a:p>
            <a:pPr lvl="1"/>
            <a:r>
              <a:rPr lang="en-US" sz="2400" dirty="0" smtClean="0"/>
              <a:t>Added to Social Security Act of 1965</a:t>
            </a:r>
          </a:p>
          <a:p>
            <a:pPr lvl="1"/>
            <a:r>
              <a:rPr lang="en-US" sz="2400" dirty="0" smtClean="0"/>
              <a:t>Provides federal matching funds to states to cover the costs of medical care and services for </a:t>
            </a:r>
            <a:r>
              <a:rPr lang="en-US" sz="2400" u="sng" dirty="0" smtClean="0"/>
              <a:t>low income</a:t>
            </a:r>
            <a:r>
              <a:rPr lang="en-US" sz="2400" dirty="0" smtClean="0"/>
              <a:t> people, including:</a:t>
            </a:r>
            <a:endParaRPr lang="en-US" sz="2000" dirty="0" smtClean="0"/>
          </a:p>
          <a:p>
            <a:pPr lvl="2"/>
            <a:r>
              <a:rPr lang="en-US" sz="2400" i="1" dirty="0" smtClean="0"/>
              <a:t>Children -</a:t>
            </a:r>
            <a:r>
              <a:rPr lang="en-US" sz="2400" dirty="0" smtClean="0"/>
              <a:t> Children’s Health Insurance Program (CHIP)</a:t>
            </a:r>
            <a:endParaRPr lang="en-US" sz="2000" dirty="0" smtClean="0"/>
          </a:p>
          <a:p>
            <a:pPr lvl="2"/>
            <a:r>
              <a:rPr lang="en-US" sz="2400" i="1" dirty="0" smtClean="0"/>
              <a:t>Non-Disabled Adults</a:t>
            </a:r>
            <a:endParaRPr lang="en-US" sz="2000" dirty="0" smtClean="0"/>
          </a:p>
          <a:p>
            <a:pPr lvl="2"/>
            <a:r>
              <a:rPr lang="en-US" sz="2400" i="1" dirty="0" smtClean="0"/>
              <a:t>Pregnant Women</a:t>
            </a:r>
            <a:endParaRPr lang="en-US" sz="2000" dirty="0" smtClean="0"/>
          </a:p>
          <a:p>
            <a:pPr lvl="2"/>
            <a:r>
              <a:rPr lang="en-US" sz="2400" i="1" dirty="0" smtClean="0"/>
              <a:t>Individuals with Disabilities</a:t>
            </a:r>
            <a:endParaRPr lang="en-US" sz="2000" dirty="0" smtClean="0"/>
          </a:p>
          <a:p>
            <a:pPr lvl="2"/>
            <a:r>
              <a:rPr lang="en-US" sz="2400" i="1" dirty="0" smtClean="0"/>
              <a:t>Older adults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5: Poverty and Inequality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9525</TotalTime>
  <Words>767</Words>
  <Application>Microsoft Office PowerPoint</Application>
  <PresentationFormat>On-screen Show (4:3)</PresentationFormat>
  <Paragraphs>147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Chapter 5   Poverty and Inequality</vt:lpstr>
      <vt:lpstr>Poverty</vt:lpstr>
      <vt:lpstr>Measures of Poverty </vt:lpstr>
      <vt:lpstr>Poverty and Inequality </vt:lpstr>
      <vt:lpstr>The Face of Poverty </vt:lpstr>
      <vt:lpstr>The Face of Poverty continued </vt:lpstr>
      <vt:lpstr>Social Service Programs  </vt:lpstr>
      <vt:lpstr>Social Service Programs cont. </vt:lpstr>
      <vt:lpstr>Social Service Programs cont.</vt:lpstr>
      <vt:lpstr>Social Service Programs cont.</vt:lpstr>
      <vt:lpstr>Advocacy on Behalf of the Poor </vt:lpstr>
      <vt:lpstr>Advocacy on Behalf of the Poor </vt:lpstr>
      <vt:lpstr>The Cycle of Advocacy </vt:lpstr>
      <vt:lpstr>Your Career and Poverty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31</cp:revision>
  <dcterms:created xsi:type="dcterms:W3CDTF">2014-09-13T20:15:44Z</dcterms:created>
  <dcterms:modified xsi:type="dcterms:W3CDTF">2015-01-27T20:33:13Z</dcterms:modified>
</cp:coreProperties>
</file>