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6" r:id="rId5"/>
    <p:sldId id="275" r:id="rId6"/>
    <p:sldId id="277" r:id="rId7"/>
    <p:sldId id="274" r:id="rId8"/>
    <p:sldId id="278" r:id="rId9"/>
    <p:sldId id="279" r:id="rId10"/>
    <p:sldId id="273" r:id="rId11"/>
    <p:sldId id="280" r:id="rId12"/>
    <p:sldId id="281" r:id="rId13"/>
    <p:sldId id="272" r:id="rId14"/>
    <p:sldId id="271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Current Issues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715000" y="62484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371600"/>
            <a:ext cx="8534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400" dirty="0" smtClean="0"/>
              <a:t>HIV/AIDS </a:t>
            </a:r>
          </a:p>
          <a:p>
            <a:pPr lvl="0"/>
            <a:r>
              <a:rPr lang="en-US" sz="2400" dirty="0" smtClean="0"/>
              <a:t>	Human Immunodeficiency Virus</a:t>
            </a:r>
          </a:p>
          <a:p>
            <a:pPr lvl="0"/>
            <a:r>
              <a:rPr lang="en-US" sz="2400" dirty="0" smtClean="0"/>
              <a:t>	Acquired Immune Deficiency Syndrome</a:t>
            </a:r>
          </a:p>
          <a:p>
            <a:pPr lvl="0"/>
            <a:r>
              <a:rPr lang="en-US" sz="2400" dirty="0" smtClean="0"/>
              <a:t>	Some cultures resist discussion, prevention</a:t>
            </a:r>
          </a:p>
          <a:p>
            <a:pPr lvl="0"/>
            <a:r>
              <a:rPr lang="en-US" sz="2400" dirty="0" smtClean="0"/>
              <a:t>	Between 16.1 million and 21.6 million children orphaned</a:t>
            </a:r>
          </a:p>
          <a:p>
            <a:pPr lvl="0"/>
            <a:r>
              <a:rPr lang="en-US" sz="2400" dirty="0" smtClean="0"/>
              <a:t>	Sub-Saharan Africa -  13.4 to 16.9 million children</a:t>
            </a:r>
          </a:p>
          <a:p>
            <a:pPr lvl="0"/>
            <a:r>
              <a:rPr lang="en-US" sz="2400" dirty="0" smtClean="0"/>
              <a:t>Child Welfare </a:t>
            </a:r>
          </a:p>
          <a:p>
            <a:pPr lvl="0"/>
            <a:r>
              <a:rPr lang="en-US" sz="2400" dirty="0" smtClean="0"/>
              <a:t>	Disease, loss of parents, hunger, housing </a:t>
            </a:r>
          </a:p>
          <a:p>
            <a:pPr lvl="0"/>
            <a:r>
              <a:rPr lang="en-US" sz="2400" dirty="0" smtClean="0"/>
              <a:t>	Human trafficking, exploitation (labor, prostitutes, soldiers)</a:t>
            </a:r>
          </a:p>
          <a:p>
            <a:pPr lvl="0"/>
            <a:r>
              <a:rPr lang="en-US" sz="2400" dirty="0" smtClean="0"/>
              <a:t>	Neglect, abuse, unsafe living condition</a:t>
            </a:r>
          </a:p>
          <a:p>
            <a:pPr lvl="0"/>
            <a:r>
              <a:rPr lang="en-US" sz="2400" dirty="0" smtClean="0"/>
              <a:t>	Availability and accessibility of </a:t>
            </a:r>
          </a:p>
          <a:p>
            <a:pPr lvl="0"/>
            <a:r>
              <a:rPr lang="en-US" sz="2400" dirty="0" smtClean="0"/>
              <a:t>		child protective services, adoption, foster care</a:t>
            </a:r>
          </a:p>
          <a:p>
            <a:pPr lvl="0"/>
            <a:r>
              <a:rPr lang="en-US" sz="2400" dirty="0" smtClean="0"/>
              <a:t>		nutritional programs, child care, medical services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Current Issues cont.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715000" y="62484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676400"/>
            <a:ext cx="8686800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Poverty </a:t>
            </a:r>
          </a:p>
          <a:p>
            <a:pPr lvl="0"/>
            <a:r>
              <a:rPr lang="en-US" sz="2400" dirty="0" smtClean="0"/>
              <a:t>	Absolute poverty -  $1.25 per day</a:t>
            </a:r>
          </a:p>
          <a:p>
            <a:pPr lvl="0"/>
            <a:r>
              <a:rPr lang="en-US" sz="2400" dirty="0" smtClean="0"/>
              <a:t>	Over 1.4 billion people</a:t>
            </a:r>
          </a:p>
          <a:p>
            <a:pPr lvl="0"/>
            <a:r>
              <a:rPr lang="en-US" sz="2400" dirty="0" smtClean="0"/>
              <a:t>	Consequences</a:t>
            </a:r>
          </a:p>
          <a:p>
            <a:pPr lvl="0"/>
            <a:r>
              <a:rPr lang="en-US" sz="2400" dirty="0" smtClean="0"/>
              <a:t>		Malnutrition, disease, poor overall health</a:t>
            </a:r>
          </a:p>
          <a:p>
            <a:pPr lvl="0"/>
            <a:r>
              <a:rPr lang="en-US" sz="2400" dirty="0" smtClean="0"/>
              <a:t>	Multidimensional Poverty Index (MPI)</a:t>
            </a:r>
            <a:r>
              <a:rPr lang="en-US" sz="2400" b="1" dirty="0" smtClean="0"/>
              <a:t> </a:t>
            </a:r>
          </a:p>
          <a:p>
            <a:pPr lvl="2"/>
            <a:r>
              <a:rPr lang="en-US" sz="2400" dirty="0" smtClean="0"/>
              <a:t>	United Nations</a:t>
            </a:r>
          </a:p>
          <a:p>
            <a:pPr lvl="2"/>
            <a:r>
              <a:rPr lang="en-US" sz="2400" dirty="0" smtClean="0"/>
              <a:t>	Measures deprivation</a:t>
            </a:r>
          </a:p>
          <a:p>
            <a:pPr lvl="2"/>
            <a:r>
              <a:rPr lang="en-US" sz="2400" dirty="0" smtClean="0"/>
              <a:t>	Health (nutrition, infant mortality)</a:t>
            </a:r>
          </a:p>
          <a:p>
            <a:pPr lvl="2"/>
            <a:r>
              <a:rPr lang="en-US" sz="2400" dirty="0" smtClean="0"/>
              <a:t>	Education (amount of schooling)</a:t>
            </a:r>
          </a:p>
          <a:p>
            <a:pPr lvl="2"/>
            <a:r>
              <a:rPr lang="en-US" sz="2400" dirty="0" smtClean="0"/>
              <a:t>	Living standards (water, toilets, electricity, flooring) 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Current Issues cont.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638800" y="64008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447800"/>
            <a:ext cx="86868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Refugees </a:t>
            </a:r>
          </a:p>
          <a:p>
            <a:pPr lvl="0"/>
            <a:r>
              <a:rPr lang="en-US" sz="2400" dirty="0" smtClean="0"/>
              <a:t>	Forced to leave their country</a:t>
            </a:r>
          </a:p>
          <a:p>
            <a:pPr lvl="0"/>
            <a:r>
              <a:rPr lang="en-US" sz="2400" dirty="0" smtClean="0"/>
              <a:t>	Human rights violations - race, religion, political belief</a:t>
            </a:r>
          </a:p>
          <a:p>
            <a:pPr lvl="0"/>
            <a:r>
              <a:rPr lang="en-US" sz="2400" dirty="0" smtClean="0"/>
              <a:t>	Asylum seeker</a:t>
            </a:r>
          </a:p>
          <a:p>
            <a:pPr lvl="0"/>
            <a:r>
              <a:rPr lang="en-US" sz="2400" dirty="0" smtClean="0"/>
              <a:t>		Seeking/claiming refugee status</a:t>
            </a:r>
          </a:p>
          <a:p>
            <a:pPr lvl="0"/>
            <a:r>
              <a:rPr lang="en-US" sz="2400" dirty="0" smtClean="0"/>
              <a:t>		Not yet evaluated / judged to be a refugee</a:t>
            </a:r>
          </a:p>
          <a:p>
            <a:pPr lvl="0"/>
            <a:r>
              <a:rPr lang="en-US" sz="2400" dirty="0" smtClean="0"/>
              <a:t>	Social workers assist immigrants, asylum seekers, refugees</a:t>
            </a:r>
          </a:p>
          <a:p>
            <a:pPr lvl="0"/>
            <a:r>
              <a:rPr lang="en-US" sz="2400" dirty="0" smtClean="0"/>
              <a:t>		Address needs, acclimate to new ways</a:t>
            </a:r>
          </a:p>
          <a:p>
            <a:pPr lvl="0"/>
            <a:r>
              <a:rPr lang="en-US" sz="2400" dirty="0" smtClean="0"/>
              <a:t>		Policies to protect/advance rights	</a:t>
            </a:r>
          </a:p>
          <a:p>
            <a:pPr lvl="0"/>
            <a:r>
              <a:rPr lang="en-US" sz="2800" dirty="0" smtClean="0"/>
              <a:t>Safety and Self-Care </a:t>
            </a:r>
          </a:p>
          <a:p>
            <a:pPr lvl="0"/>
            <a:r>
              <a:rPr lang="en-US" sz="2400" dirty="0" smtClean="0"/>
              <a:t>	Maintain own sense of wellness and health</a:t>
            </a:r>
          </a:p>
          <a:p>
            <a:pPr lvl="0"/>
            <a:r>
              <a:rPr lang="en-US" sz="2400" dirty="0" smtClean="0"/>
              <a:t>	Increases effectiveness</a:t>
            </a:r>
          </a:p>
          <a:p>
            <a:pPr lvl="0"/>
            <a:r>
              <a:rPr lang="en-US" sz="2400" dirty="0" smtClean="0"/>
              <a:t>	International social work – safety issues</a:t>
            </a:r>
          </a:p>
          <a:p>
            <a:pPr lvl="0"/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43000"/>
            <a:ext cx="9296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Diversity </a:t>
            </a:r>
            <a:r>
              <a:rPr lang="en-US" sz="4200" dirty="0" smtClean="0"/>
              <a:t>and</a:t>
            </a:r>
            <a:r>
              <a:rPr lang="en-US" dirty="0" smtClean="0"/>
              <a:t> </a:t>
            </a:r>
            <a:r>
              <a:rPr lang="en-US" sz="4300" dirty="0" smtClean="0"/>
              <a:t>Global/International</a:t>
            </a:r>
            <a:r>
              <a:rPr lang="en-US" dirty="0" smtClean="0"/>
              <a:t> Practice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715000" y="62484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838200" y="1828800"/>
            <a:ext cx="85344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Age </a:t>
            </a:r>
          </a:p>
          <a:p>
            <a:pPr lvl="0"/>
            <a:r>
              <a:rPr lang="en-US" sz="2800" dirty="0" smtClean="0"/>
              <a:t>Class</a:t>
            </a:r>
          </a:p>
          <a:p>
            <a:pPr lvl="0"/>
            <a:r>
              <a:rPr lang="en-US" sz="2800" dirty="0" smtClean="0"/>
              <a:t>Ethnicity</a:t>
            </a:r>
          </a:p>
          <a:p>
            <a:pPr lvl="0"/>
            <a:r>
              <a:rPr lang="en-US" sz="2800" dirty="0" smtClean="0"/>
              <a:t>Race</a:t>
            </a:r>
          </a:p>
          <a:p>
            <a:pPr lvl="0"/>
            <a:r>
              <a:rPr lang="en-US" sz="2800" dirty="0" smtClean="0"/>
              <a:t>Gender</a:t>
            </a:r>
          </a:p>
          <a:p>
            <a:pPr lvl="0"/>
            <a:r>
              <a:rPr lang="en-US" sz="2800" dirty="0" smtClean="0"/>
              <a:t>Sexual Orientation</a:t>
            </a:r>
          </a:p>
          <a:p>
            <a:pPr lvl="0"/>
            <a:r>
              <a:rPr lang="en-US" sz="2800" dirty="0" smtClean="0"/>
              <a:t>Intersections of Diversity</a:t>
            </a:r>
            <a:endParaRPr lang="en-US" sz="28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990600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Advocacy and International Social Work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715000" y="62484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752600"/>
            <a:ext cx="7924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Social and Economic Justice</a:t>
            </a:r>
          </a:p>
          <a:p>
            <a:pPr lvl="1"/>
            <a:r>
              <a:rPr lang="en-US" sz="2400" dirty="0" smtClean="0"/>
              <a:t>Societal structures and forces</a:t>
            </a:r>
          </a:p>
          <a:p>
            <a:pPr lvl="1"/>
            <a:r>
              <a:rPr lang="en-US" sz="2400" dirty="0" smtClean="0"/>
              <a:t>Amnesty International - violence against</a:t>
            </a:r>
          </a:p>
          <a:p>
            <a:pPr lvl="0"/>
            <a:r>
              <a:rPr lang="en-US" sz="2800" dirty="0" smtClean="0"/>
              <a:t>Supportive Environment </a:t>
            </a:r>
          </a:p>
          <a:p>
            <a:pPr lvl="1"/>
            <a:r>
              <a:rPr lang="en-US" sz="2400" dirty="0" smtClean="0"/>
              <a:t>Improvements to native environment </a:t>
            </a:r>
          </a:p>
          <a:p>
            <a:pPr lvl="1"/>
            <a:r>
              <a:rPr lang="en-US" sz="2400" dirty="0" smtClean="0"/>
              <a:t>Adapting to new places</a:t>
            </a:r>
          </a:p>
          <a:p>
            <a:pPr lvl="0"/>
            <a:r>
              <a:rPr lang="en-US" sz="2800" dirty="0" smtClean="0"/>
              <a:t>Human Needs and Rights</a:t>
            </a:r>
          </a:p>
          <a:p>
            <a:pPr lvl="1"/>
            <a:r>
              <a:rPr lang="en-US" sz="2400" dirty="0" smtClean="0"/>
              <a:t>Cultural values vary</a:t>
            </a:r>
          </a:p>
          <a:p>
            <a:pPr lvl="1"/>
            <a:r>
              <a:rPr lang="en-US" sz="2400" dirty="0" smtClean="0"/>
              <a:t>Universal Declaration of Human Rights</a:t>
            </a:r>
          </a:p>
          <a:p>
            <a:pPr lvl="0"/>
            <a:r>
              <a:rPr lang="en-US" sz="2800" dirty="0" smtClean="0"/>
              <a:t>Political Access </a:t>
            </a:r>
          </a:p>
          <a:p>
            <a:pPr lvl="1"/>
            <a:r>
              <a:rPr lang="en-US" sz="2400" dirty="0" smtClean="0"/>
              <a:t>Fair elections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90600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sz="4300" dirty="0" smtClean="0"/>
              <a:t>Your Career and International Social Work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715000" y="62484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828800"/>
            <a:ext cx="86868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Not a separate job category</a:t>
            </a:r>
          </a:p>
          <a:p>
            <a:pPr lvl="0"/>
            <a:r>
              <a:rPr lang="en-US" sz="2800" dirty="0" smtClean="0"/>
              <a:t>Laws regulating social work practice vary</a:t>
            </a:r>
          </a:p>
          <a:p>
            <a:pPr lvl="0"/>
            <a:r>
              <a:rPr lang="en-US" sz="2800" dirty="0" smtClean="0"/>
              <a:t>Education and training vary</a:t>
            </a:r>
          </a:p>
          <a:p>
            <a:pPr lvl="0"/>
            <a:r>
              <a:rPr lang="en-US" sz="2800" dirty="0" smtClean="0"/>
              <a:t>International job opportunities</a:t>
            </a:r>
          </a:p>
          <a:p>
            <a:pPr lvl="0"/>
            <a:r>
              <a:rPr lang="en-US" sz="2400" dirty="0" smtClean="0"/>
              <a:t>     Social work knowledge and skills</a:t>
            </a:r>
          </a:p>
          <a:p>
            <a:pPr lvl="0"/>
            <a:r>
              <a:rPr lang="en-US" sz="2400" dirty="0" smtClean="0"/>
              <a:t>         </a:t>
            </a:r>
            <a:r>
              <a:rPr lang="en-US" sz="2200" dirty="0" smtClean="0"/>
              <a:t>Travel industry, diplomatic units, international government service</a:t>
            </a:r>
          </a:p>
          <a:p>
            <a:pPr lvl="0"/>
            <a:r>
              <a:rPr lang="en-US" sz="2200" dirty="0" smtClean="0"/>
              <a:t>          Higher education, religious organizations  </a:t>
            </a:r>
          </a:p>
          <a:p>
            <a:pPr lvl="0"/>
            <a:r>
              <a:rPr lang="en-US" sz="2400" dirty="0" smtClean="0"/>
              <a:t>     Human rights and social justice</a:t>
            </a:r>
          </a:p>
          <a:p>
            <a:pPr lvl="0"/>
            <a:r>
              <a:rPr lang="en-US" sz="2400" dirty="0" smtClean="0"/>
              <a:t>         </a:t>
            </a:r>
            <a:r>
              <a:rPr lang="en-US" sz="2200" dirty="0" smtClean="0"/>
              <a:t>Companies emphasizing international human rights  </a:t>
            </a:r>
          </a:p>
          <a:p>
            <a:pPr lvl="0"/>
            <a:r>
              <a:rPr lang="en-US" sz="2200" dirty="0" smtClean="0"/>
              <a:t>          Corporate -public relations, product management, human relations</a:t>
            </a:r>
            <a:endParaRPr lang="en-US" sz="2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Chapter 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Global </a:t>
            </a:r>
            <a:r>
              <a:rPr lang="en-US" sz="4400" dirty="0" smtClean="0"/>
              <a:t>and International </a:t>
            </a:r>
          </a:p>
          <a:p>
            <a:pPr algn="ctr">
              <a:buNone/>
            </a:pPr>
            <a:r>
              <a:rPr lang="en-US" sz="4400" dirty="0" smtClean="0"/>
              <a:t>Social </a:t>
            </a:r>
            <a:r>
              <a:rPr lang="en-US" sz="4400" dirty="0" smtClean="0"/>
              <a:t>Work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r>
              <a:rPr lang="en-US" dirty="0" smtClean="0"/>
              <a:t>Global /International Clients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715000" y="62484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752600"/>
            <a:ext cx="8763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Globe seems smaller</a:t>
            </a:r>
          </a:p>
          <a:p>
            <a:r>
              <a:rPr lang="en-US" sz="2400" dirty="0" smtClean="0"/>
              <a:t>	People are more connected</a:t>
            </a:r>
          </a:p>
          <a:p>
            <a:r>
              <a:rPr lang="en-US" sz="2400" dirty="0" smtClean="0"/>
              <a:t>	Communication technology (</a:t>
            </a:r>
            <a:r>
              <a:rPr lang="en-US" sz="2300" dirty="0" smtClean="0"/>
              <a:t>computers, phones, social media</a:t>
            </a:r>
            <a:r>
              <a:rPr lang="en-US" sz="2400" dirty="0" smtClean="0"/>
              <a:t>) </a:t>
            </a:r>
          </a:p>
          <a:p>
            <a:r>
              <a:rPr lang="en-US" sz="2400" dirty="0" smtClean="0"/>
              <a:t>	Rapid transportation (planes, bullet trains)</a:t>
            </a:r>
          </a:p>
          <a:p>
            <a:r>
              <a:rPr lang="en-US" sz="2400" dirty="0" smtClean="0"/>
              <a:t>	Social interaction, commerce across national boundaries  </a:t>
            </a:r>
          </a:p>
          <a:p>
            <a:r>
              <a:rPr lang="en-US" sz="2800" dirty="0" smtClean="0"/>
              <a:t>Immigration to U.S. Continues</a:t>
            </a:r>
          </a:p>
          <a:p>
            <a:r>
              <a:rPr lang="en-US" sz="2400" dirty="0" smtClean="0"/>
              <a:t>	Pursuit of opportunities, freedom, prosperity </a:t>
            </a:r>
          </a:p>
          <a:p>
            <a:r>
              <a:rPr lang="en-US" sz="2800" dirty="0" smtClean="0"/>
              <a:t>High rates of racial and ethnic intermarriage</a:t>
            </a:r>
          </a:p>
          <a:p>
            <a:r>
              <a:rPr lang="en-US" sz="2400" dirty="0" smtClean="0"/>
              <a:t>	Emerging American identities</a:t>
            </a:r>
          </a:p>
          <a:p>
            <a:r>
              <a:rPr lang="en-US" sz="2400" dirty="0" smtClean="0"/>
              <a:t>	Growing number of persons with mixed descent in U.S.</a:t>
            </a: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International Social Work Groups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715000" y="62484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524000"/>
            <a:ext cx="8610600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Promote human rights and justice</a:t>
            </a:r>
          </a:p>
          <a:p>
            <a:r>
              <a:rPr lang="en-US" sz="1400" dirty="0" smtClean="0"/>
              <a:t>  </a:t>
            </a:r>
          </a:p>
          <a:p>
            <a:pPr lvl="0"/>
            <a:r>
              <a:rPr lang="en-US" sz="2800" dirty="0" smtClean="0"/>
              <a:t>International Federation of Social Workers </a:t>
            </a:r>
          </a:p>
          <a:p>
            <a:pPr lvl="0"/>
            <a:r>
              <a:rPr lang="en-US" sz="2400" dirty="0" smtClean="0"/>
              <a:t>	Voice for the profession of social work around the world</a:t>
            </a:r>
          </a:p>
          <a:p>
            <a:pPr lvl="0"/>
            <a:r>
              <a:rPr lang="en-US" sz="2400" dirty="0" smtClean="0"/>
              <a:t>	Five regions across the world </a:t>
            </a:r>
          </a:p>
          <a:p>
            <a:pPr lvl="0"/>
            <a:r>
              <a:rPr lang="en-US" sz="2400" dirty="0" smtClean="0"/>
              <a:t>	World-wide social justice, human rights, social development</a:t>
            </a:r>
          </a:p>
          <a:p>
            <a:pPr lvl="0"/>
            <a:r>
              <a:rPr lang="en-US" sz="2800" dirty="0" smtClean="0"/>
              <a:t>International Association of Schools of Social Work</a:t>
            </a:r>
          </a:p>
          <a:p>
            <a:pPr lvl="0"/>
            <a:r>
              <a:rPr lang="en-US" sz="2400" dirty="0" smtClean="0"/>
              <a:t>	International exchange of information, expertise, research</a:t>
            </a:r>
          </a:p>
          <a:p>
            <a:pPr lvl="0"/>
            <a:r>
              <a:rPr lang="en-US" sz="2400" dirty="0" smtClean="0"/>
              <a:t>	Global standards for social work education and training</a:t>
            </a:r>
          </a:p>
          <a:p>
            <a:pPr lvl="0"/>
            <a:r>
              <a:rPr lang="en-US" sz="2800" dirty="0" smtClean="0"/>
              <a:t>International Council on Social Welfare </a:t>
            </a:r>
          </a:p>
          <a:p>
            <a:pPr lvl="0"/>
            <a:r>
              <a:rPr lang="en-US" sz="2400" dirty="0" smtClean="0"/>
              <a:t>	Economic development and human rights across the globe</a:t>
            </a:r>
          </a:p>
          <a:p>
            <a:pPr lvl="0"/>
            <a:r>
              <a:rPr lang="en-US" sz="2400" dirty="0" smtClean="0"/>
              <a:t>	Assess problems, develop policies, advocate for change  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Global vs. International Social Work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715000" y="62484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76400"/>
            <a:ext cx="9144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Global Practice</a:t>
            </a:r>
          </a:p>
          <a:p>
            <a:pPr lvl="1"/>
            <a:r>
              <a:rPr lang="en-US" sz="2400" dirty="0" smtClean="0"/>
              <a:t>	Improve circumstances and conditions of global citizens</a:t>
            </a:r>
          </a:p>
          <a:p>
            <a:pPr lvl="1"/>
            <a:r>
              <a:rPr lang="en-US" sz="2400" dirty="0" smtClean="0"/>
              <a:t>	All are affected by social problems and causes</a:t>
            </a:r>
          </a:p>
          <a:p>
            <a:pPr lvl="1"/>
            <a:r>
              <a:rPr lang="en-US" sz="2400" dirty="0" smtClean="0"/>
              <a:t>	</a:t>
            </a:r>
          </a:p>
          <a:p>
            <a:pPr lvl="1"/>
            <a:r>
              <a:rPr lang="en-US" sz="2800" dirty="0" smtClean="0"/>
              <a:t>International Social Work</a:t>
            </a:r>
          </a:p>
          <a:p>
            <a:pPr lvl="1"/>
            <a:r>
              <a:rPr lang="en-US" sz="2400" dirty="0" smtClean="0"/>
              <a:t>	Collaboration with social workers from other countries</a:t>
            </a:r>
          </a:p>
          <a:p>
            <a:pPr lvl="1"/>
            <a:r>
              <a:rPr lang="en-US" sz="2400" dirty="0" smtClean="0"/>
              <a:t>	International advocacy and policy development</a:t>
            </a:r>
          </a:p>
          <a:p>
            <a:pPr lvl="1"/>
            <a:r>
              <a:rPr lang="en-US" sz="2400" dirty="0" smtClean="0"/>
              <a:t>	Advocate for rights and justice for international populations</a:t>
            </a:r>
          </a:p>
          <a:p>
            <a:pPr lvl="1"/>
            <a:r>
              <a:rPr lang="en-US" sz="2400" dirty="0" smtClean="0"/>
              <a:t> 	Social action, policy development to address global problems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Level of National Development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715000" y="62484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228600" y="1524000"/>
            <a:ext cx="93726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US" sz="2800" dirty="0" smtClean="0"/>
              <a:t>Focus on areas with low economic, social development</a:t>
            </a:r>
          </a:p>
          <a:p>
            <a:pPr lvl="2"/>
            <a:r>
              <a:rPr lang="en-US" sz="2800" dirty="0" smtClean="0"/>
              <a:t>Causes of delayed development</a:t>
            </a:r>
          </a:p>
          <a:p>
            <a:pPr lvl="1"/>
            <a:r>
              <a:rPr lang="en-US" sz="2400" dirty="0" smtClean="0"/>
              <a:t>		Limited resources </a:t>
            </a:r>
          </a:p>
          <a:p>
            <a:pPr lvl="1"/>
            <a:r>
              <a:rPr lang="en-US" sz="2400" dirty="0" smtClean="0"/>
              <a:t>		Oppressive political factors  </a:t>
            </a:r>
          </a:p>
          <a:p>
            <a:pPr lvl="2"/>
            <a:r>
              <a:rPr lang="en-US" sz="2800" dirty="0" smtClean="0"/>
              <a:t>Industrialized countries </a:t>
            </a:r>
          </a:p>
          <a:p>
            <a:pPr lvl="2"/>
            <a:r>
              <a:rPr lang="en-US" sz="2400" dirty="0" smtClean="0"/>
              <a:t>	Developed economy</a:t>
            </a:r>
          </a:p>
          <a:p>
            <a:pPr lvl="2"/>
            <a:r>
              <a:rPr lang="en-US" sz="2400" dirty="0" smtClean="0"/>
              <a:t>	Advanced technology</a:t>
            </a:r>
          </a:p>
          <a:p>
            <a:pPr lvl="2"/>
            <a:r>
              <a:rPr lang="en-US" sz="2400" dirty="0" smtClean="0"/>
              <a:t>	Modernized. </a:t>
            </a:r>
          </a:p>
          <a:p>
            <a:pPr lvl="2"/>
            <a:r>
              <a:rPr lang="en-US" sz="2800" dirty="0" smtClean="0"/>
              <a:t>Developing countries </a:t>
            </a:r>
            <a:r>
              <a:rPr lang="en-US" sz="2400" dirty="0" smtClean="0"/>
              <a:t>(previously called Third World Countries)</a:t>
            </a:r>
          </a:p>
          <a:p>
            <a:pPr lvl="2"/>
            <a:r>
              <a:rPr lang="en-US" sz="2400" dirty="0" smtClean="0"/>
              <a:t>	Less developed economy</a:t>
            </a:r>
          </a:p>
          <a:p>
            <a:pPr lvl="2"/>
            <a:r>
              <a:rPr lang="en-US" sz="2400" dirty="0" smtClean="0"/>
              <a:t>	Lack sophisticated technology</a:t>
            </a:r>
          </a:p>
          <a:p>
            <a:pPr lvl="2"/>
            <a:r>
              <a:rPr lang="en-US" sz="2400" dirty="0" smtClean="0"/>
              <a:t>	Lower standard of living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Social Work Principles for </a:t>
            </a:r>
            <a:br>
              <a:rPr lang="en-US" dirty="0" smtClean="0"/>
            </a:br>
            <a:r>
              <a:rPr lang="en-US" dirty="0" smtClean="0"/>
              <a:t>Global and International Practice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715000" y="62484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905000"/>
            <a:ext cx="914400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Transnational Identities</a:t>
            </a:r>
          </a:p>
          <a:p>
            <a:pPr lvl="1"/>
            <a:r>
              <a:rPr lang="en-US" sz="2400" dirty="0" smtClean="0"/>
              <a:t>	Social roots in more than one country</a:t>
            </a:r>
          </a:p>
          <a:p>
            <a:pPr lvl="1"/>
            <a:r>
              <a:rPr lang="en-US" sz="2400" dirty="0" smtClean="0"/>
              <a:t>	Allegiance to /sense of home in more than one country </a:t>
            </a:r>
          </a:p>
          <a:p>
            <a:pPr lvl="1"/>
            <a:r>
              <a:rPr lang="en-US" sz="2800" dirty="0" smtClean="0"/>
              <a:t>Cultural Competence </a:t>
            </a:r>
          </a:p>
          <a:p>
            <a:pPr lvl="1"/>
            <a:r>
              <a:rPr lang="en-US" sz="2400" dirty="0" smtClean="0"/>
              <a:t>	Values, traditions, customs, ways of thinking, behaviors</a:t>
            </a:r>
          </a:p>
          <a:p>
            <a:pPr lvl="1"/>
            <a:r>
              <a:rPr lang="en-US" sz="2400" dirty="0" smtClean="0"/>
              <a:t>	Examine personal values</a:t>
            </a:r>
          </a:p>
          <a:p>
            <a:pPr lvl="1"/>
            <a:r>
              <a:rPr lang="en-US" sz="2400" dirty="0" smtClean="0"/>
              <a:t>	Cross-cultural understanding of clients</a:t>
            </a:r>
          </a:p>
          <a:p>
            <a:pPr lvl="1"/>
            <a:r>
              <a:rPr lang="en-US" sz="2400" dirty="0" smtClean="0"/>
              <a:t>	Culturally appropriate and relevant skills and approaches</a:t>
            </a:r>
          </a:p>
          <a:p>
            <a:pPr lvl="1"/>
            <a:r>
              <a:rPr lang="en-US" sz="2400" dirty="0" smtClean="0"/>
              <a:t>	Enhance cultural knowledge</a:t>
            </a:r>
          </a:p>
          <a:p>
            <a:pPr lvl="1"/>
            <a:r>
              <a:rPr lang="en-US" sz="2400" dirty="0" smtClean="0"/>
              <a:t>		 read, continuing education, attend events</a:t>
            </a:r>
          </a:p>
          <a:p>
            <a:pPr lvl="1"/>
            <a:r>
              <a:rPr lang="en-US" sz="2400" dirty="0" smtClean="0"/>
              <a:t>		seek out interaction with people from other cultures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Social Work Principles cont.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715000" y="64008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410355"/>
            <a:ext cx="84582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Multilingualism </a:t>
            </a:r>
          </a:p>
          <a:p>
            <a:pPr lvl="1"/>
            <a:r>
              <a:rPr lang="en-US" sz="2400" dirty="0" smtClean="0"/>
              <a:t>	Able to communicate in more than one language</a:t>
            </a:r>
          </a:p>
          <a:p>
            <a:pPr lvl="1"/>
            <a:r>
              <a:rPr lang="en-US" sz="2400" dirty="0" smtClean="0"/>
              <a:t>	Communication patterns (direct eye contact, distance)</a:t>
            </a:r>
          </a:p>
          <a:p>
            <a:pPr lvl="1"/>
            <a:r>
              <a:rPr lang="en-US" sz="2400" dirty="0" smtClean="0"/>
              <a:t>	Use of interpreters</a:t>
            </a:r>
          </a:p>
          <a:p>
            <a:pPr lvl="1"/>
            <a:r>
              <a:rPr lang="en-US" sz="2400" dirty="0" smtClean="0"/>
              <a:t>	Written information</a:t>
            </a:r>
          </a:p>
          <a:p>
            <a:pPr lvl="1"/>
            <a:r>
              <a:rPr lang="en-US" sz="2800" dirty="0" smtClean="0"/>
              <a:t>Comparative Social Policy </a:t>
            </a:r>
          </a:p>
          <a:p>
            <a:pPr lvl="1"/>
            <a:r>
              <a:rPr lang="en-US" sz="2400" dirty="0" smtClean="0"/>
              <a:t>	Analysis of policies and service delivery in other countries </a:t>
            </a:r>
          </a:p>
          <a:p>
            <a:pPr lvl="1"/>
            <a:r>
              <a:rPr lang="en-US" sz="2400" dirty="0" smtClean="0"/>
              <a:t>	Compare policies between countries </a:t>
            </a:r>
          </a:p>
          <a:p>
            <a:pPr lvl="1"/>
            <a:r>
              <a:rPr lang="en-US" sz="2400" dirty="0" smtClean="0"/>
              <a:t>		healthcare, public assistance, family leave, disability</a:t>
            </a:r>
          </a:p>
          <a:p>
            <a:pPr lvl="1"/>
            <a:r>
              <a:rPr lang="en-US" sz="2400" dirty="0" smtClean="0"/>
              <a:t>	Influence of values and culture</a:t>
            </a:r>
          </a:p>
          <a:p>
            <a:pPr lvl="1"/>
            <a:r>
              <a:rPr lang="en-US" sz="2800" dirty="0" smtClean="0"/>
              <a:t>Statement of Ethical Principles </a:t>
            </a:r>
          </a:p>
          <a:p>
            <a:pPr lvl="1"/>
            <a:r>
              <a:rPr lang="en-US" sz="2400" dirty="0" smtClean="0"/>
              <a:t>	Professionalism, social justice, human rights and dignity</a:t>
            </a:r>
          </a:p>
          <a:p>
            <a:pPr lvl="2"/>
            <a:r>
              <a:rPr lang="en-US" sz="2400" dirty="0" smtClean="0"/>
              <a:t>Professional conduct, evaluation of national codes of ethics </a:t>
            </a:r>
          </a:p>
          <a:p>
            <a:pPr lvl="1"/>
            <a:r>
              <a:rPr lang="en-US" sz="2400" dirty="0" smtClean="0"/>
              <a:t>	</a:t>
            </a:r>
            <a:r>
              <a:rPr lang="en-US" dirty="0" smtClean="0"/>
              <a:t>	  </a:t>
            </a:r>
            <a:endParaRPr lang="en-US" sz="1600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Social Work Principles cont.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715000" y="6248400"/>
            <a:ext cx="3276600" cy="457200"/>
          </a:xfrm>
        </p:spPr>
        <p:txBody>
          <a:bodyPr>
            <a:normAutofit fontScale="625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17: Global Practice and International Social Work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524000"/>
            <a:ext cx="91440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Charity and Empowerment </a:t>
            </a:r>
          </a:p>
          <a:p>
            <a:pPr lvl="1"/>
            <a:r>
              <a:rPr lang="en-US" sz="2400" dirty="0" smtClean="0"/>
              <a:t>	Foreign aid via goods and services</a:t>
            </a:r>
          </a:p>
          <a:p>
            <a:pPr lvl="1"/>
            <a:r>
              <a:rPr lang="en-US" sz="2400" dirty="0" smtClean="0"/>
              <a:t>	World-wide relief organizations </a:t>
            </a:r>
          </a:p>
          <a:p>
            <a:pPr lvl="1"/>
            <a:r>
              <a:rPr lang="en-US" sz="2400" dirty="0" smtClean="0"/>
              <a:t>	Does not challenge power differentials, oppression</a:t>
            </a:r>
          </a:p>
          <a:p>
            <a:pPr lvl="1"/>
            <a:r>
              <a:rPr lang="en-US" sz="2400" dirty="0" smtClean="0"/>
              <a:t>	Recipients become reliant on charity</a:t>
            </a:r>
          </a:p>
          <a:p>
            <a:pPr lvl="1"/>
            <a:r>
              <a:rPr lang="en-US" sz="2400" dirty="0" smtClean="0"/>
              <a:t>	Empowerment, resources for lasting change</a:t>
            </a:r>
          </a:p>
          <a:p>
            <a:pPr lvl="1"/>
            <a:r>
              <a:rPr lang="en-US" sz="2800" dirty="0" smtClean="0"/>
              <a:t>Social Development </a:t>
            </a:r>
          </a:p>
          <a:p>
            <a:pPr lvl="1"/>
            <a:r>
              <a:rPr lang="en-US" sz="2400" dirty="0" smtClean="0"/>
              <a:t>	Combat exploitation and oppression</a:t>
            </a:r>
          </a:p>
          <a:p>
            <a:pPr lvl="1"/>
            <a:r>
              <a:rPr lang="en-US" sz="2400" dirty="0" smtClean="0"/>
              <a:t>	Equitable distribution of social and economic gains</a:t>
            </a:r>
          </a:p>
          <a:p>
            <a:pPr lvl="1"/>
            <a:r>
              <a:rPr lang="en-US" sz="2400" dirty="0" smtClean="0"/>
              <a:t>	Advocate for policies and practices</a:t>
            </a:r>
          </a:p>
          <a:p>
            <a:pPr lvl="1"/>
            <a:r>
              <a:rPr lang="en-US" sz="2400" dirty="0" smtClean="0"/>
              <a:t>		meaningful employment, needed resource</a:t>
            </a:r>
          </a:p>
          <a:p>
            <a:pPr lvl="1"/>
            <a:r>
              <a:rPr lang="en-US" sz="2400" dirty="0" smtClean="0"/>
              <a:t>		opportunities for advancement, active voice in decisions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1463</TotalTime>
  <Words>358</Words>
  <Application>Microsoft Office PowerPoint</Application>
  <PresentationFormat>On-screen Show (4:3)</PresentationFormat>
  <Paragraphs>371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PowerPoint Presentation</vt:lpstr>
      <vt:lpstr>Chapter 17</vt:lpstr>
      <vt:lpstr>Global /International Clients</vt:lpstr>
      <vt:lpstr> International Social Work Groups</vt:lpstr>
      <vt:lpstr>  Global vs. International Social Work </vt:lpstr>
      <vt:lpstr>  Level of National Development  </vt:lpstr>
      <vt:lpstr>  Social Work Principles for  Global and International Practice </vt:lpstr>
      <vt:lpstr>  Social Work Principles cont. </vt:lpstr>
      <vt:lpstr>  Social Work Principles cont. </vt:lpstr>
      <vt:lpstr>  Current Issues  </vt:lpstr>
      <vt:lpstr>  Current Issues cont. </vt:lpstr>
      <vt:lpstr>  Current Issues cont. </vt:lpstr>
      <vt:lpstr>Diversity and Global/International Practice </vt:lpstr>
      <vt:lpstr>Advocacy and International Social Work </vt:lpstr>
      <vt:lpstr>Your Career and International Social Work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ISRC</dc:creator>
  <cp:lastModifiedBy>Berbeo, Lucy</cp:lastModifiedBy>
  <cp:revision>12</cp:revision>
  <dcterms:created xsi:type="dcterms:W3CDTF">2014-12-12T01:49:44Z</dcterms:created>
  <dcterms:modified xsi:type="dcterms:W3CDTF">2015-01-27T20:44:21Z</dcterms:modified>
</cp:coreProperties>
</file>