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76" r:id="rId6"/>
    <p:sldId id="275" r:id="rId7"/>
    <p:sldId id="274" r:id="rId8"/>
    <p:sldId id="273" r:id="rId9"/>
    <p:sldId id="272" r:id="rId10"/>
    <p:sldId id="271" r:id="rId11"/>
    <p:sldId id="270" r:id="rId12"/>
    <p:sldId id="269" r:id="rId13"/>
    <p:sldId id="268" r:id="rId14"/>
    <p:sldId id="267" r:id="rId15"/>
    <p:sldId id="266" r:id="rId16"/>
    <p:sldId id="265" r:id="rId17"/>
    <p:sldId id="264" r:id="rId18"/>
    <p:sldId id="263" r:id="rId19"/>
    <p:sldId id="262" r:id="rId20"/>
    <p:sldId id="261" r:id="rId21"/>
    <p:sldId id="277"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1E8F5C-3C63-4ACC-A552-86DF662EE674}" type="datetimeFigureOut">
              <a:rPr lang="en-US" smtClean="0"/>
              <a:pPr/>
              <a:t>12/23/2014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049FCC-67C5-4C8E-BCFA-820230AA297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1E8F5C-3C63-4ACC-A552-86DF662EE674}" type="datetimeFigureOut">
              <a:rPr lang="en-US" smtClean="0"/>
              <a:pPr/>
              <a:t>12/23/2014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049FCC-67C5-4C8E-BCFA-820230AA297E}" type="slidenum">
              <a:rPr lang="en-US" smtClean="0"/>
              <a:pPr/>
              <a:t>‹#›</a:t>
            </a:fld>
            <a:endParaRPr lang="en-US"/>
          </a:p>
        </p:txBody>
      </p:sp>
      <p:pic>
        <p:nvPicPr>
          <p:cNvPr id="3075" name="Picture 3" descr="C:\Users\ISRC\Downloads\Cox_Intro_SocialWork_PPT_template2.jpg"/>
          <p:cNvPicPr>
            <a:picLocks noChangeAspect="1" noChangeArrowheads="1"/>
          </p:cNvPicPr>
          <p:nvPr userDrawn="1"/>
        </p:nvPicPr>
        <p:blipFill>
          <a:blip r:embed="rId13" cstate="print"/>
          <a:srcRect/>
          <a:stretch>
            <a:fillRect/>
          </a:stretch>
        </p:blipFill>
        <p:spPr bwMode="auto">
          <a:xfrm>
            <a:off x="0" y="0"/>
            <a:ext cx="9144000" cy="6858000"/>
          </a:xfrm>
          <a:prstGeom prst="rect">
            <a:avLst/>
          </a:prstGeom>
          <a:noFill/>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1026" name="Picture 2" descr="C:\Users\ISRC\Downloads\Cox_Intro_SocialWork_PPT_template (1).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7620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Resources for Successful Aging </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6145" name="Rectangle 1"/>
          <p:cNvSpPr>
            <a:spLocks noChangeArrowheads="1"/>
          </p:cNvSpPr>
          <p:nvPr/>
        </p:nvSpPr>
        <p:spPr bwMode="auto">
          <a:xfrm>
            <a:off x="304800" y="1410355"/>
            <a:ext cx="8610600" cy="544764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Active Aging vs. Successful Aging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1"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Living Options</a:t>
            </a:r>
            <a:endParaRPr lang="en-US" sz="2400" dirty="0" smtClean="0">
              <a:latin typeface="Arial" pitchFamily="34" charset="0"/>
              <a:cs typeface="Arial" pitchFamily="34" charset="0"/>
            </a:endParaRPr>
          </a:p>
          <a:p>
            <a:pPr lvl="2" eaLnBrk="0" fontAlgn="base" hangingPunct="0">
              <a:spcBef>
                <a:spcPct val="0"/>
              </a:spcBef>
              <a:spcAft>
                <a:spcPct val="0"/>
              </a:spcAft>
              <a:buFont typeface="Courier New" pitchFamily="49" charset="0"/>
              <a:buChar char="o"/>
            </a:pPr>
            <a:r>
              <a:rPr lang="en-US" sz="2400" dirty="0" smtClean="0">
                <a:latin typeface="Arial" pitchFamily="34" charset="0"/>
                <a:ea typeface="Calibri" pitchFamily="34" charset="0"/>
                <a:cs typeface="Times New Roman" pitchFamily="18" charset="0"/>
              </a:rPr>
              <a:t>Assisted Living</a:t>
            </a:r>
            <a:endParaRPr lang="en-US" sz="2400" dirty="0" smtClean="0">
              <a:latin typeface="Arial" pitchFamily="34" charset="0"/>
              <a:cs typeface="Arial" pitchFamily="34" charset="0"/>
            </a:endParaRPr>
          </a:p>
          <a:p>
            <a:pPr lvl="2" eaLnBrk="0" fontAlgn="base" hangingPunct="0">
              <a:spcBef>
                <a:spcPct val="0"/>
              </a:spcBef>
              <a:spcAft>
                <a:spcPct val="0"/>
              </a:spcAft>
              <a:buFont typeface="Courier New" pitchFamily="49" charset="0"/>
              <a:buChar char="o"/>
            </a:pPr>
            <a:r>
              <a:rPr lang="en-US" sz="2400" dirty="0" smtClean="0">
                <a:latin typeface="Arial" pitchFamily="34" charset="0"/>
                <a:ea typeface="Calibri" pitchFamily="34" charset="0"/>
                <a:cs typeface="Times New Roman" pitchFamily="18" charset="0"/>
              </a:rPr>
              <a:t>Continuing Care Retirement communities</a:t>
            </a:r>
            <a:endParaRPr lang="en-US" sz="2400" dirty="0" smtClean="0">
              <a:latin typeface="Arial" pitchFamily="34" charset="0"/>
              <a:cs typeface="Arial" pitchFamily="34" charset="0"/>
            </a:endParaRPr>
          </a:p>
          <a:p>
            <a:pPr lvl="2" eaLnBrk="0" fontAlgn="base" hangingPunct="0">
              <a:spcBef>
                <a:spcPct val="0"/>
              </a:spcBef>
              <a:spcAft>
                <a:spcPct val="0"/>
              </a:spcAft>
              <a:buFont typeface="Courier New" pitchFamily="49" charset="0"/>
              <a:buChar char="o"/>
            </a:pPr>
            <a:r>
              <a:rPr lang="en-US" sz="2400" dirty="0" smtClean="0">
                <a:latin typeface="Arial" pitchFamily="34" charset="0"/>
                <a:ea typeface="Calibri" pitchFamily="34" charset="0"/>
                <a:cs typeface="Times New Roman" pitchFamily="18" charset="0"/>
              </a:rPr>
              <a:t>Nursing Homes (intermediate or skilled level care)</a:t>
            </a:r>
            <a:endParaRPr lang="en-US" sz="2400" dirty="0" smtClean="0">
              <a:latin typeface="Arial" pitchFamily="34" charset="0"/>
              <a:cs typeface="Arial" pitchFamily="34" charset="0"/>
            </a:endParaRPr>
          </a:p>
          <a:p>
            <a:pPr lvl="2" eaLnBrk="0" fontAlgn="base" hangingPunct="0">
              <a:spcBef>
                <a:spcPct val="0"/>
              </a:spcBef>
              <a:spcAft>
                <a:spcPct val="0"/>
              </a:spcAft>
              <a:buFont typeface="Courier New" pitchFamily="49" charset="0"/>
              <a:buChar char="o"/>
            </a:pPr>
            <a:r>
              <a:rPr lang="en-US" sz="2400" dirty="0" smtClean="0">
                <a:latin typeface="Arial" pitchFamily="34" charset="0"/>
                <a:ea typeface="Calibri" pitchFamily="34" charset="0"/>
                <a:cs typeface="Times New Roman" pitchFamily="18" charset="0"/>
              </a:rPr>
              <a:t>Foster Care Homes, Group Homes, HUD</a:t>
            </a: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Day Programs</a:t>
            </a:r>
          </a:p>
          <a:p>
            <a:pPr lvl="2"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Clubs &amp; Volunteer Programs</a:t>
            </a:r>
            <a:endParaRPr lang="en-US" sz="2400" dirty="0" smtClean="0">
              <a:latin typeface="Arial" pitchFamily="34" charset="0"/>
              <a:cs typeface="Arial" pitchFamily="34" charset="0"/>
            </a:endParaRPr>
          </a:p>
          <a:p>
            <a:pPr lvl="2"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Congregate meals</a:t>
            </a:r>
            <a:endParaRPr lang="en-US" sz="2400" dirty="0" smtClean="0">
              <a:latin typeface="Arial" pitchFamily="34" charset="0"/>
              <a:cs typeface="Arial" pitchFamily="34" charset="0"/>
            </a:endParaRPr>
          </a:p>
          <a:p>
            <a:pPr lvl="2"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Adult Day Care Centers</a:t>
            </a:r>
            <a:endParaRPr lang="en-US" sz="2400" dirty="0" smtClean="0">
              <a:latin typeface="Arial" pitchFamily="34" charset="0"/>
              <a:cs typeface="Arial" pitchFamily="34" charset="0"/>
            </a:endParaRPr>
          </a:p>
          <a:p>
            <a:pPr lvl="2"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Fitness </a:t>
            </a:r>
            <a:r>
              <a:rPr lang="en-US" sz="2400" dirty="0" smtClean="0">
                <a:latin typeface="Arial" pitchFamily="34" charset="0"/>
                <a:ea typeface="Calibri" pitchFamily="34" charset="0"/>
                <a:cs typeface="Times New Roman" pitchFamily="18" charset="0"/>
              </a:rPr>
              <a:t>Centers</a:t>
            </a:r>
            <a:endParaRPr lang="en-US" sz="2400" dirty="0" smtClean="0">
              <a:latin typeface="Arial" pitchFamily="34" charset="0"/>
              <a:cs typeface="Arial" pitchFamily="34" charset="0"/>
            </a:endParaRPr>
          </a:p>
          <a:p>
            <a:pPr lvl="2"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Senior </a:t>
            </a:r>
            <a:r>
              <a:rPr lang="en-US" sz="2400" dirty="0" smtClean="0">
                <a:latin typeface="Arial" pitchFamily="34" charset="0"/>
                <a:ea typeface="Calibri" pitchFamily="34" charset="0"/>
                <a:cs typeface="Times New Roman" pitchFamily="18" charset="0"/>
              </a:rPr>
              <a:t>Centers </a:t>
            </a:r>
            <a:endParaRPr lang="en-US" sz="2400" dirty="0" smtClean="0">
              <a:latin typeface="Arial" pitchFamily="34" charset="0"/>
              <a:cs typeface="Arial" pitchFamily="34" charset="0"/>
            </a:endParaRPr>
          </a:p>
          <a:p>
            <a:pPr lvl="2"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Foster Grandparent Programs</a:t>
            </a:r>
            <a:endParaRPr lang="en-US" sz="2400" dirty="0" smtClean="0">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endParaRPr lang="en-US" dirty="0" smtClean="0">
              <a:latin typeface="Arial" pitchFamily="34" charset="0"/>
              <a:cs typeface="Times New Roman" pitchFamily="18"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latin typeface="Arial" pitchFamily="34" charset="0"/>
                <a:ea typeface="Calibri" pitchFamily="34" charset="0"/>
                <a:cs typeface="Times New Roman" pitchFamily="18" charset="0"/>
              </a:rPr>
              <a:t>Benefit Programs</a:t>
            </a: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7169" name="Rectangle 1"/>
          <p:cNvSpPr>
            <a:spLocks noChangeArrowheads="1"/>
          </p:cNvSpPr>
          <p:nvPr/>
        </p:nvSpPr>
        <p:spPr bwMode="auto">
          <a:xfrm>
            <a:off x="0" y="1348800"/>
            <a:ext cx="8763000" cy="550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marR="0" lvl="2" indent="0" algn="l" defTabSz="914400" rtl="0" eaLnBrk="1" fontAlgn="base" latinLnBrk="0" hangingPunct="1">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Medicare</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 Part A,B,C,D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Medicaid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based on income level</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Supplemental Security Income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(SSI): SSI provides cash to meet basic needs for food, clothing, and shelter.</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Additional programs </a:t>
            </a:r>
          </a:p>
          <a:p>
            <a:pPr lvl="3" eaLnBrk="0" fontAlgn="base" hangingPunct="0">
              <a:spcBef>
                <a:spcPct val="0"/>
              </a:spcBef>
              <a:spcAft>
                <a:spcPct val="0"/>
              </a:spcAft>
              <a:buFont typeface="Courier New" pitchFamily="49" charset="0"/>
              <a:buChar char="o"/>
            </a:pPr>
            <a:r>
              <a:rPr lang="en-US" sz="2400" dirty="0" smtClean="0">
                <a:latin typeface="Arial" pitchFamily="34" charset="0"/>
                <a:cs typeface="Arial" pitchFamily="34" charset="0"/>
              </a:rPr>
              <a:t>Food Stamps, Home Health Services, Meals on Wheels, Nutrition Programs, Old Age, Survivors, Disability, and Health Insurance, Ombudsman Programs to investigate nursing home resident concerns, Property Tax Relief, Respite Care and Rehabilitation Services, </a:t>
            </a:r>
            <a:r>
              <a:rPr lang="en-US" sz="2400" dirty="0" smtClean="0">
                <a:latin typeface="Arial" pitchFamily="34" charset="0"/>
                <a:cs typeface="Arial" pitchFamily="34" charset="0"/>
              </a:rPr>
              <a:t>Special </a:t>
            </a:r>
            <a:r>
              <a:rPr lang="en-US" sz="2400" dirty="0" smtClean="0">
                <a:latin typeface="Arial" pitchFamily="34" charset="0"/>
                <a:cs typeface="Arial" pitchFamily="34" charset="0"/>
              </a:rPr>
              <a:t>Federal Income Tax deduction for those over age </a:t>
            </a:r>
            <a:r>
              <a:rPr lang="en-US" sz="2400" dirty="0" smtClean="0">
                <a:latin typeface="Arial" pitchFamily="34" charset="0"/>
                <a:cs typeface="Arial" pitchFamily="34" charset="0"/>
              </a:rPr>
              <a:t>65</a:t>
            </a:r>
            <a:endParaRPr lang="en-US" sz="2400" dirty="0" smtClean="0">
              <a:latin typeface="Arial" pitchFamily="34" charset="0"/>
              <a:cs typeface="Arial" pitchFamily="34" charset="0"/>
            </a:endParaRPr>
          </a:p>
          <a:p>
            <a:pPr lvl="3" eaLnBrk="0" fontAlgn="base" hangingPunct="0">
              <a:spcBef>
                <a:spcPct val="0"/>
              </a:spcBef>
              <a:spcAft>
                <a:spcPct val="0"/>
              </a:spcAft>
              <a:buFont typeface="Courier New" pitchFamily="49" charset="0"/>
              <a:buChar char="o"/>
            </a:pP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a:bodyPr>
          <a:lstStyle/>
          <a:p>
            <a:pPr lvl="1" algn="ctr" rtl="0">
              <a:spcBef>
                <a:spcPct val="0"/>
              </a:spcBef>
            </a:pPr>
            <a:r>
              <a:rPr kumimoji="0" lang="en-US" sz="4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Culturally Competent Care </a:t>
            </a:r>
            <a:r>
              <a:rPr kumimoji="0" lang="en-US" sz="800" b="0" i="0" u="none" strike="noStrike" cap="none" normalizeH="0" baseline="0" dirty="0" smtClean="0">
                <a:ln>
                  <a:noFill/>
                </a:ln>
                <a:solidFill>
                  <a:schemeClr val="tx1"/>
                </a:solidFill>
                <a:effectLst/>
                <a:latin typeface="Arial" pitchFamily="34" charset="0"/>
                <a:cs typeface="Arial" pitchFamily="34" charset="0"/>
              </a:rPr>
              <a:t/>
            </a:r>
            <a:br>
              <a:rPr kumimoji="0" lang="en-US" sz="800" b="0" i="0" u="none" strike="noStrike" cap="none" normalizeH="0" baseline="0" dirty="0" smtClean="0">
                <a:ln>
                  <a:noFill/>
                </a:ln>
                <a:solidFill>
                  <a:schemeClr val="tx1"/>
                </a:solidFill>
                <a:effectLst/>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8193" name="Rectangle 1"/>
          <p:cNvSpPr>
            <a:spLocks noChangeArrowheads="1"/>
          </p:cNvSpPr>
          <p:nvPr/>
        </p:nvSpPr>
        <p:spPr bwMode="auto">
          <a:xfrm>
            <a:off x="0" y="1600200"/>
            <a:ext cx="9144000" cy="440120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Language, customs, history, preferences of racial and ethnic groupings of older adults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Some cultures may:</a:t>
            </a:r>
          </a:p>
          <a:p>
            <a:pPr lvl="3" eaLnBrk="0" fontAlgn="base" hangingPunct="0">
              <a:spcBef>
                <a:spcPct val="0"/>
              </a:spcBef>
              <a:spcAft>
                <a:spcPct val="0"/>
              </a:spcAft>
              <a:buFont typeface="Courier New" pitchFamily="49" charset="0"/>
              <a:buChar char="o"/>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r>
              <a:rPr lang="en-US" sz="2800" dirty="0" smtClean="0">
                <a:latin typeface="Arial" pitchFamily="34" charset="0"/>
                <a:ea typeface="Calibri" pitchFamily="34" charset="0"/>
                <a:cs typeface="Times New Roman" pitchFamily="18" charset="0"/>
              </a:rPr>
              <a:t>place higher value </a:t>
            </a:r>
            <a:r>
              <a:rPr lang="en-US" sz="2800" dirty="0" smtClean="0">
                <a:latin typeface="Arial" pitchFamily="34" charset="0"/>
                <a:ea typeface="Calibri" pitchFamily="34" charset="0"/>
                <a:cs typeface="Times New Roman" pitchFamily="18" charset="0"/>
              </a:rPr>
              <a:t>on </a:t>
            </a: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respect for elders </a:t>
            </a:r>
          </a:p>
          <a:p>
            <a:pPr lvl="3" eaLnBrk="0" fontAlgn="base" hangingPunct="0">
              <a:spcBef>
                <a:spcPct val="0"/>
              </a:spcBef>
              <a:spcAft>
                <a:spcPct val="0"/>
              </a:spcAft>
              <a:buFont typeface="Courier New" pitchFamily="49" charset="0"/>
              <a:buChar char="o"/>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have higher expectations of obligations to care for extended family members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People of color may:</a:t>
            </a:r>
          </a:p>
          <a:p>
            <a:pPr lvl="3" eaLnBrk="0" fontAlgn="base" hangingPunct="0">
              <a:spcBef>
                <a:spcPct val="0"/>
              </a:spcBef>
              <a:spcAft>
                <a:spcPct val="0"/>
              </a:spcAft>
              <a:buFont typeface="Courier New" pitchFamily="49" charset="0"/>
              <a:buChar char="o"/>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have increased needs for social services </a:t>
            </a:r>
          </a:p>
          <a:p>
            <a:pPr lvl="3" eaLnBrk="0" fontAlgn="base" hangingPunct="0">
              <a:spcBef>
                <a:spcPct val="0"/>
              </a:spcBef>
              <a:spcAft>
                <a:spcPct val="0"/>
              </a:spcAft>
              <a:buFont typeface="Courier New" pitchFamily="49" charset="0"/>
              <a:buChar char="o"/>
            </a:pPr>
            <a:r>
              <a:rPr lang="en-US" sz="2800" dirty="0" smtClean="0">
                <a:latin typeface="Arial" pitchFamily="34" charset="0"/>
                <a:ea typeface="Calibri" pitchFamily="34" charset="0"/>
                <a:cs typeface="Times New Roman" pitchFamily="18" charset="0"/>
              </a:rPr>
              <a:t> </a:t>
            </a:r>
            <a:r>
              <a:rPr lang="en-US" sz="2800" dirty="0" smtClean="0">
                <a:latin typeface="Arial" pitchFamily="34" charset="0"/>
                <a:ea typeface="Calibri" pitchFamily="34" charset="0"/>
                <a:cs typeface="Times New Roman" pitchFamily="18" charset="0"/>
              </a:rPr>
              <a:t>be more </a:t>
            </a: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vulnerable to poverty</a:t>
            </a:r>
          </a:p>
          <a:p>
            <a:pPr lvl="3" eaLnBrk="0" fontAlgn="base" hangingPunct="0">
              <a:spcBef>
                <a:spcPct val="0"/>
              </a:spcBef>
              <a:spcAft>
                <a:spcPct val="0"/>
              </a:spcAft>
              <a:buFont typeface="Courier New" pitchFamily="49" charset="0"/>
              <a:buChar char="o"/>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experience continued discrimination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763000" cy="579438"/>
          </a:xfrm>
        </p:spPr>
        <p:txBody>
          <a:bodyPr>
            <a:normAutofit fontScale="90000"/>
          </a:bodyPr>
          <a:lstStyle/>
          <a:p>
            <a:pPr lvl="0"/>
            <a:r>
              <a:rPr lang="en-US" dirty="0" smtClean="0">
                <a:latin typeface="Arial" pitchFamily="34" charset="0"/>
                <a:ea typeface="Calibri" pitchFamily="34" charset="0"/>
                <a:cs typeface="Times New Roman" pitchFamily="18" charset="0"/>
              </a:rPr>
              <a:t>Biological and Physiological Aspects </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9217" name="Rectangle 1"/>
          <p:cNvSpPr>
            <a:spLocks noChangeArrowheads="1"/>
          </p:cNvSpPr>
          <p:nvPr/>
        </p:nvSpPr>
        <p:spPr bwMode="auto">
          <a:xfrm>
            <a:off x="228600" y="1225689"/>
            <a:ext cx="8915400" cy="563231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4 D’s of aging</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death</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dementia</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depression</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disability.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Chronic conditions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May or may not interfere with ADLs</a:t>
            </a:r>
          </a:p>
          <a:p>
            <a:pPr lvl="2" eaLnBrk="0" fontAlgn="base" hangingPunct="0">
              <a:spcBef>
                <a:spcPct val="0"/>
              </a:spcBef>
              <a:spcAft>
                <a:spcPct val="0"/>
              </a:spcAft>
              <a:buFont typeface="Symbol" pitchFamily="18" charset="2"/>
              <a:buChar char=""/>
            </a:pPr>
            <a:r>
              <a:rPr lang="en-US" sz="2400" dirty="0" smtClean="0">
                <a:latin typeface="Arial" pitchFamily="34" charset="0"/>
                <a:cs typeface="Times New Roman" pitchFamily="18" charset="0"/>
              </a:rPr>
              <a:t> </a:t>
            </a:r>
            <a:r>
              <a:rPr lang="en-US" sz="2400" dirty="0" smtClean="0">
                <a:latin typeface="Arial" pitchFamily="34" charset="0"/>
                <a:ea typeface="Calibri" pitchFamily="34" charset="0"/>
                <a:cs typeface="Times New Roman" pitchFamily="18" charset="0"/>
              </a:rPr>
              <a:t>Approximately 80% of older adults will </a:t>
            </a:r>
            <a:r>
              <a:rPr lang="en-US" sz="2400" dirty="0" smtClean="0">
                <a:latin typeface="Arial" pitchFamily="34" charset="0"/>
                <a:ea typeface="Calibri" pitchFamily="34" charset="0"/>
                <a:cs typeface="Times New Roman" pitchFamily="18" charset="0"/>
              </a:rPr>
              <a:t>have </a:t>
            </a:r>
            <a:r>
              <a:rPr lang="en-US" sz="2400" dirty="0" smtClean="0">
                <a:latin typeface="Arial" pitchFamily="34" charset="0"/>
                <a:ea typeface="Calibri" pitchFamily="34" charset="0"/>
                <a:cs typeface="Times New Roman" pitchFamily="18" charset="0"/>
              </a:rPr>
              <a:t>at least one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Common physiological issues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vision impairment</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incontinence</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depression</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hearing loss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balance and mobility issues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memory disorders.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458200" cy="1143000"/>
          </a:xfrm>
        </p:spPr>
        <p:txBody>
          <a:bodyPr>
            <a:normAutofit fontScale="90000"/>
          </a:bodyPr>
          <a:lstStyle/>
          <a:p>
            <a:r>
              <a:rPr lang="en-US" dirty="0" smtClean="0">
                <a:latin typeface="Arial" pitchFamily="34" charset="0"/>
                <a:ea typeface="Calibri" pitchFamily="34" charset="0"/>
                <a:cs typeface="Times New Roman" pitchFamily="18" charset="0"/>
              </a:rPr>
              <a:t>Cognitive and Psychological Aspects</a:t>
            </a: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0241" name="Rectangle 1"/>
          <p:cNvSpPr>
            <a:spLocks noChangeArrowheads="1"/>
          </p:cNvSpPr>
          <p:nvPr/>
        </p:nvSpPr>
        <p:spPr bwMode="auto">
          <a:xfrm>
            <a:off x="304800" y="1706077"/>
            <a:ext cx="91440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Neurocognitive</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Disorders (Dementias)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Problems with at least two brain functions</a:t>
            </a:r>
          </a:p>
          <a:p>
            <a:pPr lvl="3" eaLnBrk="0" fontAlgn="base" hangingPunct="0">
              <a:spcBef>
                <a:spcPct val="0"/>
              </a:spcBef>
              <a:spcAft>
                <a:spcPct val="0"/>
              </a:spcAft>
              <a:buFont typeface="Courier New" pitchFamily="49" charset="0"/>
              <a:buChar char="o"/>
            </a:pPr>
            <a:r>
              <a:rPr lang="en-US" sz="2400" dirty="0" smtClean="0">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i.e.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memory loss, impaired judgment or language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Inability to perform some ADLs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Depression, Mental Health, and Other Emotional Problems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Substance Abuse/Addictions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Sexual Activity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Loneliness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emotional isolation (loose emotional attachment)</a:t>
            </a: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social isolation (loose social ties)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Being alone differs from being lonely </a:t>
            </a:r>
          </a:p>
          <a:p>
            <a:pPr lvl="3" eaLnBrk="0" fontAlgn="base" hangingPunct="0">
              <a:spcBef>
                <a:spcPct val="0"/>
              </a:spcBef>
              <a:spcAft>
                <a:spcPct val="0"/>
              </a:spcAft>
              <a:buFont typeface="Courier New" pitchFamily="49" charset="0"/>
              <a:buChar char="o"/>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many older adults actually crave solitude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Suicide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
            </a:r>
            <a:br>
              <a:rPr lang="en-US" dirty="0" smtClean="0">
                <a:latin typeface="Arial" pitchFamily="34" charset="0"/>
                <a:ea typeface="Calibri" pitchFamily="34" charset="0"/>
                <a:cs typeface="Times New Roman" pitchFamily="18" charset="0"/>
              </a:rPr>
            </a:br>
            <a:r>
              <a:rPr lang="en-US" dirty="0" smtClean="0">
                <a:latin typeface="Arial" pitchFamily="34" charset="0"/>
                <a:ea typeface="Calibri" pitchFamily="34" charset="0"/>
                <a:cs typeface="Times New Roman" pitchFamily="18" charset="0"/>
              </a:rPr>
              <a:t>Social </a:t>
            </a:r>
            <a:r>
              <a:rPr lang="en-US" dirty="0" smtClean="0">
                <a:latin typeface="Arial" pitchFamily="34" charset="0"/>
                <a:ea typeface="Calibri" pitchFamily="34" charset="0"/>
                <a:cs typeface="Times New Roman" pitchFamily="18" charset="0"/>
              </a:rPr>
              <a:t>Aspects of Aging</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1265" name="Rectangle 1"/>
          <p:cNvSpPr>
            <a:spLocks noChangeArrowheads="1"/>
          </p:cNvSpPr>
          <p:nvPr/>
        </p:nvSpPr>
        <p:spPr bwMode="auto">
          <a:xfrm>
            <a:off x="76200" y="1969531"/>
            <a:ext cx="9067800"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Forms of connectedness that sustain relationships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intimate connectedness - someone who affirms you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relational connectedness - face-to-face contacts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collective connectedness – feeling part of a group</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Ageism</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Aging in Place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Caregiving</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Sandwich generation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Long-Term Care</a:t>
            </a:r>
          </a:p>
          <a:p>
            <a:pPr lvl="1" eaLnBrk="0" fontAlgn="base" hangingPunct="0">
              <a:spcBef>
                <a:spcPct val="0"/>
              </a:spcBef>
              <a:spcAft>
                <a:spcPct val="0"/>
              </a:spcAft>
              <a:buFont typeface="Arial" pitchFamily="34" charset="0"/>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Elder Abuse</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144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Spiritual Aspects of Aging</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2289" name="Rectangle 1"/>
          <p:cNvSpPr>
            <a:spLocks noChangeArrowheads="1"/>
          </p:cNvSpPr>
          <p:nvPr/>
        </p:nvSpPr>
        <p:spPr bwMode="auto">
          <a:xfrm>
            <a:off x="0" y="1676400"/>
            <a:ext cx="91440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Benefits of Spirituality and Religion in Old Age </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enhanced feelings of well-being</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inner emotional peace</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satisfaction with life</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helps maintain health and overcome illness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promotes connectedness and decreases isolation.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Illness, Death and Faith </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spirituality -most frequently addressed topic of hospice </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dying people often fear that they will lose control </a:t>
            </a:r>
          </a:p>
          <a:p>
            <a:pPr lvl="3"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over the circumstances of their dying </a:t>
            </a:r>
          </a:p>
          <a:p>
            <a:pPr lvl="3" eaLnBrk="0" fontAlgn="base" hangingPunct="0">
              <a:spcBef>
                <a:spcPct val="0"/>
              </a:spcBef>
              <a:spcAft>
                <a:spcPct val="0"/>
              </a:spcAft>
              <a:buFont typeface="Symbol" pitchFamily="18" charset="2"/>
              <a:buChar char=""/>
            </a:pPr>
            <a:r>
              <a:rPr lang="en-US" sz="2400" dirty="0" smtClean="0">
                <a:latin typeface="Arial"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be forced to endure pain, suffering, indignities </a:t>
            </a:r>
          </a:p>
          <a:p>
            <a:pPr lvl="3" eaLnBrk="0" fontAlgn="base" hangingPunct="0">
              <a:spcBef>
                <a:spcPct val="0"/>
              </a:spcBef>
              <a:spcAft>
                <a:spcPct val="0"/>
              </a:spcAft>
              <a:buFont typeface="Symbol" pitchFamily="18" charset="2"/>
              <a:buChar char=""/>
            </a:pPr>
            <a:r>
              <a:rPr lang="en-US" sz="2400" dirty="0" smtClean="0">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many people fear this</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more than death itself</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Policies Affecting Older Adults</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4572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3313" name="Rectangle 1"/>
          <p:cNvSpPr>
            <a:spLocks noChangeArrowheads="1"/>
          </p:cNvSpPr>
          <p:nvPr/>
        </p:nvSpPr>
        <p:spPr bwMode="auto">
          <a:xfrm>
            <a:off x="609600" y="1447800"/>
            <a:ext cx="85344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Social Security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Social Security Act of 1935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Universal pension plan for older Americans</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Widows and children included in a 1939 expansion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Health Insurance and Medicare.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Part of the Social Security Act of 1965</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Medicare Part A – hospitalization</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Medicare Part B - outpatient hospital care , doctor visits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Medicare Part C - nursing home care, blood draws</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Medicare Part D - prescription drug coverage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Older Americans Act (1965) - keep older adults living independently for as long as possible</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Local area agencies on aging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579438"/>
          </a:xfrm>
        </p:spPr>
        <p:txBody>
          <a:bodyPr>
            <a:normAutofit fontScale="90000"/>
          </a:bodyPr>
          <a:lstStyle/>
          <a:p>
            <a:pPr lvl="0"/>
            <a:r>
              <a:rPr lang="en-US" dirty="0" smtClean="0">
                <a:latin typeface="Arial" pitchFamily="34" charset="0"/>
                <a:ea typeface="Calibri" pitchFamily="34" charset="0"/>
                <a:cs typeface="Times New Roman" pitchFamily="18" charset="0"/>
              </a:rPr>
              <a:t>Diversity and Aging</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4478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4337" name="Rectangle 1"/>
          <p:cNvSpPr>
            <a:spLocks noChangeArrowheads="1"/>
          </p:cNvSpPr>
          <p:nvPr/>
        </p:nvSpPr>
        <p:spPr bwMode="auto">
          <a:xfrm>
            <a:off x="914400" y="2255728"/>
            <a:ext cx="8229600" cy="31085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Class</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Ethnicity and Race</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Gender</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Sexual Orientation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Ability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Intersections of Diversity</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Advocacy and Aging</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5361" name="Rectangle 1"/>
          <p:cNvSpPr>
            <a:spLocks noChangeArrowheads="1"/>
          </p:cNvSpPr>
          <p:nvPr/>
        </p:nvSpPr>
        <p:spPr bwMode="auto">
          <a:xfrm>
            <a:off x="609600" y="1972897"/>
            <a:ext cx="8305800" cy="329320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Economic and Social Justice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voice for older people approaching or living in poverty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Environmental Factors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inner city vs. suburban living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Human Needs and Rights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right to make bad decisions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Political Perspectives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advocate for legislation</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rmAutofit/>
          </a:bodyPr>
          <a:lstStyle/>
          <a:p>
            <a:r>
              <a:rPr lang="en-US" dirty="0" smtClean="0"/>
              <a:t>Chapter </a:t>
            </a:r>
            <a:r>
              <a:rPr lang="en-US" dirty="0" smtClean="0"/>
              <a:t>11</a:t>
            </a:r>
            <a:endParaRPr lang="en-US" dirty="0"/>
          </a:p>
        </p:txBody>
      </p:sp>
      <p:sp>
        <p:nvSpPr>
          <p:cNvPr id="4" name="Footer Placeholder 3"/>
          <p:cNvSpPr>
            <a:spLocks noGrp="1"/>
          </p:cNvSpPr>
          <p:nvPr>
            <p:ph idx="1"/>
          </p:nvPr>
        </p:nvSpPr>
        <p:spPr/>
        <p:txBody>
          <a:bodyPr/>
          <a:lstStyle/>
          <a:p>
            <a:pPr algn="ctr">
              <a:buNone/>
            </a:pPr>
            <a:endParaRPr lang="en-US" dirty="0" smtClean="0"/>
          </a:p>
          <a:p>
            <a:pPr algn="ctr">
              <a:buNone/>
            </a:pPr>
            <a:endParaRPr lang="en-US" dirty="0" smtClean="0"/>
          </a:p>
          <a:p>
            <a:pPr algn="ctr">
              <a:buNone/>
            </a:pPr>
            <a:r>
              <a:rPr lang="en-US" sz="4400" dirty="0" smtClean="0"/>
              <a:t>Challenges and Rewards of Aging</a:t>
            </a:r>
            <a:endParaRPr lang="en-US" sz="44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8229600" cy="914400"/>
          </a:xfrm>
        </p:spPr>
        <p:txBody>
          <a:bodyPr>
            <a:normAutofit fontScale="90000"/>
          </a:bodyPr>
          <a:lstStyle/>
          <a:p>
            <a:pPr lvl="0"/>
            <a:r>
              <a:rPr lang="en-US" dirty="0" smtClean="0">
                <a:latin typeface="Arial" pitchFamily="34" charset="0"/>
                <a:ea typeface="Calibri" pitchFamily="34" charset="0"/>
                <a:cs typeface="Times New Roman" pitchFamily="18" charset="0"/>
              </a:rPr>
              <a:t>Your Career in Gerontology</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6385" name="Rectangle 1"/>
          <p:cNvSpPr>
            <a:spLocks noChangeArrowheads="1"/>
          </p:cNvSpPr>
          <p:nvPr/>
        </p:nvSpPr>
        <p:spPr bwMode="auto">
          <a:xfrm>
            <a:off x="304800" y="1359932"/>
            <a:ext cx="86106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Sample coursework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Theories of aging		Electives:</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Ethics					Aging and Spirituality</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Housing					Aging and the Family</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Geriatric psychology			Women and Aging</a:t>
            </a:r>
          </a:p>
          <a:p>
            <a:pPr lvl="1"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R</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esearch methods			Therapeutic Arts</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Physiology of aging			</a:t>
            </a: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Aging</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and the Law</a:t>
            </a:r>
          </a:p>
          <a:p>
            <a:pPr lvl="1"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 S</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ocial services				Economics and Aging</a:t>
            </a:r>
          </a:p>
          <a:p>
            <a:pPr lvl="1" eaLnBrk="0" fontAlgn="base" hangingPunct="0">
              <a:spcBef>
                <a:spcPct val="0"/>
              </a:spcBef>
              <a:spcAft>
                <a:spcPct val="0"/>
              </a:spcAft>
              <a:buFontTx/>
              <a:buChar char="•"/>
            </a:pPr>
            <a:r>
              <a:rPr lang="en-US" sz="2400" dirty="0" smtClean="0">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G</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overnment policy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Services to older adults crosses practice areas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child welfare, family services, schools			</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mental health agencies, AIDS treatment clinics</a:t>
            </a:r>
          </a:p>
          <a:p>
            <a:pPr lvl="1" eaLnBrk="0" fontAlgn="base" hangingPunct="0">
              <a:spcBef>
                <a:spcPct val="0"/>
              </a:spcBef>
              <a:spcAft>
                <a:spcPct val="0"/>
              </a:spcAft>
              <a:buFontTx/>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homeless shelters, veterans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95400"/>
            <a:ext cx="8229600" cy="579438"/>
          </a:xfrm>
        </p:spPr>
        <p:txBody>
          <a:bodyPr>
            <a:normAutofit fontScale="90000"/>
          </a:bodyPr>
          <a:lstStyle/>
          <a:p>
            <a:pPr lvl="0"/>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85800" y="1981200"/>
            <a:ext cx="8153400" cy="2062103"/>
          </a:xfrm>
          <a:prstGeom prst="rect">
            <a:avLst/>
          </a:prstGeom>
          <a:noFill/>
        </p:spPr>
        <p:txBody>
          <a:bodyPr wrap="square" rtlCol="0">
            <a:spAutoFit/>
          </a:bodyPr>
          <a:lstStyle/>
          <a:p>
            <a:r>
              <a:rPr lang="en-US" sz="3200" i="1" dirty="0" smtClean="0">
                <a:latin typeface="Arial" pitchFamily="34" charset="0"/>
                <a:ea typeface="Calibri" pitchFamily="34" charset="0"/>
                <a:cs typeface="Times New Roman" pitchFamily="18" charset="0"/>
              </a:rPr>
              <a:t>The goal of social work with older adults is to help people live well with their aging process and empower societies to engage with aging along with other aspects of </a:t>
            </a:r>
            <a:r>
              <a:rPr lang="en-US" sz="3200" i="1" dirty="0" smtClean="0">
                <a:latin typeface="Arial" pitchFamily="34" charset="0"/>
                <a:ea typeface="Calibri" pitchFamily="34" charset="0"/>
                <a:cs typeface="Times New Roman" pitchFamily="18" charset="0"/>
              </a:rPr>
              <a:t>life.</a:t>
            </a:r>
            <a:endParaRPr lang="en-US" sz="3200"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t>Expectations of Aging</a:t>
            </a: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8433" name="Rectangle 1"/>
          <p:cNvSpPr>
            <a:spLocks noChangeArrowheads="1"/>
          </p:cNvSpPr>
          <p:nvPr/>
        </p:nvSpPr>
        <p:spPr bwMode="auto">
          <a:xfrm>
            <a:off x="457200" y="1614495"/>
            <a:ext cx="8686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solidFill>
                  <a:schemeClr val="tx1"/>
                </a:solidFill>
                <a:effectLst/>
                <a:latin typeface="Arial" pitchFamily="34" charset="0"/>
                <a:cs typeface="Arial" pitchFamily="34" charset="0"/>
              </a:rPr>
              <a:t>May be different than the reality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solidFill>
                  <a:schemeClr val="tx1"/>
                </a:solidFill>
                <a:effectLst/>
                <a:latin typeface="Arial" pitchFamily="34" charset="0"/>
                <a:cs typeface="Arial" pitchFamily="34" charset="0"/>
              </a:rPr>
              <a:t>May be influenced by generation</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solidFill>
                  <a:schemeClr val="tx1"/>
                </a:solidFill>
                <a:effectLst/>
                <a:latin typeface="Arial" pitchFamily="34" charset="0"/>
                <a:cs typeface="Arial" pitchFamily="34" charset="0"/>
              </a:rPr>
              <a:t>Baby Boomers expectations</a:t>
            </a:r>
          </a:p>
          <a:p>
            <a:pPr lvl="1" fontAlgn="base">
              <a:spcBef>
                <a:spcPct val="0"/>
              </a:spcBef>
              <a:spcAft>
                <a:spcPct val="0"/>
              </a:spcAft>
              <a:buFont typeface="Arial" pitchFamily="34" charset="0"/>
              <a:buChar char="•"/>
            </a:pPr>
            <a:r>
              <a:rPr kumimoji="0" lang="en-US" sz="3200" b="0" i="0" u="none" strike="noStrike" cap="none" normalizeH="0" baseline="0" dirty="0" smtClean="0">
                <a:ln>
                  <a:noFill/>
                </a:ln>
                <a:solidFill>
                  <a:schemeClr val="tx1"/>
                </a:solidFill>
                <a:effectLst/>
                <a:latin typeface="Arial" pitchFamily="34" charset="0"/>
                <a:cs typeface="Arial" pitchFamily="34" charset="0"/>
              </a:rPr>
              <a:t> active lifestyles </a:t>
            </a:r>
          </a:p>
          <a:p>
            <a:pPr lvl="1" fontAlgn="base">
              <a:spcBef>
                <a:spcPct val="0"/>
              </a:spcBef>
              <a:spcAft>
                <a:spcPct val="0"/>
              </a:spcAft>
              <a:buFont typeface="Arial" pitchFamily="34" charset="0"/>
              <a:buChar char="•"/>
            </a:pPr>
            <a:r>
              <a:rPr kumimoji="0" lang="en-US" sz="3200" b="0" i="0" u="none" strike="noStrike" cap="none" normalizeH="0" baseline="0" dirty="0" smtClean="0">
                <a:ln>
                  <a:noFill/>
                </a:ln>
                <a:solidFill>
                  <a:schemeClr val="tx1"/>
                </a:solidFill>
                <a:effectLst/>
                <a:latin typeface="Arial" pitchFamily="34" charset="0"/>
                <a:cs typeface="Arial" pitchFamily="34" charset="0"/>
              </a:rPr>
              <a:t> ongoing good health  </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solidFill>
                  <a:schemeClr val="tx1"/>
                </a:solidFill>
                <a:effectLst/>
                <a:latin typeface="Arial" pitchFamily="34" charset="0"/>
                <a:cs typeface="Arial" pitchFamily="34" charset="0"/>
              </a:rPr>
              <a:t>Reality </a:t>
            </a:r>
          </a:p>
          <a:p>
            <a:pPr lvl="1" fontAlgn="base">
              <a:spcBef>
                <a:spcPct val="0"/>
              </a:spcBef>
              <a:spcAft>
                <a:spcPct val="0"/>
              </a:spcAft>
              <a:buFont typeface="Arial" pitchFamily="34" charset="0"/>
              <a:buChar char="•"/>
            </a:pPr>
            <a:r>
              <a:rPr kumimoji="0" lang="en-US" sz="3200" b="0" i="0" u="none" strike="noStrike" cap="none" normalizeH="0" baseline="0" dirty="0" smtClean="0">
                <a:ln>
                  <a:noFill/>
                </a:ln>
                <a:solidFill>
                  <a:schemeClr val="tx1"/>
                </a:solidFill>
                <a:effectLst/>
                <a:latin typeface="Arial" pitchFamily="34" charset="0"/>
                <a:cs typeface="Arial" pitchFamily="34" charset="0"/>
              </a:rPr>
              <a:t>nursing homes </a:t>
            </a:r>
          </a:p>
          <a:p>
            <a:pPr lvl="1" fontAlgn="base">
              <a:spcBef>
                <a:spcPct val="0"/>
              </a:spcBef>
              <a:spcAft>
                <a:spcPct val="0"/>
              </a:spcAft>
              <a:buFont typeface="Arial" pitchFamily="34" charset="0"/>
              <a:buChar char="•"/>
            </a:pPr>
            <a:r>
              <a:rPr kumimoji="0" lang="en-US" sz="3200" b="0" i="0" u="none" strike="noStrike" cap="none" normalizeH="0" baseline="0" dirty="0" smtClean="0">
                <a:ln>
                  <a:noFill/>
                </a:ln>
                <a:solidFill>
                  <a:schemeClr val="tx1"/>
                </a:solidFill>
                <a:effectLst/>
                <a:latin typeface="Arial" pitchFamily="34" charset="0"/>
                <a:cs typeface="Arial" pitchFamily="34" charset="0"/>
              </a:rPr>
              <a:t>continue working</a:t>
            </a:r>
          </a:p>
          <a:p>
            <a:pPr marL="0" marR="0" lvl="0" indent="0" algn="l" defTabSz="914400" rtl="0" eaLnBrk="1" fontAlgn="base" latinLnBrk="0" hangingPunct="1">
              <a:lnSpc>
                <a:spcPct val="100000"/>
              </a:lnSpc>
              <a:spcBef>
                <a:spcPct val="0"/>
              </a:spcBef>
              <a:spcAft>
                <a:spcPct val="0"/>
              </a:spcAft>
              <a:buClrTx/>
              <a:buSzTx/>
              <a:buFont typeface="Arial" pitchFamily="34" charset="0"/>
              <a:buChar char="•"/>
              <a:tabLst/>
            </a:pPr>
            <a:r>
              <a:rPr kumimoji="0" lang="en-US" sz="3200" b="0" i="0" u="none" strike="noStrike" cap="none" normalizeH="0" baseline="0" dirty="0" smtClean="0">
                <a:ln>
                  <a:noFill/>
                </a:ln>
                <a:solidFill>
                  <a:schemeClr val="tx1"/>
                </a:solidFill>
                <a:effectLst/>
                <a:latin typeface="Arial" pitchFamily="34" charset="0"/>
                <a:cs typeface="Arial" pitchFamily="34" charset="0"/>
              </a:rPr>
              <a:t>Higher need for </a:t>
            </a:r>
            <a:r>
              <a:rPr kumimoji="0" lang="en-US" sz="3200" b="0" i="0" u="none" strike="noStrike" cap="none" normalizeH="0" baseline="0" dirty="0" err="1" smtClean="0">
                <a:ln>
                  <a:noFill/>
                </a:ln>
                <a:solidFill>
                  <a:schemeClr val="tx1"/>
                </a:solidFill>
                <a:effectLst/>
                <a:latin typeface="Arial" pitchFamily="34" charset="0"/>
                <a:cs typeface="Arial" pitchFamily="34" charset="0"/>
              </a:rPr>
              <a:t>gerontological</a:t>
            </a:r>
            <a:r>
              <a:rPr kumimoji="0" lang="en-US" sz="3200" b="0" i="0" u="none" strike="noStrike" cap="none" normalizeH="0" baseline="0" dirty="0" smtClean="0">
                <a:ln>
                  <a:noFill/>
                </a:ln>
                <a:solidFill>
                  <a:schemeClr val="tx1"/>
                </a:solidFill>
                <a:effectLst/>
                <a:latin typeface="Arial" pitchFamily="34" charset="0"/>
                <a:cs typeface="Arial" pitchFamily="34" charset="0"/>
              </a:rPr>
              <a:t> social workers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rmAutofit fontScale="90000"/>
          </a:bodyPr>
          <a:lstStyle/>
          <a:p>
            <a:pPr lvl="0"/>
            <a:r>
              <a:rPr lang="en-US" dirty="0" smtClean="0">
                <a:latin typeface="Arial" pitchFamily="34" charset="0"/>
                <a:cs typeface="Arial" pitchFamily="34" charset="0"/>
              </a:rPr>
              <a:t>Aging and </a:t>
            </a:r>
            <a:r>
              <a:rPr lang="en-US" dirty="0" smtClean="0">
                <a:latin typeface="Arial" pitchFamily="34" charset="0"/>
                <a:cs typeface="Arial" pitchFamily="34" charset="0"/>
              </a:rPr>
              <a:t>Social Work</a:t>
            </a:r>
            <a:r>
              <a:rPr lang="en-US" dirty="0" smtClean="0">
                <a:latin typeface="Arial" pitchFamily="34" charset="0"/>
                <a:cs typeface="Arial" pitchFamily="34" charset="0"/>
              </a:rPr>
              <a:t/>
            </a:r>
            <a:br>
              <a:rPr lang="en-US"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17409" name="Rectangle 1"/>
          <p:cNvSpPr>
            <a:spLocks noChangeArrowheads="1"/>
          </p:cNvSpPr>
          <p:nvPr/>
        </p:nvSpPr>
        <p:spPr bwMode="auto">
          <a:xfrm>
            <a:off x="914400" y="1363134"/>
            <a:ext cx="7467600" cy="569386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solidFill>
                  <a:schemeClr val="tx1"/>
                </a:solidFill>
                <a:effectLst/>
                <a:latin typeface="Arial" pitchFamily="34" charset="0"/>
                <a:cs typeface="Arial" pitchFamily="34" charset="0"/>
              </a:rPr>
              <a:t>Senescence</a:t>
            </a:r>
          </a:p>
          <a:p>
            <a:pPr lvl="1" eaLnBrk="0" fontAlgn="base" hangingPunct="0">
              <a:spcBef>
                <a:spcPct val="0"/>
              </a:spcBef>
              <a:spcAft>
                <a:spcPct val="0"/>
              </a:spcAft>
              <a:buFont typeface="Arial" pitchFamily="34" charset="0"/>
              <a:buChar char="•"/>
            </a:pPr>
            <a:r>
              <a:rPr lang="en-US" sz="2400" dirty="0" smtClean="0">
                <a:latin typeface="Arial" pitchFamily="34" charset="0"/>
                <a:cs typeface="Arial" pitchFamily="34" charset="0"/>
              </a:rPr>
              <a:t>biological </a:t>
            </a:r>
            <a:r>
              <a:rPr lang="en-US" sz="2400" dirty="0" smtClean="0">
                <a:latin typeface="Arial" pitchFamily="34" charset="0"/>
                <a:cs typeface="Arial" pitchFamily="34" charset="0"/>
              </a:rPr>
              <a:t>process of aging </a:t>
            </a:r>
            <a:endParaRPr lang="en-US" sz="2400" dirty="0" smtClean="0">
              <a:latin typeface="Arial" pitchFamily="34" charset="0"/>
              <a:cs typeface="Arial" pitchFamily="34" charset="0"/>
            </a:endParaRPr>
          </a:p>
          <a:p>
            <a:pPr lvl="1" eaLnBrk="0" fontAlgn="base" hangingPunct="0">
              <a:spcBef>
                <a:spcPct val="0"/>
              </a:spcBef>
              <a:spcAft>
                <a:spcPct val="0"/>
              </a:spcAft>
              <a:buFont typeface="Arial" pitchFamily="34" charset="0"/>
              <a:buChar char="•"/>
            </a:pPr>
            <a:r>
              <a:rPr kumimoji="0" lang="en-US" sz="2400" b="0" i="0" u="none" strike="noStrike" cap="none" normalizeH="0" baseline="0" dirty="0" smtClean="0">
                <a:ln>
                  <a:noFill/>
                </a:ln>
                <a:solidFill>
                  <a:schemeClr val="tx1"/>
                </a:solidFill>
                <a:effectLst/>
                <a:latin typeface="Arial" pitchFamily="34" charset="0"/>
                <a:cs typeface="Arial" pitchFamily="34" charset="0"/>
              </a:rPr>
              <a:t>gradual decline of all organ systems</a:t>
            </a:r>
          </a:p>
          <a:p>
            <a:pPr lvl="0"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cs typeface="Arial" pitchFamily="34" charset="0"/>
              </a:rPr>
              <a:t>Social work with older adults</a:t>
            </a:r>
          </a:p>
          <a:p>
            <a:pPr lvl="1" eaLnBrk="0" fontAlgn="base" hangingPunct="0">
              <a:spcBef>
                <a:spcPct val="0"/>
              </a:spcBef>
              <a:spcAft>
                <a:spcPct val="0"/>
              </a:spcAft>
              <a:buFont typeface="Arial" pitchFamily="34" charset="0"/>
              <a:buChar char="•"/>
            </a:pPr>
            <a:r>
              <a:rPr kumimoji="0" lang="en-US" sz="2400" b="0" i="0" u="none" strike="noStrike" cap="none" normalizeH="0" baseline="0" dirty="0" smtClean="0">
                <a:ln>
                  <a:noFill/>
                </a:ln>
                <a:solidFill>
                  <a:schemeClr val="tx1"/>
                </a:solidFill>
                <a:effectLst/>
                <a:latin typeface="Arial" pitchFamily="34" charset="0"/>
                <a:cs typeface="Arial" pitchFamily="34" charset="0"/>
              </a:rPr>
              <a:t> may address health, housing, and social security issues, and helping older adults and their families to manage issues of chronic illness, financial and social stress, death and dying </a:t>
            </a:r>
          </a:p>
          <a:p>
            <a:pPr lvl="0"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cs typeface="Arial" pitchFamily="34" charset="0"/>
              </a:rPr>
              <a:t>Gerontology </a:t>
            </a:r>
          </a:p>
          <a:p>
            <a:pPr lvl="1" eaLnBrk="0" fontAlgn="base" hangingPunct="0">
              <a:spcBef>
                <a:spcPct val="0"/>
              </a:spcBef>
              <a:spcAft>
                <a:spcPct val="0"/>
              </a:spcAft>
              <a:buFont typeface="Arial" pitchFamily="34" charset="0"/>
              <a:buChar char="•"/>
            </a:pPr>
            <a:r>
              <a:rPr kumimoji="0" lang="en-US" sz="2400" b="0" i="0" u="none" strike="noStrike" cap="none" normalizeH="0" baseline="0" dirty="0" smtClean="0">
                <a:ln>
                  <a:noFill/>
                </a:ln>
                <a:solidFill>
                  <a:schemeClr val="tx1"/>
                </a:solidFill>
                <a:effectLst/>
                <a:latin typeface="Arial" pitchFamily="34" charset="0"/>
                <a:cs typeface="Arial" pitchFamily="34" charset="0"/>
              </a:rPr>
              <a:t>study of aging and the problems of older adults. </a:t>
            </a:r>
          </a:p>
          <a:p>
            <a:pPr lvl="0" eaLnBrk="0" fontAlgn="base" hangingPunct="0">
              <a:spcBef>
                <a:spcPct val="0"/>
              </a:spcBef>
              <a:spcAft>
                <a:spcPct val="0"/>
              </a:spcAft>
              <a:buFont typeface="Arial" pitchFamily="34" charset="0"/>
              <a:buChar char="•"/>
            </a:pPr>
            <a:r>
              <a:rPr lang="en-US" sz="2800" dirty="0" err="1" smtClean="0">
                <a:latin typeface="Arial" pitchFamily="34" charset="0"/>
                <a:cs typeface="Arial" pitchFamily="34" charset="0"/>
              </a:rPr>
              <a:t>Gerontological</a:t>
            </a:r>
            <a:r>
              <a:rPr lang="en-US" sz="2800" dirty="0" smtClean="0">
                <a:latin typeface="Arial" pitchFamily="34" charset="0"/>
                <a:cs typeface="Arial" pitchFamily="34" charset="0"/>
              </a:rPr>
              <a:t> </a:t>
            </a:r>
            <a:r>
              <a:rPr lang="en-US" sz="2800" dirty="0" smtClean="0">
                <a:latin typeface="Arial" pitchFamily="34" charset="0"/>
                <a:cs typeface="Arial" pitchFamily="34" charset="0"/>
              </a:rPr>
              <a:t>social workers </a:t>
            </a:r>
            <a:endParaRPr lang="en-US" sz="2800" dirty="0" smtClean="0">
              <a:latin typeface="Arial" pitchFamily="34" charset="0"/>
              <a:cs typeface="Arial" pitchFamily="34" charset="0"/>
            </a:endParaRPr>
          </a:p>
          <a:p>
            <a:pPr lvl="1" eaLnBrk="0" fontAlgn="base" hangingPunct="0">
              <a:spcBef>
                <a:spcPct val="0"/>
              </a:spcBef>
              <a:spcAft>
                <a:spcPct val="0"/>
              </a:spcAft>
              <a:buFont typeface="Arial" pitchFamily="34" charset="0"/>
              <a:buChar char="•"/>
            </a:pPr>
            <a:r>
              <a:rPr lang="en-US" sz="2400" dirty="0" smtClean="0">
                <a:latin typeface="Arial" pitchFamily="34" charset="0"/>
                <a:cs typeface="Arial" pitchFamily="34" charset="0"/>
              </a:rPr>
              <a:t> </a:t>
            </a:r>
            <a:r>
              <a:rPr lang="en-US" sz="2400" dirty="0" smtClean="0">
                <a:latin typeface="Arial" pitchFamily="34" charset="0"/>
                <a:cs typeface="Arial" pitchFamily="34" charset="0"/>
              </a:rPr>
              <a:t>specialize in this </a:t>
            </a:r>
            <a:r>
              <a:rPr lang="en-US" sz="2400" dirty="0" smtClean="0">
                <a:latin typeface="Arial" pitchFamily="34" charset="0"/>
                <a:cs typeface="Arial" pitchFamily="34" charset="0"/>
              </a:rPr>
              <a:t>field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r>
              <a:rPr kumimoji="0" lang="en-US" sz="2000" b="0" i="0" u="none" strike="noStrike" cap="none" normalizeH="0" baseline="0" dirty="0" smtClean="0">
                <a:ln>
                  <a:noFill/>
                </a:ln>
                <a:solidFill>
                  <a:schemeClr val="tx1"/>
                </a:solidFill>
                <a:effectLst/>
                <a:latin typeface="Arial" pitchFamily="34" charset="0"/>
                <a:cs typeface="Arial" pitchFamily="34" charset="0"/>
              </a:rPr>
              <a:t>  </a:t>
            </a:r>
          </a:p>
          <a:p>
            <a:pPr lvl="0" eaLnBrk="0" fontAlgn="base" hangingPunct="0">
              <a:spcBef>
                <a:spcPct val="0"/>
              </a:spcBef>
              <a:spcAft>
                <a:spcPct val="0"/>
              </a:spcAf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a:p>
            <a:pPr lvl="0" eaLnBrk="0" fontAlgn="base" hangingPunct="0">
              <a:spcBef>
                <a:spcPct val="0"/>
              </a:spcBef>
              <a:spcAft>
                <a:spcPct val="0"/>
              </a:spcAft>
            </a:pP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lstStyle/>
          <a:p>
            <a:r>
              <a:rPr lang="en-US" dirty="0" smtClean="0">
                <a:latin typeface="Arial" pitchFamily="34" charset="0"/>
                <a:cs typeface="Arial" pitchFamily="34" charset="0"/>
              </a:rPr>
              <a:t>Older Adults</a:t>
            </a: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1025" name="Rectangle 1"/>
          <p:cNvSpPr>
            <a:spLocks noChangeArrowheads="1"/>
          </p:cNvSpPr>
          <p:nvPr/>
        </p:nvSpPr>
        <p:spPr bwMode="auto">
          <a:xfrm>
            <a:off x="457200" y="1524000"/>
            <a:ext cx="86868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Meanings of “Aging” and “Old”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Age 50 - AARP membership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Age 65: Official retirement age/ eligibility for Social Security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Individuals experience aging differently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Stages of Older Adulthood</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Oldest old, Middle-old, Young-old</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Centenarians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Super Centenarians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Longevity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Life expectancy</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Lifespan</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Longevity</a:t>
            </a:r>
            <a:endParaRPr kumimoji="0" lang="en-US" sz="240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r>
              <a:rPr lang="en-US" dirty="0" smtClean="0">
                <a:latin typeface="Arial" pitchFamily="34" charset="0"/>
                <a:ea typeface="Calibri" pitchFamily="34" charset="0"/>
                <a:cs typeface="Times New Roman" pitchFamily="18" charset="0"/>
              </a:rPr>
              <a:t>Aging Populace</a:t>
            </a: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533400" y="14478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2049" name="Rectangle 1"/>
          <p:cNvSpPr>
            <a:spLocks noChangeArrowheads="1"/>
          </p:cNvSpPr>
          <p:nvPr/>
        </p:nvSpPr>
        <p:spPr bwMode="auto">
          <a:xfrm>
            <a:off x="533400" y="1600200"/>
            <a:ext cx="8610600"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en-US" sz="2800" dirty="0" smtClean="0">
                <a:latin typeface="Arial" pitchFamily="34" charset="0"/>
                <a:ea typeface="Calibri" pitchFamily="34" charset="0"/>
                <a:cs typeface="Times New Roman" pitchFamily="18" charset="0"/>
              </a:rPr>
              <a:t>Older </a:t>
            </a:r>
            <a:r>
              <a:rPr lang="en-US" sz="2800" dirty="0" smtClean="0">
                <a:latin typeface="Arial" pitchFamily="34" charset="0"/>
                <a:ea typeface="Calibri" pitchFamily="34" charset="0"/>
                <a:cs typeface="Times New Roman" pitchFamily="18" charset="0"/>
              </a:rPr>
              <a:t>people </a:t>
            </a:r>
            <a:r>
              <a:rPr lang="en-US" sz="2800" dirty="0" smtClean="0">
                <a:latin typeface="Arial" pitchFamily="34" charset="0"/>
                <a:ea typeface="Calibri" pitchFamily="34" charset="0"/>
                <a:cs typeface="Times New Roman" pitchFamily="18" charset="0"/>
              </a:rPr>
              <a:t>- increased percentage </a:t>
            </a:r>
            <a:r>
              <a:rPr lang="en-US" sz="2800" dirty="0" smtClean="0">
                <a:latin typeface="Arial" pitchFamily="34" charset="0"/>
                <a:ea typeface="Calibri" pitchFamily="34" charset="0"/>
                <a:cs typeface="Times New Roman" pitchFamily="18" charset="0"/>
              </a:rPr>
              <a:t>of </a:t>
            </a:r>
            <a:r>
              <a:rPr lang="en-US" sz="2800" dirty="0" smtClean="0">
                <a:latin typeface="Arial" pitchFamily="34" charset="0"/>
                <a:ea typeface="Calibri" pitchFamily="34" charset="0"/>
                <a:cs typeface="Times New Roman" pitchFamily="18" charset="0"/>
              </a:rPr>
              <a:t>population</a:t>
            </a:r>
          </a:p>
          <a:p>
            <a:pPr lvl="1" fontAlgn="base">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increase in life expectancy</a:t>
            </a:r>
          </a:p>
          <a:p>
            <a:pPr lvl="1" fontAlgn="base">
              <a:spcBef>
                <a:spcPct val="0"/>
              </a:spcBef>
              <a:spcAft>
                <a:spcPct val="0"/>
              </a:spcAft>
              <a:buFontTx/>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birth rates and death rates are declining </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10,000 people will turn 65 every day until 2030</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Significant increase in vulnerable populations</a:t>
            </a:r>
          </a:p>
          <a:p>
            <a:pPr lvl="2"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“oldest-old” (people 85 or over)</a:t>
            </a:r>
          </a:p>
          <a:p>
            <a:pPr lvl="2"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unmarried women</a:t>
            </a:r>
          </a:p>
          <a:p>
            <a:pPr lvl="2"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women who live alone with no children or siblings</a:t>
            </a:r>
          </a:p>
          <a:p>
            <a:pPr lvl="2" eaLnBrk="0" fontAlgn="base" hangingPunct="0">
              <a:spcBef>
                <a:spcPct val="0"/>
              </a:spcBef>
              <a:spcAft>
                <a:spcPct val="0"/>
              </a:spcAft>
              <a:buFont typeface="Arial" pitchFamily="34" charset="0"/>
              <a:buChar char="•"/>
            </a:pP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older racial minorities living alone with no nearby kin</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458200" cy="579438"/>
          </a:xfrm>
        </p:spPr>
        <p:txBody>
          <a:bodyPr>
            <a:normAutofit fontScale="90000"/>
          </a:bodyPr>
          <a:lstStyle/>
          <a:p>
            <a:pPr lvl="0"/>
            <a:r>
              <a:rPr lang="en-US" dirty="0" err="1" smtClean="0">
                <a:latin typeface="Arial" pitchFamily="34" charset="0"/>
                <a:ea typeface="Calibri" pitchFamily="34" charset="0"/>
                <a:cs typeface="Times New Roman" pitchFamily="18" charset="0"/>
              </a:rPr>
              <a:t>Gerontological</a:t>
            </a:r>
            <a:r>
              <a:rPr lang="en-US" dirty="0" smtClean="0">
                <a:latin typeface="Arial" pitchFamily="34" charset="0"/>
                <a:ea typeface="Calibri" pitchFamily="34" charset="0"/>
                <a:cs typeface="Times New Roman" pitchFamily="18" charset="0"/>
              </a:rPr>
              <a:t> Social Work Practice</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3073" name="Rectangle 1"/>
          <p:cNvSpPr>
            <a:spLocks noChangeArrowheads="1"/>
          </p:cNvSpPr>
          <p:nvPr/>
        </p:nvSpPr>
        <p:spPr bwMode="auto">
          <a:xfrm>
            <a:off x="457200" y="1778674"/>
            <a:ext cx="8686800" cy="421653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Char char="•"/>
              <a:tabLst/>
            </a:pPr>
            <a:r>
              <a:rPr kumimoji="0" lang="en-US" sz="28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Gerontological</a:t>
            </a:r>
            <a:r>
              <a:rPr kumimoji="0" lang="en-US" sz="28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vs. Geriatric Social Work</a:t>
            </a:r>
            <a:endParaRPr kumimoji="0" lang="en-US" sz="2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Gerontological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social work </a:t>
            </a:r>
          </a:p>
          <a:p>
            <a:pPr lvl="2" eaLnBrk="0" fontAlgn="base" hangingPunct="0">
              <a:spcBef>
                <a:spcPct val="0"/>
              </a:spcBef>
              <a:spcAft>
                <a:spcPct val="0"/>
              </a:spcAft>
              <a:buFont typeface="Arial" pitchFamily="34" charset="0"/>
              <a:buChar char="•"/>
            </a:pP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biopsychosocial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-spiritual knowledge of aging</a:t>
            </a:r>
          </a:p>
          <a:p>
            <a:pPr lvl="2" eaLnBrk="0" fontAlgn="base" hangingPunct="0">
              <a:spcBef>
                <a:spcPct val="0"/>
              </a:spcBef>
              <a:spcAft>
                <a:spcPct val="0"/>
              </a:spcAft>
              <a:buFont typeface="Arial" pitchFamily="34" charset="0"/>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social workers enhance developmental, problem solving, coping abilities of older people, family members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Geriatric social work</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older adults who have health concerns</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physiological changes in aging, health care</a:t>
            </a:r>
          </a:p>
          <a:p>
            <a:pPr lvl="2"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social workers focus on family </a:t>
            </a: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caregiving</a:t>
            </a:r>
            <a:endPar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endParaRPr>
          </a:p>
          <a:p>
            <a:pPr lvl="3" eaLnBrk="0" fontAlgn="base" hangingPunct="0">
              <a:spcBef>
                <a:spcPct val="0"/>
              </a:spcBef>
              <a:spcAft>
                <a:spcPct val="0"/>
              </a:spcAft>
              <a:buFont typeface="Symbol" pitchFamily="18" charset="2"/>
              <a:buChar char=""/>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approximately 80% of the care for older adults is rendered by informal support systems</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685800"/>
            <a:ext cx="8534400" cy="1143000"/>
          </a:xfrm>
        </p:spPr>
        <p:txBody>
          <a:bodyPr>
            <a:normAutofit fontScale="90000"/>
          </a:bodyPr>
          <a:lstStyle/>
          <a:p>
            <a:pPr lvl="0" fontAlgn="base">
              <a:spcAft>
                <a:spcPct val="0"/>
              </a:spcAft>
            </a:pPr>
            <a:r>
              <a:rPr lang="en-US" dirty="0" smtClean="0">
                <a:latin typeface="Arial" pitchFamily="34" charset="0"/>
                <a:ea typeface="Calibri" pitchFamily="34" charset="0"/>
                <a:cs typeface="Times New Roman" pitchFamily="18" charset="0"/>
              </a:rPr>
              <a:t>Evolution of </a:t>
            </a:r>
            <a:r>
              <a:rPr lang="en-US" dirty="0" err="1" smtClean="0">
                <a:latin typeface="Arial" pitchFamily="34" charset="0"/>
                <a:ea typeface="Calibri" pitchFamily="34" charset="0"/>
                <a:cs typeface="Times New Roman" pitchFamily="18" charset="0"/>
              </a:rPr>
              <a:t>Gerontological</a:t>
            </a:r>
            <a:r>
              <a:rPr lang="en-US" dirty="0" smtClean="0">
                <a:latin typeface="Arial" pitchFamily="34" charset="0"/>
                <a:ea typeface="Calibri" pitchFamily="34" charset="0"/>
                <a:cs typeface="Times New Roman" pitchFamily="18" charset="0"/>
              </a:rPr>
              <a:t> Practice</a:t>
            </a:r>
            <a:endParaRPr lang="en-US" sz="2400" dirty="0" smtClean="0">
              <a:latin typeface="Arial" pitchFamily="34" charset="0"/>
              <a:cs typeface="Arial" pitchFamily="34" charset="0"/>
            </a:endParaRPr>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097" name="Rectangle 1"/>
          <p:cNvSpPr>
            <a:spLocks noChangeArrowheads="1"/>
          </p:cNvSpPr>
          <p:nvPr/>
        </p:nvSpPr>
        <p:spPr bwMode="auto">
          <a:xfrm>
            <a:off x="304800" y="1820377"/>
            <a:ext cx="83058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Relatively new social work practice </a:t>
            </a:r>
          </a:p>
          <a:p>
            <a:pPr lvl="1" eaLnBrk="0" fontAlgn="base" hangingPunct="0">
              <a:spcBef>
                <a:spcPct val="0"/>
              </a:spcBef>
              <a:spcAft>
                <a:spcPct val="0"/>
              </a:spcAft>
              <a:buFont typeface="Symbol" pitchFamily="18" charset="2"/>
              <a:buChar char=""/>
            </a:pPr>
            <a:r>
              <a:rPr lang="en-US" sz="2400" dirty="0" smtClean="0">
                <a:latin typeface="Arial" pitchFamily="34" charset="0"/>
                <a:ea typeface="Calibri" pitchFamily="34" charset="0"/>
                <a:cs typeface="Times New Roman" pitchFamily="18" charset="0"/>
              </a:rPr>
              <a:t>Mid-20</a:t>
            </a:r>
            <a:r>
              <a:rPr lang="en-US" sz="2400" baseline="30000" dirty="0" smtClean="0">
                <a:latin typeface="Arial" pitchFamily="34" charset="0"/>
                <a:ea typeface="Calibri" pitchFamily="34" charset="0"/>
                <a:cs typeface="Times New Roman" pitchFamily="18" charset="0"/>
              </a:rPr>
              <a:t>th</a:t>
            </a:r>
            <a:r>
              <a:rPr lang="en-US" sz="2400" dirty="0" smtClean="0">
                <a:latin typeface="Arial" pitchFamily="34" charset="0"/>
                <a:ea typeface="Calibri" pitchFamily="34" charset="0"/>
                <a:cs typeface="Times New Roman" pitchFamily="18" charset="0"/>
              </a:rPr>
              <a:t> </a:t>
            </a:r>
            <a:r>
              <a:rPr lang="en-US" sz="2400" dirty="0" smtClean="0">
                <a:latin typeface="Arial" pitchFamily="34" charset="0"/>
                <a:ea typeface="Calibri" pitchFamily="34" charset="0"/>
                <a:cs typeface="Times New Roman" pitchFamily="18" charset="0"/>
              </a:rPr>
              <a:t>century </a:t>
            </a:r>
            <a:r>
              <a:rPr lang="en-US" sz="2400" dirty="0" smtClean="0">
                <a:latin typeface="Arial" pitchFamily="34" charset="0"/>
                <a:ea typeface="Calibri" pitchFamily="34" charset="0"/>
                <a:cs typeface="Times New Roman" pitchFamily="18" charset="0"/>
              </a:rPr>
              <a:t>- </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social work profession recognized need for specific </a:t>
            </a:r>
            <a:r>
              <a:rPr kumimoji="0" lang="en-US" sz="2400" b="0" i="0" u="none"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gerontological</a:t>
            </a: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/geriatric knowledge   </a:t>
            </a: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 Late 1960s, early 1970s - social work profession identified older adults as target population requiring specialized knowledge, training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 typeface="Symbol" pitchFamily="18" charset="2"/>
              <a:buChar char=""/>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Theories of Aging</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Activity Theory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Cellular (DNA) Theory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Continuity Theory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Disengagement Theory </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a:p>
            <a:pPr marL="914400" marR="0" lvl="2" indent="0" algn="l" defTabSz="914400" rtl="0" eaLnBrk="0" fontAlgn="base" latinLnBrk="0" hangingPunct="0">
              <a:lnSpc>
                <a:spcPct val="100000"/>
              </a:lnSpc>
              <a:spcBef>
                <a:spcPct val="0"/>
              </a:spcBef>
              <a:spcAft>
                <a:spcPct val="0"/>
              </a:spcAft>
              <a:buClrTx/>
              <a:buSzTx/>
              <a:buFont typeface="Courier New" pitchFamily="49" charset="0"/>
              <a:buChar char="o"/>
              <a:tabLst/>
            </a:pPr>
            <a:r>
              <a:rPr kumimoji="0" lang="en-US" sz="24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Modernization Theory</a:t>
            </a:r>
            <a:endParaRPr kumimoji="0" lang="en-US" sz="2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838200"/>
            <a:ext cx="8229600" cy="1143000"/>
          </a:xfrm>
        </p:spPr>
        <p:txBody>
          <a:bodyPr>
            <a:normAutofit fontScale="90000"/>
          </a:bodyPr>
          <a:lstStyle/>
          <a:p>
            <a:pPr lvl="0"/>
            <a:r>
              <a:rPr lang="en-US" dirty="0" smtClean="0">
                <a:latin typeface="Arial" pitchFamily="34" charset="0"/>
                <a:ea typeface="Calibri" pitchFamily="34" charset="0"/>
                <a:cs typeface="Times New Roman" pitchFamily="18" charset="0"/>
              </a:rPr>
              <a:t>Social Work Roles </a:t>
            </a:r>
            <a:r>
              <a:rPr lang="en-US" sz="2400" dirty="0" smtClean="0">
                <a:latin typeface="Arial" pitchFamily="34" charset="0"/>
                <a:cs typeface="Arial" pitchFamily="34" charset="0"/>
              </a:rPr>
              <a:t/>
            </a:r>
            <a:br>
              <a:rPr lang="en-US" sz="2400" dirty="0" smtClean="0">
                <a:latin typeface="Arial" pitchFamily="34" charset="0"/>
                <a:cs typeface="Arial" pitchFamily="34" charset="0"/>
              </a:rPr>
            </a:br>
            <a:endParaRPr lang="en-US" dirty="0"/>
          </a:p>
        </p:txBody>
      </p:sp>
      <p:sp>
        <p:nvSpPr>
          <p:cNvPr id="4" name="Footer Placeholder 3"/>
          <p:cNvSpPr>
            <a:spLocks noGrp="1"/>
          </p:cNvSpPr>
          <p:nvPr>
            <p:ph idx="1"/>
          </p:nvPr>
        </p:nvSpPr>
        <p:spPr>
          <a:xfrm>
            <a:off x="6324600" y="6248400"/>
            <a:ext cx="2438400" cy="457200"/>
          </a:xfrm>
        </p:spPr>
        <p:txBody>
          <a:bodyPr>
            <a:normAutofit fontScale="55000" lnSpcReduction="20000"/>
          </a:bodyPr>
          <a:lstStyle/>
          <a:p>
            <a:pPr algn="r">
              <a:buNone/>
            </a:pPr>
            <a:r>
              <a:rPr lang="en-US" sz="1600" dirty="0" smtClean="0"/>
              <a:t>Introduction to Social Work, </a:t>
            </a:r>
          </a:p>
          <a:p>
            <a:pPr algn="r">
              <a:buNone/>
            </a:pPr>
            <a:r>
              <a:rPr lang="en-US" sz="1600" dirty="0" smtClean="0"/>
              <a:t>Chapter 11: Challenges and Rewards of Aging</a:t>
            </a:r>
          </a:p>
          <a:p>
            <a:pPr>
              <a:buNone/>
            </a:pPr>
            <a:endParaRPr lang="en-US" sz="1100" dirty="0"/>
          </a:p>
        </p:txBody>
      </p:sp>
      <p:sp>
        <p:nvSpPr>
          <p:cNvPr id="5" name="TextBox 4"/>
          <p:cNvSpPr txBox="1"/>
          <p:nvPr/>
        </p:nvSpPr>
        <p:spPr>
          <a:xfrm>
            <a:off x="609600" y="1676400"/>
            <a:ext cx="8153400" cy="4524315"/>
          </a:xfrm>
          <a:prstGeom prst="rect">
            <a:avLst/>
          </a:prstGeom>
          <a:noFill/>
        </p:spPr>
        <p:txBody>
          <a:bodyPr wrap="square" rtlCol="0">
            <a:spAutoFit/>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5121" name="Rectangle 1"/>
          <p:cNvSpPr>
            <a:spLocks noChangeArrowheads="1"/>
          </p:cNvSpPr>
          <p:nvPr/>
        </p:nvSpPr>
        <p:spPr bwMode="auto">
          <a:xfrm>
            <a:off x="0" y="1524000"/>
            <a:ext cx="5181600" cy="507831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0" fontAlgn="base" latinLnBrk="0" hangingPunct="0">
              <a:lnSpc>
                <a:spcPct val="100000"/>
              </a:lnSpc>
              <a:spcBef>
                <a:spcPct val="0"/>
              </a:spcBef>
              <a:spcAft>
                <a:spcPct val="0"/>
              </a:spcAft>
              <a:buClrTx/>
              <a:buSzTx/>
              <a:tabLst/>
            </a:pPr>
            <a:r>
              <a:rPr kumimoji="0" lang="en-US" sz="2400" b="1" u="sng" strike="noStrike" cap="none" normalizeH="0" baseline="0" dirty="0" err="1" smtClean="0">
                <a:ln>
                  <a:noFill/>
                </a:ln>
                <a:solidFill>
                  <a:schemeClr val="tx1"/>
                </a:solidFill>
                <a:effectLst/>
                <a:latin typeface="Arial" pitchFamily="34" charset="0"/>
                <a:ea typeface="Calibri" pitchFamily="34" charset="0"/>
                <a:cs typeface="Times New Roman" pitchFamily="18" charset="0"/>
              </a:rPr>
              <a:t>Gerontological</a:t>
            </a:r>
            <a:r>
              <a:rPr kumimoji="0" lang="en-US" sz="2400" b="1" u="sng" strike="noStrike" cap="none" normalizeH="0" baseline="0" dirty="0" smtClean="0">
                <a:ln>
                  <a:noFill/>
                </a:ln>
                <a:solidFill>
                  <a:schemeClr val="tx1"/>
                </a:solidFill>
                <a:effectLst/>
                <a:latin typeface="Arial" pitchFamily="34" charset="0"/>
                <a:ea typeface="Calibri" pitchFamily="34" charset="0"/>
                <a:cs typeface="Times New Roman" pitchFamily="18" charset="0"/>
              </a:rPr>
              <a:t> Social Workers  </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Conduct assessments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Provide clinical counseling</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Provide education and training about aging and older adulthood,</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C</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onduct support groups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M</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ake sense of medical diagnoses and prescriptions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D</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eliver counseling and case management services,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A</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dvocate for environmental and legislative changes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D</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evelop intergenerational programs such as Adopt a Grandparent</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P</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rovide referrals</a:t>
            </a:r>
          </a:p>
          <a:p>
            <a:pPr marL="457200" marR="0" lvl="1" indent="0" algn="l" defTabSz="914400" rtl="0" eaLnBrk="0" fontAlgn="base" latinLnBrk="0" hangingPunct="0">
              <a:lnSpc>
                <a:spcPct val="100000"/>
              </a:lnSpc>
              <a:spcBef>
                <a:spcPct val="0"/>
              </a:spcBef>
              <a:spcAft>
                <a:spcPct val="0"/>
              </a:spcAft>
              <a:buClrTx/>
              <a:buSzTx/>
              <a:buFont typeface="Arial" pitchFamily="34" charset="0"/>
              <a:buChar char="•"/>
              <a:tabLst/>
            </a:pPr>
            <a:r>
              <a:rPr lang="en-US" sz="2000" dirty="0" smtClean="0">
                <a:latin typeface="Arial" pitchFamily="34" charset="0"/>
                <a:ea typeface="Calibri" pitchFamily="34" charset="0"/>
                <a:cs typeface="Times New Roman" pitchFamily="18" charset="0"/>
              </a:rPr>
              <a:t>A</a:t>
            </a:r>
            <a:r>
              <a:rPr kumimoji="0" lang="en-US" sz="2000" b="0" i="0" u="none" strike="noStrike" cap="none" normalizeH="0" baseline="0" dirty="0" smtClean="0">
                <a:ln>
                  <a:noFill/>
                </a:ln>
                <a:solidFill>
                  <a:schemeClr val="tx1"/>
                </a:solidFill>
                <a:effectLst/>
                <a:latin typeface="Arial" pitchFamily="34" charset="0"/>
                <a:ea typeface="Calibri" pitchFamily="34" charset="0"/>
                <a:cs typeface="Times New Roman" pitchFamily="18" charset="0"/>
              </a:rPr>
              <a:t>ssist with insurance</a:t>
            </a:r>
            <a:endParaRPr kumimoji="0" lang="en-US" sz="20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TextBox 6"/>
          <p:cNvSpPr txBox="1"/>
          <p:nvPr/>
        </p:nvSpPr>
        <p:spPr>
          <a:xfrm>
            <a:off x="4876800" y="1524000"/>
            <a:ext cx="4267200" cy="3231654"/>
          </a:xfrm>
          <a:prstGeom prst="rect">
            <a:avLst/>
          </a:prstGeom>
          <a:noFill/>
        </p:spPr>
        <p:txBody>
          <a:bodyPr wrap="square" rtlCol="0">
            <a:spAutoFit/>
          </a:bodyPr>
          <a:lstStyle/>
          <a:p>
            <a:pPr lvl="1" eaLnBrk="0" fontAlgn="base" hangingPunct="0">
              <a:spcBef>
                <a:spcPct val="0"/>
              </a:spcBef>
              <a:spcAft>
                <a:spcPct val="0"/>
              </a:spcAft>
            </a:pPr>
            <a:r>
              <a:rPr lang="en-US" sz="2400" b="1" u="sng" dirty="0" smtClean="0">
                <a:latin typeface="Arial" pitchFamily="34" charset="0"/>
                <a:ea typeface="Calibri" pitchFamily="34" charset="0"/>
                <a:cs typeface="Times New Roman" pitchFamily="18" charset="0"/>
              </a:rPr>
              <a:t>Geriatric Social Workers </a:t>
            </a:r>
            <a:endParaRPr lang="en-US" sz="2400" b="1" u="sng" dirty="0" smtClean="0">
              <a:latin typeface="Arial" pitchFamily="34" charset="0"/>
              <a:ea typeface="Calibri" pitchFamily="34" charset="0"/>
              <a:cs typeface="Times New Roman" pitchFamily="18" charset="0"/>
            </a:endParaRPr>
          </a:p>
          <a:p>
            <a:pPr lvl="1" eaLnBrk="0" fontAlgn="base" hangingPunct="0">
              <a:spcBef>
                <a:spcPct val="0"/>
              </a:spcBef>
              <a:spcAft>
                <a:spcPct val="0"/>
              </a:spcAft>
              <a:buFont typeface="Arial" pitchFamily="34" charset="0"/>
              <a:buChar char="•"/>
            </a:pPr>
            <a:r>
              <a:rPr lang="en-US" sz="2000" dirty="0" smtClean="0">
                <a:latin typeface="Arial" pitchFamily="34" charset="0"/>
                <a:ea typeface="Calibri" pitchFamily="34" charset="0"/>
                <a:cs typeface="Times New Roman" pitchFamily="18" charset="0"/>
              </a:rPr>
              <a:t>Support </a:t>
            </a:r>
            <a:r>
              <a:rPr lang="en-US" sz="2000" dirty="0" smtClean="0">
                <a:latin typeface="Arial" pitchFamily="34" charset="0"/>
                <a:ea typeface="Calibri" pitchFamily="34" charset="0"/>
                <a:cs typeface="Times New Roman" pitchFamily="18" charset="0"/>
              </a:rPr>
              <a:t>relationships that older clients have with their family members, nurses, and </a:t>
            </a:r>
            <a:r>
              <a:rPr lang="en-US" sz="2000" dirty="0" smtClean="0">
                <a:latin typeface="Arial" pitchFamily="34" charset="0"/>
                <a:ea typeface="Calibri" pitchFamily="34" charset="0"/>
                <a:cs typeface="Times New Roman" pitchFamily="18" charset="0"/>
              </a:rPr>
              <a:t>doctors</a:t>
            </a:r>
          </a:p>
          <a:p>
            <a:pPr lvl="1" eaLnBrk="0" fontAlgn="base" hangingPunct="0">
              <a:spcBef>
                <a:spcPct val="0"/>
              </a:spcBef>
              <a:spcAft>
                <a:spcPct val="0"/>
              </a:spcAft>
              <a:buFont typeface="Arial" pitchFamily="34" charset="0"/>
              <a:buChar char="•"/>
            </a:pPr>
            <a:r>
              <a:rPr lang="en-US" sz="2000" dirty="0" smtClean="0">
                <a:latin typeface="Arial" pitchFamily="34" charset="0"/>
                <a:ea typeface="Calibri" pitchFamily="34" charset="0"/>
                <a:cs typeface="Times New Roman" pitchFamily="18" charset="0"/>
              </a:rPr>
              <a:t>Interpret </a:t>
            </a:r>
            <a:r>
              <a:rPr lang="en-US" sz="2000" dirty="0" smtClean="0">
                <a:latin typeface="Arial" pitchFamily="34" charset="0"/>
                <a:ea typeface="Calibri" pitchFamily="34" charset="0"/>
                <a:cs typeface="Times New Roman" pitchFamily="18" charset="0"/>
              </a:rPr>
              <a:t>medical diagnoses and </a:t>
            </a:r>
            <a:r>
              <a:rPr lang="en-US" sz="2000" dirty="0" smtClean="0">
                <a:latin typeface="Arial" pitchFamily="34" charset="0"/>
                <a:ea typeface="Calibri" pitchFamily="34" charset="0"/>
                <a:cs typeface="Times New Roman" pitchFamily="18" charset="0"/>
              </a:rPr>
              <a:t>prescriptions</a:t>
            </a:r>
          </a:p>
          <a:p>
            <a:pPr lvl="1" eaLnBrk="0" fontAlgn="base" hangingPunct="0">
              <a:spcBef>
                <a:spcPct val="0"/>
              </a:spcBef>
              <a:spcAft>
                <a:spcPct val="0"/>
              </a:spcAft>
              <a:buFont typeface="Arial" pitchFamily="34" charset="0"/>
              <a:buChar char="•"/>
            </a:pPr>
            <a:r>
              <a:rPr lang="en-US" sz="2000" dirty="0" smtClean="0">
                <a:latin typeface="Arial" pitchFamily="34" charset="0"/>
                <a:ea typeface="Calibri" pitchFamily="34" charset="0"/>
                <a:cs typeface="Times New Roman" pitchFamily="18" charset="0"/>
              </a:rPr>
              <a:t>Link </a:t>
            </a:r>
            <a:r>
              <a:rPr lang="en-US" sz="2000" dirty="0" smtClean="0">
                <a:latin typeface="Arial" pitchFamily="34" charset="0"/>
                <a:ea typeface="Calibri" pitchFamily="34" charset="0"/>
                <a:cs typeface="Times New Roman" pitchFamily="18" charset="0"/>
              </a:rPr>
              <a:t>clients with home health </a:t>
            </a:r>
            <a:r>
              <a:rPr lang="en-US" sz="2000" dirty="0" smtClean="0">
                <a:latin typeface="Arial" pitchFamily="34" charset="0"/>
                <a:ea typeface="Calibri" pitchFamily="34" charset="0"/>
                <a:cs typeface="Times New Roman" pitchFamily="18" charset="0"/>
              </a:rPr>
              <a:t>care</a:t>
            </a:r>
          </a:p>
          <a:p>
            <a:pPr lvl="1" eaLnBrk="0" fontAlgn="base" hangingPunct="0">
              <a:spcBef>
                <a:spcPct val="0"/>
              </a:spcBef>
              <a:spcAft>
                <a:spcPct val="0"/>
              </a:spcAft>
              <a:buFont typeface="Arial" pitchFamily="34" charset="0"/>
              <a:buChar char="•"/>
            </a:pPr>
            <a:r>
              <a:rPr lang="en-US" sz="2000" dirty="0" smtClean="0">
                <a:latin typeface="Arial" pitchFamily="34" charset="0"/>
                <a:ea typeface="Calibri" pitchFamily="34" charset="0"/>
                <a:cs typeface="Times New Roman" pitchFamily="18" charset="0"/>
              </a:rPr>
              <a:t>Identify </a:t>
            </a:r>
            <a:r>
              <a:rPr lang="en-US" sz="2000" dirty="0" smtClean="0">
                <a:latin typeface="Arial" pitchFamily="34" charset="0"/>
                <a:ea typeface="Calibri" pitchFamily="34" charset="0"/>
                <a:cs typeface="Times New Roman" pitchFamily="18" charset="0"/>
              </a:rPr>
              <a:t>assistance for activities of daily </a:t>
            </a:r>
            <a:r>
              <a:rPr lang="en-US" sz="2000" dirty="0" smtClean="0">
                <a:latin typeface="Arial" pitchFamily="34" charset="0"/>
                <a:ea typeface="Calibri" pitchFamily="34" charset="0"/>
                <a:cs typeface="Times New Roman" pitchFamily="18" charset="0"/>
              </a:rPr>
              <a:t>living</a:t>
            </a:r>
            <a:endParaRPr lang="en-US" sz="2000" dirty="0" smtClean="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1376</Words>
  <Application>Microsoft Office PowerPoint</Application>
  <PresentationFormat>On-screen Show (4:3)</PresentationFormat>
  <Paragraphs>476</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Slide 1</vt:lpstr>
      <vt:lpstr>Chapter 11</vt:lpstr>
      <vt:lpstr>Expectations of Aging</vt:lpstr>
      <vt:lpstr>Aging and Social Work </vt:lpstr>
      <vt:lpstr>Older Adults</vt:lpstr>
      <vt:lpstr>Aging Populace</vt:lpstr>
      <vt:lpstr>Gerontological Social Work Practice </vt:lpstr>
      <vt:lpstr>Evolution of Gerontological Practice</vt:lpstr>
      <vt:lpstr>Social Work Roles  </vt:lpstr>
      <vt:lpstr>Resources for Successful Aging  </vt:lpstr>
      <vt:lpstr>Benefit Programs</vt:lpstr>
      <vt:lpstr>Culturally Competent Care  </vt:lpstr>
      <vt:lpstr>Biological and Physiological Aspects  </vt:lpstr>
      <vt:lpstr>Cognitive and Psychological Aspects</vt:lpstr>
      <vt:lpstr> Social Aspects of Aging </vt:lpstr>
      <vt:lpstr>Spiritual Aspects of Aging </vt:lpstr>
      <vt:lpstr>Policies Affecting Older Adults </vt:lpstr>
      <vt:lpstr>Diversity and Aging </vt:lpstr>
      <vt:lpstr>Advocacy and Aging </vt:lpstr>
      <vt:lpstr>Your Career in Gerontology </vt:lpstr>
      <vt:lpstr> </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ISRC</dc:creator>
  <cp:lastModifiedBy>ISRC</cp:lastModifiedBy>
  <cp:revision>17</cp:revision>
  <dcterms:created xsi:type="dcterms:W3CDTF">2014-12-12T01:49:44Z</dcterms:created>
  <dcterms:modified xsi:type="dcterms:W3CDTF">2014-12-24T02:46:36Z</dcterms:modified>
</cp:coreProperties>
</file>