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76" r:id="rId5"/>
    <p:sldId id="277" r:id="rId6"/>
    <p:sldId id="274" r:id="rId7"/>
    <p:sldId id="273" r:id="rId8"/>
    <p:sldId id="272" r:id="rId9"/>
    <p:sldId id="271" r:id="rId10"/>
    <p:sldId id="270" r:id="rId11"/>
    <p:sldId id="269" r:id="rId12"/>
    <p:sldId id="268" r:id="rId13"/>
    <p:sldId id="267" r:id="rId14"/>
    <p:sldId id="266" r:id="rId15"/>
    <p:sldId id="265" r:id="rId16"/>
    <p:sldId id="264" r:id="rId17"/>
    <p:sldId id="263" r:id="rId18"/>
    <p:sldId id="262" r:id="rId19"/>
    <p:sldId id="26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96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38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 History of Military Social Work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00200"/>
            <a:ext cx="91440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1943 </a:t>
            </a:r>
            <a:r>
              <a:rPr lang="en-US" sz="2400" dirty="0" smtClean="0"/>
              <a:t>- Army designated psychiatric social work as job category</a:t>
            </a:r>
          </a:p>
          <a:p>
            <a:pPr lvl="1"/>
            <a:r>
              <a:rPr lang="en-US" sz="2800" dirty="0" smtClean="0"/>
              <a:t>1945 </a:t>
            </a:r>
            <a:r>
              <a:rPr lang="en-US" sz="2400" dirty="0" smtClean="0"/>
              <a:t>- Commissioned status in the U.S. Army for social workers</a:t>
            </a:r>
          </a:p>
          <a:p>
            <a:pPr lvl="1"/>
            <a:r>
              <a:rPr lang="en-US" sz="2400" dirty="0" smtClean="0"/>
              <a:t>	First Chief of Army’s Psychiatric Social Work Branch </a:t>
            </a:r>
          </a:p>
          <a:p>
            <a:pPr lvl="1"/>
            <a:r>
              <a:rPr lang="en-US" sz="2800" dirty="0" smtClean="0"/>
              <a:t>Vietnam War era</a:t>
            </a:r>
            <a:r>
              <a:rPr lang="en-US" sz="2400" dirty="0" smtClean="0"/>
              <a:t> - military social work in Navy expanded </a:t>
            </a:r>
          </a:p>
          <a:p>
            <a:pPr lvl="1"/>
            <a:r>
              <a:rPr lang="en-US" sz="2400" dirty="0" smtClean="0"/>
              <a:t>	Red Cross stopped providing psychosocial services</a:t>
            </a:r>
          </a:p>
          <a:p>
            <a:pPr lvl="1"/>
            <a:r>
              <a:rPr lang="en-US" sz="2800" dirty="0" smtClean="0"/>
              <a:t>Current - </a:t>
            </a:r>
            <a:r>
              <a:rPr lang="en-US" sz="2400" dirty="0" smtClean="0"/>
              <a:t>VA hospitals and clinics</a:t>
            </a:r>
          </a:p>
          <a:p>
            <a:pPr lvl="1"/>
            <a:r>
              <a:rPr lang="en-US" sz="2400" dirty="0" smtClean="0"/>
              <a:t>	Social workers promote psychosocial / vocational rehabilitation</a:t>
            </a:r>
          </a:p>
          <a:p>
            <a:pPr lvl="1"/>
            <a:r>
              <a:rPr lang="en-US" sz="2400" dirty="0" smtClean="0"/>
              <a:t>	Help VA patients/ families cope better with new realities of life</a:t>
            </a:r>
          </a:p>
          <a:p>
            <a:pPr lvl="1"/>
            <a:r>
              <a:rPr lang="en-US" sz="2400" dirty="0" smtClean="0"/>
              <a:t>	Assist with discharge planning</a:t>
            </a:r>
          </a:p>
          <a:p>
            <a:pPr lvl="1"/>
            <a:r>
              <a:rPr lang="en-US" sz="2400" dirty="0" smtClean="0"/>
              <a:t>	Provide ongoing case management services</a:t>
            </a:r>
            <a:endParaRPr lang="en-US" sz="2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Behavioral Health Problems  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371600"/>
            <a:ext cx="85344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Traumatic Brain Injury </a:t>
            </a:r>
          </a:p>
          <a:p>
            <a:pPr lvl="1"/>
            <a:r>
              <a:rPr lang="en-US" sz="2400" dirty="0" smtClean="0"/>
              <a:t>	Impacts adjustment to civilian life 	</a:t>
            </a:r>
          </a:p>
          <a:p>
            <a:pPr lvl="1"/>
            <a:r>
              <a:rPr lang="en-US" sz="2800" dirty="0" smtClean="0"/>
              <a:t>Post-Traumatic Stress Disorder</a:t>
            </a:r>
          </a:p>
          <a:p>
            <a:pPr lvl="1"/>
            <a:r>
              <a:rPr lang="en-US" sz="2400" dirty="0" smtClean="0"/>
              <a:t>	One in five veterans meet criteria </a:t>
            </a:r>
          </a:p>
          <a:p>
            <a:pPr lvl="1"/>
            <a:r>
              <a:rPr lang="en-US" sz="2400" dirty="0" smtClean="0"/>
              <a:t>	Anxiety disorder - Flashbacks, nightmares, trigger response</a:t>
            </a:r>
          </a:p>
          <a:p>
            <a:pPr lvl="1"/>
            <a:r>
              <a:rPr lang="en-US" sz="2800" dirty="0" smtClean="0"/>
              <a:t>Substance Use Disorders </a:t>
            </a:r>
          </a:p>
          <a:p>
            <a:pPr lvl="1"/>
            <a:r>
              <a:rPr lang="en-US" sz="2400" dirty="0" smtClean="0"/>
              <a:t>	Civil War – alcohol</a:t>
            </a:r>
          </a:p>
          <a:p>
            <a:pPr lvl="1"/>
            <a:r>
              <a:rPr lang="en-US" sz="2400" dirty="0" smtClean="0"/>
              <a:t>	 Vietnam War – marijuana, heroin </a:t>
            </a:r>
          </a:p>
          <a:p>
            <a:pPr lvl="2"/>
            <a:r>
              <a:rPr lang="en-US" sz="2400" dirty="0" smtClean="0"/>
              <a:t>Prevention - Community Capacity model 		</a:t>
            </a:r>
          </a:p>
          <a:p>
            <a:pPr lvl="1"/>
            <a:r>
              <a:rPr lang="en-US" sz="2800" dirty="0" smtClean="0"/>
              <a:t>Suicide </a:t>
            </a:r>
          </a:p>
          <a:p>
            <a:pPr lvl="1"/>
            <a:r>
              <a:rPr lang="en-US" sz="2400" dirty="0" smtClean="0"/>
              <a:t>	Highest rates among soldiers who have been to war</a:t>
            </a:r>
          </a:p>
          <a:p>
            <a:pPr lvl="1"/>
            <a:r>
              <a:rPr lang="en-US" sz="2400" dirty="0" smtClean="0"/>
              <a:t>	Risk factors: relationship, legal, financial troubles</a:t>
            </a:r>
            <a:endParaRPr lang="en-US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Issues Affecting Wounded Veterans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6764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Adjustment to physical impairments that alter future plans</a:t>
            </a:r>
          </a:p>
          <a:p>
            <a:pPr lvl="1"/>
            <a:r>
              <a:rPr lang="en-US" sz="2800" dirty="0" smtClean="0"/>
              <a:t>Navigating systems of care </a:t>
            </a:r>
          </a:p>
          <a:p>
            <a:pPr lvl="1"/>
            <a:r>
              <a:rPr lang="en-US" sz="2800" dirty="0" smtClean="0"/>
              <a:t>Veteran/ family post-war adjustment</a:t>
            </a:r>
          </a:p>
          <a:p>
            <a:pPr lvl="1"/>
            <a:r>
              <a:rPr lang="en-US" sz="2800" dirty="0" smtClean="0"/>
              <a:t>Social work knowledge:</a:t>
            </a:r>
          </a:p>
          <a:p>
            <a:pPr lvl="1"/>
            <a:r>
              <a:rPr lang="en-US" sz="2400" dirty="0" smtClean="0"/>
              <a:t>	Eligibility and enrollment criteria</a:t>
            </a:r>
          </a:p>
          <a:p>
            <a:pPr lvl="1"/>
            <a:r>
              <a:rPr lang="en-US" sz="2400" dirty="0" smtClean="0"/>
              <a:t>	Service-connected disability/ compensation resources</a:t>
            </a:r>
          </a:p>
          <a:p>
            <a:pPr lvl="1"/>
            <a:r>
              <a:rPr lang="en-US" sz="2400" dirty="0" smtClean="0"/>
              <a:t>	Veteran Centers</a:t>
            </a:r>
          </a:p>
          <a:p>
            <a:pPr lvl="1"/>
            <a:r>
              <a:rPr lang="en-US" sz="2400" dirty="0" smtClean="0"/>
              <a:t>	Homeless veterans programs</a:t>
            </a:r>
          </a:p>
          <a:p>
            <a:pPr lvl="1"/>
            <a:r>
              <a:rPr lang="en-US" sz="2400" dirty="0" smtClean="0"/>
              <a:t>	Suicide prevention</a:t>
            </a:r>
          </a:p>
          <a:p>
            <a:pPr lvl="1"/>
            <a:r>
              <a:rPr lang="en-US" sz="2400" dirty="0" smtClean="0"/>
              <a:t>	Transition assistance resources</a:t>
            </a:r>
          </a:p>
          <a:p>
            <a:pPr lvl="1"/>
            <a:r>
              <a:rPr lang="en-US" sz="2400" dirty="0" smtClean="0"/>
              <a:t>	Special needs of women veterans 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Issues Affecting Military Families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47800"/>
            <a:ext cx="88392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Family separation </a:t>
            </a:r>
          </a:p>
          <a:p>
            <a:pPr lvl="1"/>
            <a:r>
              <a:rPr lang="en-US" sz="2800" dirty="0" smtClean="0"/>
              <a:t>Strain on military families </a:t>
            </a:r>
          </a:p>
          <a:p>
            <a:pPr lvl="1"/>
            <a:r>
              <a:rPr lang="en-US" sz="2800" dirty="0" smtClean="0"/>
              <a:t>Fear for soldier’s safety, living conditions, health  </a:t>
            </a:r>
          </a:p>
          <a:p>
            <a:pPr lvl="1"/>
            <a:r>
              <a:rPr lang="en-US" sz="2800" dirty="0" smtClean="0"/>
              <a:t>Spouses lonely, adapting to unfamiliar roles</a:t>
            </a:r>
          </a:p>
          <a:p>
            <a:pPr lvl="1"/>
            <a:r>
              <a:rPr lang="en-US" sz="2800" dirty="0" smtClean="0"/>
              <a:t>Post-deployment 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Household roles and routines require renegotiation</a:t>
            </a:r>
          </a:p>
          <a:p>
            <a:pPr lvl="1"/>
            <a:r>
              <a:rPr lang="en-US" sz="2400" dirty="0" smtClean="0"/>
              <a:t>	Soldiers need to reconnect with their children</a:t>
            </a:r>
          </a:p>
          <a:p>
            <a:pPr lvl="1"/>
            <a:r>
              <a:rPr lang="en-US" sz="2800" dirty="0" smtClean="0"/>
              <a:t>Children in military families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One-third between ages 5-12 years old</a:t>
            </a:r>
          </a:p>
          <a:p>
            <a:pPr lvl="1"/>
            <a:r>
              <a:rPr lang="en-US" sz="2400" dirty="0" smtClean="0"/>
              <a:t>	Adjust to relocations</a:t>
            </a:r>
          </a:p>
          <a:p>
            <a:pPr lvl="1"/>
            <a:r>
              <a:rPr lang="en-US" sz="2400" dirty="0" smtClean="0"/>
              <a:t>	Prolonged periods of separation from parent(s)</a:t>
            </a:r>
            <a:endParaRPr lang="en-US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Programs and Policies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595021"/>
            <a:ext cx="82296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VA Hospital social workers</a:t>
            </a:r>
          </a:p>
          <a:p>
            <a:pPr lvl="2"/>
            <a:r>
              <a:rPr lang="en-US" sz="2400" dirty="0" smtClean="0"/>
              <a:t>Disabled transition assistance </a:t>
            </a:r>
          </a:p>
          <a:p>
            <a:pPr lvl="2"/>
            <a:r>
              <a:rPr lang="en-US" sz="2400" dirty="0" smtClean="0"/>
              <a:t>Military programs to help wounded service members</a:t>
            </a:r>
          </a:p>
          <a:p>
            <a:pPr lvl="2"/>
            <a:r>
              <a:rPr lang="en-US" sz="2400" dirty="0" smtClean="0"/>
              <a:t>TRICARE military insurance benefits</a:t>
            </a:r>
          </a:p>
          <a:p>
            <a:pPr lvl="2"/>
            <a:r>
              <a:rPr lang="en-US" sz="2400" dirty="0" smtClean="0"/>
              <a:t>Uphold confidentiality</a:t>
            </a:r>
          </a:p>
          <a:p>
            <a:pPr lvl="2"/>
            <a:r>
              <a:rPr lang="en-US" sz="2400" dirty="0" smtClean="0"/>
              <a:t>Minimize stigma</a:t>
            </a:r>
          </a:p>
          <a:p>
            <a:pPr lvl="1"/>
            <a:endParaRPr lang="en-US" sz="1200" dirty="0" smtClean="0"/>
          </a:p>
          <a:p>
            <a:pPr lvl="1"/>
            <a:r>
              <a:rPr lang="en-US" sz="2800" dirty="0" smtClean="0"/>
              <a:t>Civilian social workers in private practice 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Assist re-integration in civilian life</a:t>
            </a:r>
          </a:p>
          <a:p>
            <a:pPr lvl="1"/>
            <a:r>
              <a:rPr lang="en-US" sz="2400" dirty="0" smtClean="0"/>
              <a:t>		Personal, social, community situations</a:t>
            </a:r>
            <a:endParaRPr lang="en-US" sz="24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Assessment and Intervention Skills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24000"/>
            <a:ext cx="9144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400" dirty="0" smtClean="0"/>
              <a:t>Systems-ecological approach</a:t>
            </a:r>
          </a:p>
          <a:p>
            <a:pPr lvl="1"/>
            <a:r>
              <a:rPr lang="en-US" sz="2400" dirty="0" smtClean="0"/>
              <a:t>Social Work Code of Ethics may conflict with military codes</a:t>
            </a:r>
          </a:p>
          <a:p>
            <a:pPr lvl="1"/>
            <a:r>
              <a:rPr lang="en-US" sz="2400" dirty="0" smtClean="0"/>
              <a:t>Secondary Trauma</a:t>
            </a:r>
          </a:p>
          <a:p>
            <a:pPr lvl="1"/>
            <a:r>
              <a:rPr lang="en-US" sz="2400" dirty="0" smtClean="0"/>
              <a:t>Multidisciplinary Team Approach</a:t>
            </a:r>
          </a:p>
          <a:p>
            <a:pPr lvl="1"/>
            <a:r>
              <a:rPr lang="en-US" sz="2400" dirty="0" smtClean="0"/>
              <a:t>	Collaborate with medical personnel and military chaplains</a:t>
            </a:r>
          </a:p>
          <a:p>
            <a:pPr lvl="1"/>
            <a:r>
              <a:rPr lang="en-US" sz="2400" dirty="0" smtClean="0"/>
              <a:t>Skills required</a:t>
            </a:r>
          </a:p>
          <a:p>
            <a:pPr lvl="1"/>
            <a:r>
              <a:rPr lang="en-US" sz="2400" dirty="0" smtClean="0"/>
              <a:t>	case management		motivational interviewing</a:t>
            </a:r>
          </a:p>
          <a:p>
            <a:pPr lvl="1"/>
            <a:r>
              <a:rPr lang="en-US" sz="2400" dirty="0" smtClean="0"/>
              <a:t>	counseling 			cognitive behavioral therapy</a:t>
            </a:r>
          </a:p>
          <a:p>
            <a:pPr lvl="1"/>
            <a:r>
              <a:rPr lang="en-US" sz="2400" dirty="0" smtClean="0"/>
              <a:t>	advocacy			medical social work</a:t>
            </a:r>
          </a:p>
          <a:p>
            <a:pPr lvl="1"/>
            <a:r>
              <a:rPr lang="en-US" sz="2400" dirty="0" smtClean="0"/>
              <a:t>	hospice care  			homelessness prevention</a:t>
            </a:r>
          </a:p>
          <a:p>
            <a:pPr lvl="1"/>
            <a:r>
              <a:rPr lang="en-US" sz="2400" dirty="0" smtClean="0"/>
              <a:t>	rehabilitation			systems navigation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/>
              <a:t/>
            </a:r>
            <a:br>
              <a:rPr lang="en-US" sz="4000" dirty="0"/>
            </a:br>
            <a:r>
              <a:rPr lang="en-US" sz="4000" dirty="0" smtClean="0"/>
              <a:t>Common Types of Therapy </a:t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152400" y="1752600"/>
            <a:ext cx="91440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n-US" sz="2800" dirty="0" smtClean="0"/>
              <a:t>Cognitive Processing Therapy</a:t>
            </a:r>
          </a:p>
          <a:p>
            <a:pPr lvl="2"/>
            <a:r>
              <a:rPr lang="en-US" sz="2400" dirty="0" smtClean="0"/>
              <a:t>	Empirically supported treatment for PTSD</a:t>
            </a:r>
          </a:p>
          <a:p>
            <a:pPr lvl="2"/>
            <a:r>
              <a:rPr lang="en-US" sz="2400" dirty="0" smtClean="0"/>
              <a:t>	Virtual reality used to present traumatic stimuli</a:t>
            </a:r>
          </a:p>
          <a:p>
            <a:pPr lvl="2"/>
            <a:r>
              <a:rPr lang="en-US" sz="2400" dirty="0" smtClean="0"/>
              <a:t>	Cues carefully chosen</a:t>
            </a:r>
          </a:p>
          <a:p>
            <a:pPr lvl="2"/>
            <a:r>
              <a:rPr lang="en-US" sz="2400" dirty="0" smtClean="0"/>
              <a:t>	Monitor physiological and mood reactions</a:t>
            </a:r>
          </a:p>
          <a:p>
            <a:pPr lvl="2"/>
            <a:r>
              <a:rPr lang="en-US" sz="2800" dirty="0" smtClean="0"/>
              <a:t>Cognitive Information Processing</a:t>
            </a:r>
          </a:p>
          <a:p>
            <a:pPr lvl="2"/>
            <a:r>
              <a:rPr lang="en-US" sz="2400" dirty="0" smtClean="0"/>
              <a:t>	Emphasizes decision-making, career problem- solving</a:t>
            </a:r>
          </a:p>
          <a:p>
            <a:pPr lvl="2"/>
            <a:r>
              <a:rPr lang="en-US" sz="2400" dirty="0" smtClean="0"/>
              <a:t>	Psychological inventory identifies negative thinking </a:t>
            </a:r>
          </a:p>
          <a:p>
            <a:pPr lvl="2"/>
            <a:r>
              <a:rPr lang="en-US" sz="2400" dirty="0" smtClean="0"/>
              <a:t>	Assess Big Five personality factors	</a:t>
            </a:r>
          </a:p>
          <a:p>
            <a:pPr lvl="2"/>
            <a:r>
              <a:rPr lang="en-US" sz="2800" dirty="0" smtClean="0"/>
              <a:t>Strength of the helping relationship </a:t>
            </a:r>
          </a:p>
          <a:p>
            <a:pPr lvl="2"/>
            <a:r>
              <a:rPr lang="en-US" sz="2400" dirty="0" smtClean="0"/>
              <a:t>	Greater impact than intervention approach</a:t>
            </a:r>
            <a:endParaRPr lang="en-US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Diversity and Military Social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19200" y="1981200"/>
            <a:ext cx="6553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Age</a:t>
            </a:r>
          </a:p>
          <a:p>
            <a:pPr lvl="0"/>
            <a:r>
              <a:rPr lang="en-US" sz="2800" dirty="0" smtClean="0"/>
              <a:t>Class</a:t>
            </a:r>
          </a:p>
          <a:p>
            <a:pPr lvl="0"/>
            <a:r>
              <a:rPr lang="en-US" sz="2800" dirty="0" smtClean="0"/>
              <a:t>Ethnicity/Race  </a:t>
            </a:r>
          </a:p>
          <a:p>
            <a:pPr lvl="0"/>
            <a:r>
              <a:rPr lang="en-US" sz="2800" dirty="0" smtClean="0"/>
              <a:t>Gender</a:t>
            </a:r>
          </a:p>
          <a:p>
            <a:pPr lvl="0"/>
            <a:r>
              <a:rPr lang="en-US" sz="2800" dirty="0" smtClean="0"/>
              <a:t>Sexual Orientation</a:t>
            </a:r>
          </a:p>
          <a:p>
            <a:pPr lvl="0"/>
            <a:r>
              <a:rPr lang="en-US" sz="2800" dirty="0" smtClean="0"/>
              <a:t>Intersections of Diversity</a:t>
            </a:r>
            <a:endParaRPr lang="en-US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Advocacy for Veterans/ Military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676400"/>
            <a:ext cx="8077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Social and Economic Justice </a:t>
            </a:r>
          </a:p>
          <a:p>
            <a:pPr lvl="0"/>
            <a:r>
              <a:rPr lang="en-US" sz="2400" dirty="0" smtClean="0"/>
              <a:t>	Social Work Code of Ethics / Military Law and Ethics</a:t>
            </a:r>
          </a:p>
          <a:p>
            <a:pPr lvl="0"/>
            <a:r>
              <a:rPr lang="en-US" sz="2800" dirty="0" smtClean="0"/>
              <a:t>Supportive Environment</a:t>
            </a:r>
          </a:p>
          <a:p>
            <a:pPr lvl="0"/>
            <a:r>
              <a:rPr lang="en-US" sz="2400" dirty="0" smtClean="0"/>
              <a:t>	Nearly one-third of homeless people are veterans</a:t>
            </a:r>
          </a:p>
          <a:p>
            <a:pPr lvl="0"/>
            <a:r>
              <a:rPr lang="en-US" sz="2400" dirty="0" smtClean="0"/>
              <a:t>	56% of homeless veterans  are Black or Latino</a:t>
            </a:r>
          </a:p>
          <a:p>
            <a:pPr lvl="0"/>
            <a:r>
              <a:rPr lang="en-US" sz="2800" dirty="0" smtClean="0"/>
              <a:t>Human Needs and Rights </a:t>
            </a:r>
          </a:p>
          <a:p>
            <a:pPr lvl="0"/>
            <a:r>
              <a:rPr lang="en-US" sz="2400" dirty="0" smtClean="0"/>
              <a:t>	Rape and sexual violence</a:t>
            </a:r>
          </a:p>
          <a:p>
            <a:pPr lvl="0"/>
            <a:r>
              <a:rPr lang="en-US" sz="2400" dirty="0" smtClean="0"/>
              <a:t>	Divorce rates</a:t>
            </a:r>
          </a:p>
          <a:p>
            <a:pPr lvl="0"/>
            <a:r>
              <a:rPr lang="en-US" sz="2800" dirty="0" smtClean="0"/>
              <a:t>Political Access </a:t>
            </a:r>
          </a:p>
          <a:p>
            <a:pPr lvl="0"/>
            <a:r>
              <a:rPr lang="en-US" sz="2400" dirty="0" smtClean="0"/>
              <a:t>	Rank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Your Career in Military Social Work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524000"/>
            <a:ext cx="96774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800" dirty="0" smtClean="0"/>
              <a:t>VA hospital, Vet Center, Dept. of Homeland Security</a:t>
            </a:r>
          </a:p>
          <a:p>
            <a:pPr lvl="0"/>
            <a:r>
              <a:rPr lang="en-US" sz="2800" dirty="0" smtClean="0"/>
              <a:t>Crisis intervention, assessment, administration, policy</a:t>
            </a:r>
          </a:p>
          <a:p>
            <a:pPr lvl="0"/>
            <a:r>
              <a:rPr lang="en-US" sz="2800" dirty="0" smtClean="0"/>
              <a:t>Homeless shelters, domestic violence, substance abuse</a:t>
            </a:r>
          </a:p>
          <a:p>
            <a:pPr lvl="0"/>
            <a:r>
              <a:rPr lang="en-US" sz="2800" dirty="0" smtClean="0"/>
              <a:t>May encounter military in typical SW settings</a:t>
            </a:r>
          </a:p>
          <a:p>
            <a:pPr lvl="0"/>
            <a:r>
              <a:rPr lang="en-US" sz="2800" dirty="0" smtClean="0"/>
              <a:t>	</a:t>
            </a:r>
            <a:r>
              <a:rPr lang="en-US" sz="2400" dirty="0" smtClean="0"/>
              <a:t>private practice, medical clinics, schools, community agencies </a:t>
            </a:r>
          </a:p>
          <a:p>
            <a:pPr lvl="0"/>
            <a:r>
              <a:rPr lang="en-US" sz="2800" dirty="0" smtClean="0"/>
              <a:t>Know military jargon, culture, beliefs, practices</a:t>
            </a:r>
          </a:p>
          <a:p>
            <a:pPr lvl="0"/>
            <a:r>
              <a:rPr lang="en-US" sz="2800" dirty="0" smtClean="0"/>
              <a:t>Civilian clinicians </a:t>
            </a:r>
          </a:p>
          <a:p>
            <a:pPr lvl="0"/>
            <a:r>
              <a:rPr lang="en-US" sz="2800" dirty="0" smtClean="0"/>
              <a:t>	N</a:t>
            </a:r>
            <a:r>
              <a:rPr lang="en-US" sz="2400" dirty="0" smtClean="0"/>
              <a:t>eed to comprehend realities of war and combat</a:t>
            </a:r>
          </a:p>
          <a:p>
            <a:pPr lvl="0"/>
            <a:r>
              <a:rPr lang="en-US" sz="2800" dirty="0" smtClean="0"/>
              <a:t>VA employs over 13,000 social worker</a:t>
            </a:r>
          </a:p>
          <a:p>
            <a:pPr lvl="0"/>
            <a:r>
              <a:rPr lang="en-US" sz="2800" dirty="0" smtClean="0"/>
              <a:t>	</a:t>
            </a:r>
            <a:r>
              <a:rPr lang="en-US" sz="2400" dirty="0" smtClean="0"/>
              <a:t>Biggest clinical training program for social work students 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Chapter 15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sz="4400" dirty="0" smtClean="0"/>
          </a:p>
          <a:p>
            <a:pPr algn="ctr">
              <a:buNone/>
            </a:pPr>
            <a:r>
              <a:rPr lang="en-US" sz="4400" dirty="0" smtClean="0"/>
              <a:t>Veterans, Their </a:t>
            </a:r>
            <a:r>
              <a:rPr lang="en-US" sz="4400" dirty="0" smtClean="0"/>
              <a:t>Families, </a:t>
            </a:r>
            <a:r>
              <a:rPr lang="en-US" sz="4400" dirty="0" smtClean="0"/>
              <a:t>and Military Social Work </a:t>
            </a:r>
            <a:endParaRPr lang="en-US" sz="4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477962"/>
          </a:xfrm>
        </p:spPr>
        <p:txBody>
          <a:bodyPr>
            <a:normAutofit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Military Social Work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1471910"/>
            <a:ext cx="81534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Military social work knowledge</a:t>
            </a:r>
          </a:p>
          <a:p>
            <a:r>
              <a:rPr lang="en-US" sz="2800" dirty="0" smtClean="0"/>
              <a:t>	</a:t>
            </a:r>
            <a:r>
              <a:rPr lang="en-US" sz="2400" dirty="0" smtClean="0"/>
              <a:t>Why people join the military</a:t>
            </a:r>
          </a:p>
          <a:p>
            <a:r>
              <a:rPr lang="en-US" sz="2400" dirty="0" smtClean="0"/>
              <a:t>	Military culture</a:t>
            </a:r>
          </a:p>
          <a:p>
            <a:r>
              <a:rPr lang="en-US" sz="2400" dirty="0" smtClean="0"/>
              <a:t>	Service experiences</a:t>
            </a:r>
          </a:p>
          <a:p>
            <a:r>
              <a:rPr lang="en-US" sz="2400" dirty="0" smtClean="0"/>
              <a:t>		pre-deployment</a:t>
            </a:r>
          </a:p>
          <a:p>
            <a:r>
              <a:rPr lang="en-US" sz="2400" dirty="0" smtClean="0"/>
              <a:t>		during deployment</a:t>
            </a:r>
          </a:p>
          <a:p>
            <a:r>
              <a:rPr lang="en-US" sz="2400" dirty="0" smtClean="0"/>
              <a:t>		post-deployment. </a:t>
            </a:r>
          </a:p>
          <a:p>
            <a:r>
              <a:rPr lang="en-US" sz="2800" dirty="0" smtClean="0"/>
              <a:t>Serve as military officers or civilians</a:t>
            </a:r>
          </a:p>
          <a:p>
            <a:r>
              <a:rPr lang="en-US" sz="2800" dirty="0" smtClean="0"/>
              <a:t>	</a:t>
            </a:r>
            <a:r>
              <a:rPr lang="en-US" sz="2400" dirty="0" smtClean="0"/>
              <a:t>Veterans Administration (VA)</a:t>
            </a:r>
          </a:p>
          <a:p>
            <a:r>
              <a:rPr lang="en-US" sz="2400" dirty="0" smtClean="0"/>
              <a:t>	Veterans’ Centers </a:t>
            </a:r>
          </a:p>
          <a:p>
            <a:r>
              <a:rPr lang="en-US" sz="2800" dirty="0" smtClean="0"/>
              <a:t>Private practitioners - military health insurance plan</a:t>
            </a:r>
          </a:p>
          <a:p>
            <a:r>
              <a:rPr lang="en-US" sz="2800" dirty="0" smtClean="0"/>
              <a:t>Reintegration into society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Armed Services and Military Culture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371600"/>
            <a:ext cx="92202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Live with possibility of danger </a:t>
            </a:r>
          </a:p>
          <a:p>
            <a:r>
              <a:rPr lang="en-US" sz="2800" dirty="0" smtClean="0"/>
              <a:t>Oath required</a:t>
            </a:r>
          </a:p>
          <a:p>
            <a:r>
              <a:rPr lang="en-US" sz="3200" dirty="0" smtClean="0"/>
              <a:t>	</a:t>
            </a:r>
            <a:r>
              <a:rPr lang="en-US" sz="2400" dirty="0" smtClean="0"/>
              <a:t>Uniform Code of Military Justice</a:t>
            </a:r>
          </a:p>
          <a:p>
            <a:r>
              <a:rPr lang="en-US" sz="2400" dirty="0" smtClean="0"/>
              <a:t>	Moral principles </a:t>
            </a:r>
            <a:r>
              <a:rPr lang="en-US" sz="2300" dirty="0" smtClean="0"/>
              <a:t>of</a:t>
            </a:r>
            <a:r>
              <a:rPr lang="en-US" sz="2400" dirty="0" smtClean="0"/>
              <a:t> Constitution, Declaration of Independence  </a:t>
            </a:r>
          </a:p>
          <a:p>
            <a:r>
              <a:rPr lang="en-US" sz="2800" dirty="0" smtClean="0"/>
              <a:t>Department of Defense</a:t>
            </a:r>
          </a:p>
          <a:p>
            <a:r>
              <a:rPr lang="en-US" sz="3200" dirty="0" smtClean="0"/>
              <a:t>	</a:t>
            </a:r>
            <a:r>
              <a:rPr lang="en-US" sz="2400" dirty="0" smtClean="0"/>
              <a:t>Pentagon</a:t>
            </a:r>
          </a:p>
          <a:p>
            <a:r>
              <a:rPr lang="en-US" sz="2400" dirty="0" smtClean="0"/>
              <a:t>	Headquarters of all branches</a:t>
            </a:r>
          </a:p>
          <a:p>
            <a:r>
              <a:rPr lang="en-US" sz="2400" dirty="0" smtClean="0"/>
              <a:t>		Army, Navy, Marines, Air Force, Coast Guard</a:t>
            </a:r>
          </a:p>
          <a:p>
            <a:r>
              <a:rPr lang="en-US" sz="2800" dirty="0" smtClean="0"/>
              <a:t>U.S. President  - head of the armed forces</a:t>
            </a:r>
          </a:p>
          <a:p>
            <a:r>
              <a:rPr lang="en-US" sz="3200" dirty="0" smtClean="0"/>
              <a:t>	</a:t>
            </a:r>
            <a:r>
              <a:rPr lang="en-US" sz="2400" dirty="0" smtClean="0"/>
              <a:t>Second in command - Secretary of Defense</a:t>
            </a:r>
          </a:p>
          <a:p>
            <a:r>
              <a:rPr lang="en-US" sz="2400" dirty="0" smtClean="0"/>
              <a:t>		Civilian appointed by the President </a:t>
            </a:r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229600" cy="1143000"/>
          </a:xfrm>
        </p:spPr>
        <p:txBody>
          <a:bodyPr/>
          <a:lstStyle/>
          <a:p>
            <a:r>
              <a:rPr lang="en-US" dirty="0" smtClean="0"/>
              <a:t>Military Terms and Jargon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1676400"/>
            <a:ext cx="6553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Active Duty</a:t>
            </a:r>
          </a:p>
          <a:p>
            <a:r>
              <a:rPr lang="en-US" sz="2800" dirty="0" smtClean="0"/>
              <a:t>Al-Qaeda</a:t>
            </a:r>
          </a:p>
          <a:p>
            <a:r>
              <a:rPr lang="en-US" sz="2800" dirty="0" smtClean="0"/>
              <a:t>Army </a:t>
            </a:r>
          </a:p>
          <a:p>
            <a:r>
              <a:rPr lang="en-US" sz="2800" dirty="0" smtClean="0"/>
              <a:t>Chain of Command</a:t>
            </a:r>
          </a:p>
          <a:p>
            <a:r>
              <a:rPr lang="en-US" sz="2800" dirty="0" smtClean="0"/>
              <a:t>Corps</a:t>
            </a:r>
          </a:p>
          <a:p>
            <a:r>
              <a:rPr lang="en-US" sz="2800" dirty="0" smtClean="0"/>
              <a:t>Deployment</a:t>
            </a:r>
          </a:p>
          <a:p>
            <a:r>
              <a:rPr lang="en-US" sz="2800" dirty="0" smtClean="0"/>
              <a:t>Soldier</a:t>
            </a:r>
          </a:p>
          <a:p>
            <a:r>
              <a:rPr lang="en-US" sz="2800" dirty="0" smtClean="0"/>
              <a:t>IED</a:t>
            </a:r>
          </a:p>
          <a:p>
            <a:r>
              <a:rPr lang="en-US" sz="2800" dirty="0" smtClean="0"/>
              <a:t>Jihad</a:t>
            </a:r>
          </a:p>
          <a:p>
            <a:r>
              <a:rPr lang="en-US" sz="2800" dirty="0" smtClean="0"/>
              <a:t>Shiite</a:t>
            </a:r>
          </a:p>
          <a:p>
            <a:r>
              <a:rPr lang="en-US" sz="2800" dirty="0" smtClean="0"/>
              <a:t>Sunni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What It Means to Be a Soldier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1676400"/>
            <a:ext cx="7239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Four pillars</a:t>
            </a:r>
          </a:p>
          <a:p>
            <a:pPr lvl="2"/>
            <a:r>
              <a:rPr lang="en-US" sz="2400" dirty="0" smtClean="0"/>
              <a:t>Discipline</a:t>
            </a:r>
          </a:p>
          <a:p>
            <a:pPr lvl="2"/>
            <a:r>
              <a:rPr lang="en-US" sz="2400" dirty="0" smtClean="0"/>
              <a:t>Loyalty</a:t>
            </a:r>
          </a:p>
          <a:p>
            <a:pPr lvl="2"/>
            <a:r>
              <a:rPr lang="en-US" sz="2400" dirty="0" smtClean="0"/>
              <a:t>Rituals</a:t>
            </a:r>
          </a:p>
          <a:p>
            <a:pPr lvl="2"/>
            <a:r>
              <a:rPr lang="en-US" sz="2400" dirty="0" smtClean="0"/>
              <a:t>Cohesion</a:t>
            </a:r>
          </a:p>
          <a:p>
            <a:pPr lvl="1"/>
            <a:r>
              <a:rPr lang="en-US" sz="2800" dirty="0" smtClean="0"/>
              <a:t>Reasons for enlisting</a:t>
            </a:r>
          </a:p>
          <a:p>
            <a:pPr lvl="2"/>
            <a:r>
              <a:rPr lang="en-US" sz="2400" dirty="0" smtClean="0"/>
              <a:t>Identification with warrior mentality</a:t>
            </a:r>
          </a:p>
          <a:p>
            <a:pPr lvl="2"/>
            <a:r>
              <a:rPr lang="en-US" sz="2400" dirty="0" smtClean="0"/>
              <a:t>Family tradition of military service</a:t>
            </a:r>
          </a:p>
          <a:p>
            <a:pPr lvl="2"/>
            <a:r>
              <a:rPr lang="en-US" sz="2400" dirty="0" smtClean="0"/>
              <a:t>Benefits of being a member of military</a:t>
            </a:r>
          </a:p>
          <a:p>
            <a:pPr lvl="2"/>
            <a:r>
              <a:rPr lang="en-US" sz="2400" dirty="0" smtClean="0"/>
              <a:t>Escape from difficult life circumstances</a:t>
            </a:r>
            <a:endParaRPr lang="en-US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How War Affects Soldiers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524000"/>
            <a:ext cx="93726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Combat veterans </a:t>
            </a:r>
          </a:p>
          <a:p>
            <a:pPr lvl="1"/>
            <a:r>
              <a:rPr lang="en-US" sz="2400" dirty="0" smtClean="0"/>
              <a:t>	Survive serious burns, amputation, other physical injuries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Traits for success may cause psychological trauma </a:t>
            </a:r>
          </a:p>
          <a:p>
            <a:pPr lvl="1"/>
            <a:r>
              <a:rPr lang="en-US" sz="2400" dirty="0" smtClean="0"/>
              <a:t>	Secrecy, stoicism, denial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Difficult to live in strange environment</a:t>
            </a:r>
          </a:p>
          <a:p>
            <a:pPr lvl="1"/>
            <a:r>
              <a:rPr lang="en-US" sz="2400" dirty="0" smtClean="0"/>
              <a:t>	Constant  - fear ,readiness for change, planning for disaster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Psychological injuries</a:t>
            </a:r>
          </a:p>
          <a:p>
            <a:pPr lvl="1"/>
            <a:r>
              <a:rPr lang="en-US" sz="2400" dirty="0" smtClean="0"/>
              <a:t>	PTSD, helplessness, shame, and survivor’s guilt </a:t>
            </a:r>
          </a:p>
          <a:p>
            <a:pPr lvl="1"/>
            <a:endParaRPr lang="en-US" sz="1000" dirty="0" smtClean="0"/>
          </a:p>
          <a:p>
            <a:pPr lvl="1"/>
            <a:r>
              <a:rPr lang="en-US" sz="2800" dirty="0" smtClean="0"/>
              <a:t>Co-occurring problems</a:t>
            </a:r>
          </a:p>
          <a:p>
            <a:pPr lvl="1"/>
            <a:r>
              <a:rPr lang="en-US" sz="2800" dirty="0" smtClean="0"/>
              <a:t>	</a:t>
            </a:r>
            <a:r>
              <a:rPr lang="en-US" sz="2400" dirty="0" smtClean="0"/>
              <a:t>physical, psychological, substance abuse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How the Military Takes Care of Its Own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905000"/>
            <a:ext cx="80010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800" dirty="0" smtClean="0"/>
              <a:t>Respond to military needs</a:t>
            </a:r>
          </a:p>
          <a:p>
            <a:pPr lvl="1"/>
            <a:r>
              <a:rPr lang="en-US" sz="2800" dirty="0" smtClean="0"/>
              <a:t>	Pre-deployment, deployment, post-deployment 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800" dirty="0" smtClean="0"/>
              <a:t>Veterans Administration hospitals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800" dirty="0" smtClean="0"/>
              <a:t>TRICARE military insurance benefit</a:t>
            </a:r>
          </a:p>
          <a:p>
            <a:pPr lvl="1"/>
            <a:endParaRPr lang="en-US" sz="1600" dirty="0" smtClean="0"/>
          </a:p>
          <a:p>
            <a:pPr lvl="1"/>
            <a:r>
              <a:rPr lang="en-US" sz="2800" dirty="0" smtClean="0"/>
              <a:t>Military families look out for each other</a:t>
            </a:r>
            <a:endParaRPr lang="en-US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with Military and Veterans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idx="1"/>
          </p:nvPr>
        </p:nvSpPr>
        <p:spPr>
          <a:xfrm>
            <a:off x="5410200" y="6248400"/>
            <a:ext cx="3352800" cy="457200"/>
          </a:xfrm>
        </p:spPr>
        <p:txBody>
          <a:bodyPr>
            <a:normAutofit fontScale="55000" lnSpcReduction="20000"/>
          </a:bodyPr>
          <a:lstStyle/>
          <a:p>
            <a:pPr algn="r">
              <a:buNone/>
            </a:pPr>
            <a:r>
              <a:rPr lang="en-US" sz="1600" dirty="0" smtClean="0"/>
              <a:t>Introduction to Social Work, </a:t>
            </a:r>
          </a:p>
          <a:p>
            <a:pPr algn="r">
              <a:buNone/>
            </a:pPr>
            <a:r>
              <a:rPr lang="en-US" sz="1600" dirty="0" smtClean="0"/>
              <a:t>Chapter 15: Veterans, Their Families, and Military Social Work</a:t>
            </a:r>
            <a:endParaRPr lang="en-US" sz="1100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676400"/>
            <a:ext cx="8153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76400"/>
            <a:ext cx="8686800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Traditional challenges</a:t>
            </a:r>
          </a:p>
          <a:p>
            <a:r>
              <a:rPr lang="en-US" sz="2800" dirty="0" smtClean="0"/>
              <a:t>	</a:t>
            </a:r>
            <a:r>
              <a:rPr lang="en-US" sz="2400" dirty="0" smtClean="0"/>
              <a:t>physical injury</a:t>
            </a:r>
          </a:p>
          <a:p>
            <a:r>
              <a:rPr lang="en-US" sz="2400" dirty="0" smtClean="0"/>
              <a:t>	emotional anguish and grief </a:t>
            </a:r>
          </a:p>
          <a:p>
            <a:r>
              <a:rPr lang="en-US" sz="2400" dirty="0" smtClean="0"/>
              <a:t>	combat stress and fatigue </a:t>
            </a:r>
          </a:p>
          <a:p>
            <a:endParaRPr lang="en-US" sz="900" dirty="0" smtClean="0"/>
          </a:p>
          <a:p>
            <a:r>
              <a:rPr lang="en-US" sz="2800" dirty="0" smtClean="0"/>
              <a:t>Additional contemporary challenges </a:t>
            </a:r>
          </a:p>
          <a:p>
            <a:r>
              <a:rPr lang="en-US" sz="2800" dirty="0" smtClean="0"/>
              <a:t>	</a:t>
            </a:r>
            <a:r>
              <a:rPr lang="en-US" sz="2400" dirty="0" smtClean="0"/>
              <a:t>extended and multiple deployments,</a:t>
            </a:r>
          </a:p>
          <a:p>
            <a:r>
              <a:rPr lang="en-US" sz="2400" dirty="0" smtClean="0"/>
              <a:t>	traumatic brain injuries (TBI)</a:t>
            </a:r>
          </a:p>
          <a:p>
            <a:r>
              <a:rPr lang="en-US" sz="2400" dirty="0" smtClean="0"/>
              <a:t>	post-traumatic stress disorder (PTSD) </a:t>
            </a:r>
          </a:p>
          <a:p>
            <a:r>
              <a:rPr lang="en-US" sz="2400" dirty="0" smtClean="0"/>
              <a:t>	bodily injuries from explosive devices</a:t>
            </a:r>
          </a:p>
          <a:p>
            <a:endParaRPr lang="en-US" sz="900" dirty="0" smtClean="0"/>
          </a:p>
          <a:p>
            <a:r>
              <a:rPr lang="en-US" sz="2800" dirty="0" smtClean="0"/>
              <a:t>Social workers help veterans deploy, re-integrate in society</a:t>
            </a:r>
            <a:endParaRPr lang="en-US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3337</TotalTime>
  <Words>560</Words>
  <Application>Microsoft Office PowerPoint</Application>
  <PresentationFormat>On-screen Show (4:3)</PresentationFormat>
  <Paragraphs>473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Chapter 15</vt:lpstr>
      <vt:lpstr> Military Social Work</vt:lpstr>
      <vt:lpstr>The Armed Services and Military Culture </vt:lpstr>
      <vt:lpstr>Military Terms and Jargon</vt:lpstr>
      <vt:lpstr>What It Means to Be a Soldier  </vt:lpstr>
      <vt:lpstr>How War Affects Soldiers  </vt:lpstr>
      <vt:lpstr>  How the Military Takes Care of Its Own </vt:lpstr>
      <vt:lpstr>Social Work with Military and Veterans </vt:lpstr>
      <vt:lpstr> History of Military Social Work </vt:lpstr>
      <vt:lpstr> Behavioral Health Problems    </vt:lpstr>
      <vt:lpstr>  Issues Affecting Wounded Veterans  </vt:lpstr>
      <vt:lpstr>  Issues Affecting Military Families </vt:lpstr>
      <vt:lpstr>  Programs and Policies </vt:lpstr>
      <vt:lpstr>  Assessment and Intervention Skills  </vt:lpstr>
      <vt:lpstr>  Common Types of Therapy  </vt:lpstr>
      <vt:lpstr>  Diversity and Military Social Work </vt:lpstr>
      <vt:lpstr>  Advocacy for Veterans/ Military </vt:lpstr>
      <vt:lpstr>  Your Career in Military Social Work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ISRC</dc:creator>
  <cp:lastModifiedBy>Berbeo, Lucy</cp:lastModifiedBy>
  <cp:revision>12</cp:revision>
  <dcterms:created xsi:type="dcterms:W3CDTF">2014-12-12T01:49:44Z</dcterms:created>
  <dcterms:modified xsi:type="dcterms:W3CDTF">2015-01-27T20:46:38Z</dcterms:modified>
</cp:coreProperties>
</file>