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78" r:id="rId3"/>
    <p:sldId id="257" r:id="rId4"/>
    <p:sldId id="258" r:id="rId5"/>
    <p:sldId id="259" r:id="rId6"/>
    <p:sldId id="275" r:id="rId7"/>
    <p:sldId id="260" r:id="rId8"/>
    <p:sldId id="276" r:id="rId9"/>
    <p:sldId id="261" r:id="rId10"/>
    <p:sldId id="277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4" r:id="rId23"/>
    <p:sldId id="273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7" d="100"/>
          <a:sy n="87" d="100"/>
        </p:scale>
        <p:origin x="-7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D26-F9CB-4286-9A2F-71B631491F5B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5617B-DD6C-45A1-AF94-8879E4C213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8503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F5617B-DD6C-45A1-AF94-8879E4C2130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755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235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397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214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758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475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6468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056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396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050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7021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8246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3048962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Chapter </a:t>
            </a:r>
            <a:r>
              <a:rPr lang="en-US" b="1" dirty="0" smtClean="0"/>
              <a:t>1 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The </a:t>
            </a:r>
            <a:r>
              <a:rPr lang="en-US" b="1" dirty="0"/>
              <a:t>Social Work Profession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Introduction to Social Work</a:t>
            </a:r>
          </a:p>
          <a:p>
            <a:r>
              <a:rPr lang="en-US" dirty="0" smtClean="0"/>
              <a:t>Cox, Tice, and Long</a:t>
            </a:r>
            <a:endParaRPr lang="en-US" dirty="0"/>
          </a:p>
        </p:txBody>
      </p:sp>
      <p:pic>
        <p:nvPicPr>
          <p:cNvPr id="4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Goals of Social Work, cont.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Fifth goal added by Council on Social Work Education (CSWE)	</a:t>
            </a:r>
          </a:p>
          <a:p>
            <a:pPr lvl="1"/>
            <a:r>
              <a:rPr lang="en-US" sz="2800" dirty="0" smtClean="0"/>
              <a:t>To promote human and community well-being</a:t>
            </a:r>
            <a:endParaRPr lang="en-US" sz="2400" dirty="0" smtClean="0"/>
          </a:p>
          <a:p>
            <a:pPr lvl="1"/>
            <a:endParaRPr lang="en-US" sz="2800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1: The Social Work Profession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and Diversity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 smtClean="0"/>
              <a:t>Some factors that influence values and beliefs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Spiritual beliefs</a:t>
            </a:r>
          </a:p>
          <a:p>
            <a:pPr lvl="1"/>
            <a:r>
              <a:rPr lang="en-US" dirty="0" smtClean="0"/>
              <a:t>Culture</a:t>
            </a:r>
          </a:p>
          <a:p>
            <a:pPr lvl="1"/>
            <a:r>
              <a:rPr lang="en-US" dirty="0" smtClean="0"/>
              <a:t>Race </a:t>
            </a:r>
          </a:p>
          <a:p>
            <a:pPr lvl="1"/>
            <a:r>
              <a:rPr lang="en-US" dirty="0" smtClean="0"/>
              <a:t>Ethnicity </a:t>
            </a:r>
          </a:p>
          <a:p>
            <a:pPr lvl="1"/>
            <a:r>
              <a:rPr lang="en-US" dirty="0" smtClean="0"/>
              <a:t>Gender</a:t>
            </a:r>
          </a:p>
          <a:p>
            <a:pPr lvl="1"/>
            <a:r>
              <a:rPr lang="en-US" dirty="0" smtClean="0"/>
              <a:t>Sexual orientation</a:t>
            </a:r>
          </a:p>
          <a:p>
            <a:pPr lvl="1"/>
            <a:r>
              <a:rPr lang="en-US" dirty="0" smtClean="0"/>
              <a:t>Life stage</a:t>
            </a:r>
          </a:p>
          <a:p>
            <a:pPr lvl="1"/>
            <a:r>
              <a:rPr lang="en-US" dirty="0" smtClean="0"/>
              <a:t>Socioeconomic status</a:t>
            </a:r>
          </a:p>
          <a:p>
            <a:pPr lvl="1"/>
            <a:r>
              <a:rPr lang="en-US" dirty="0" smtClean="0"/>
              <a:t>Disability  </a:t>
            </a:r>
          </a:p>
          <a:p>
            <a:pPr lvl="0"/>
            <a:r>
              <a:rPr lang="en-US" dirty="0" smtClean="0"/>
              <a:t>Impact of these factors</a:t>
            </a:r>
          </a:p>
          <a:p>
            <a:pPr lvl="1"/>
            <a:r>
              <a:rPr lang="en-US" dirty="0" smtClean="0"/>
              <a:t>can lead to issues of social injustice and discrimination</a:t>
            </a:r>
          </a:p>
          <a:p>
            <a:pPr lvl="1"/>
            <a:r>
              <a:rPr lang="en-US" dirty="0" smtClean="0"/>
              <a:t>social workers advocate for justice and human rights for all people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1: The Social Work Profession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Intersectionality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The entirety of a person’s dimensions of difference and social identities</a:t>
            </a:r>
          </a:p>
          <a:p>
            <a:pPr lvl="0"/>
            <a:r>
              <a:rPr lang="en-US" dirty="0" smtClean="0"/>
              <a:t>Most diversity includes a complex range or intersection of issues, not simply one</a:t>
            </a:r>
          </a:p>
          <a:p>
            <a:pPr lvl="1"/>
            <a:r>
              <a:rPr lang="en-US" dirty="0" smtClean="0"/>
              <a:t>poor, old, white, gay, Jewish man who was born with polio and lives in an urban environment</a:t>
            </a:r>
          </a:p>
          <a:p>
            <a:pPr lvl="1"/>
            <a:r>
              <a:rPr lang="en-US" dirty="0" smtClean="0"/>
              <a:t>single, middle-aged, Christian woman who immigrated from India and works as a nurse in a rural setting 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Theory and Practice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Social work requires knowledge of </a:t>
            </a:r>
          </a:p>
          <a:p>
            <a:pPr lvl="1"/>
            <a:r>
              <a:rPr lang="en-US" dirty="0" smtClean="0"/>
              <a:t>human development and behavior</a:t>
            </a:r>
          </a:p>
          <a:p>
            <a:pPr lvl="1"/>
            <a:r>
              <a:rPr lang="en-US" dirty="0" smtClean="0"/>
              <a:t>social, economic, and cultural institutions</a:t>
            </a:r>
          </a:p>
          <a:p>
            <a:pPr lvl="1"/>
            <a:r>
              <a:rPr lang="en-US" dirty="0" smtClean="0"/>
              <a:t>the interaction of all these factors</a:t>
            </a:r>
          </a:p>
          <a:p>
            <a:r>
              <a:rPr lang="en-US" dirty="0" smtClean="0"/>
              <a:t>Social work perspective emphasizes</a:t>
            </a:r>
          </a:p>
          <a:p>
            <a:pPr lvl="1"/>
            <a:r>
              <a:rPr lang="en-US" dirty="0" smtClean="0"/>
              <a:t>resilience, strengths, solutions, social justice, and safe, sustainable communities</a:t>
            </a:r>
          </a:p>
          <a:p>
            <a:pPr lvl="0"/>
            <a:r>
              <a:rPr lang="en-US" dirty="0" smtClean="0"/>
              <a:t>Evidence-based practice</a:t>
            </a:r>
          </a:p>
          <a:p>
            <a:pPr lvl="1"/>
            <a:r>
              <a:rPr lang="en-US" dirty="0" smtClean="0"/>
              <a:t>selecting an intervention for an issue, problem, or disorder based on the results of research 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NASW Code of Ethics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Serves as a social and moral compass to social work professionals</a:t>
            </a:r>
          </a:p>
          <a:p>
            <a:r>
              <a:rPr lang="en-US" dirty="0" smtClean="0"/>
              <a:t>Includes four sections</a:t>
            </a:r>
          </a:p>
          <a:p>
            <a:pPr lvl="1"/>
            <a:r>
              <a:rPr lang="en-US" sz="2400" dirty="0" smtClean="0"/>
              <a:t>Preamble</a:t>
            </a:r>
          </a:p>
          <a:p>
            <a:pPr lvl="1"/>
            <a:r>
              <a:rPr lang="en-US" sz="2400" dirty="0" smtClean="0"/>
              <a:t>Purpose/Overview</a:t>
            </a:r>
          </a:p>
          <a:p>
            <a:pPr lvl="1"/>
            <a:r>
              <a:rPr lang="en-US" sz="2400" dirty="0" smtClean="0"/>
              <a:t>Ethical Principles</a:t>
            </a:r>
          </a:p>
          <a:p>
            <a:pPr lvl="1"/>
            <a:r>
              <a:rPr lang="en-US" sz="2400" dirty="0" smtClean="0"/>
              <a:t>Ethical Standards</a:t>
            </a:r>
            <a:endParaRPr lang="en-US" sz="2400" dirty="0"/>
          </a:p>
        </p:txBody>
      </p:sp>
      <p:sp>
        <p:nvSpPr>
          <p:cNvPr id="4" name="Rectangle 3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350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Six Purposes of Code of Ethics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/>
              <a:t>Identifies core social work values</a:t>
            </a:r>
            <a:endParaRPr lang="en-US" sz="2400" dirty="0" smtClean="0"/>
          </a:p>
          <a:p>
            <a:pPr lvl="0"/>
            <a:r>
              <a:rPr lang="en-US" sz="2800" dirty="0" smtClean="0"/>
              <a:t>Summarizes broad ethical standards</a:t>
            </a:r>
            <a:endParaRPr lang="en-US" sz="2400" dirty="0" smtClean="0"/>
          </a:p>
          <a:p>
            <a:pPr lvl="0"/>
            <a:r>
              <a:rPr lang="en-US" sz="2800" dirty="0" smtClean="0"/>
              <a:t>Identifies professional obligations when conflicts arise</a:t>
            </a:r>
            <a:endParaRPr lang="en-US" sz="2400" dirty="0" smtClean="0"/>
          </a:p>
          <a:p>
            <a:pPr lvl="0"/>
            <a:r>
              <a:rPr lang="en-US" sz="2800" dirty="0" smtClean="0"/>
              <a:t>Holds the social work profession accountable</a:t>
            </a:r>
            <a:endParaRPr lang="en-US" sz="2400" dirty="0" smtClean="0"/>
          </a:p>
          <a:p>
            <a:pPr lvl="0"/>
            <a:r>
              <a:rPr lang="en-US" sz="2800" dirty="0" smtClean="0"/>
              <a:t>Socializes new practitioners to social work’s mission, values, ethical standards and principles</a:t>
            </a:r>
            <a:endParaRPr lang="en-US" sz="2400" dirty="0" smtClean="0"/>
          </a:p>
          <a:p>
            <a:pPr lvl="0"/>
            <a:r>
              <a:rPr lang="en-US" sz="2800" dirty="0" smtClean="0"/>
              <a:t>Defines unethical conduct and guides the ethical decision making process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Core Values of Social Work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Competence</a:t>
            </a:r>
          </a:p>
          <a:p>
            <a:r>
              <a:rPr lang="en-US" dirty="0" smtClean="0"/>
              <a:t>Dignity and worth of the person</a:t>
            </a:r>
          </a:p>
          <a:p>
            <a:r>
              <a:rPr lang="en-US" dirty="0" smtClean="0"/>
              <a:t>Importance of human relationships</a:t>
            </a:r>
          </a:p>
          <a:p>
            <a:r>
              <a:rPr lang="en-US" dirty="0" smtClean="0"/>
              <a:t>Integrity</a:t>
            </a:r>
          </a:p>
          <a:p>
            <a:r>
              <a:rPr lang="en-US" dirty="0" smtClean="0"/>
              <a:t>Service</a:t>
            </a:r>
          </a:p>
          <a:p>
            <a:r>
              <a:rPr lang="en-US" dirty="0" smtClean="0"/>
              <a:t>Social justice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274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Education - </a:t>
            </a:r>
            <a:br>
              <a:rPr lang="en-US" dirty="0" smtClean="0"/>
            </a:br>
            <a:r>
              <a:rPr lang="en-US" sz="4000" dirty="0" smtClean="0"/>
              <a:t>CSWE Social Work Competencies</a:t>
            </a:r>
            <a:endParaRPr lang="en-US" sz="40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144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Identify as a professional social worker and conduct oneself accordingly.</a:t>
            </a:r>
          </a:p>
          <a:p>
            <a:r>
              <a:rPr lang="en-US" dirty="0" smtClean="0"/>
              <a:t>Apply social work ethical principles to guide professional practice.</a:t>
            </a:r>
          </a:p>
          <a:p>
            <a:r>
              <a:rPr lang="en-US" dirty="0" smtClean="0"/>
              <a:t>Apply critical thinking to inform and communicate professional judgments.</a:t>
            </a:r>
          </a:p>
          <a:p>
            <a:r>
              <a:rPr lang="en-US" dirty="0" smtClean="0"/>
              <a:t>Engage diversity and difference in practice.</a:t>
            </a:r>
          </a:p>
          <a:p>
            <a:r>
              <a:rPr lang="en-US" dirty="0" smtClean="0"/>
              <a:t>Advance human rights and social and economic justice.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Competencies continued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Engage in research-informed practice and practice-informed research.</a:t>
            </a:r>
          </a:p>
          <a:p>
            <a:r>
              <a:rPr lang="en-US" dirty="0" smtClean="0"/>
              <a:t>Apply knowledge of human behavior and the social environment.</a:t>
            </a:r>
          </a:p>
          <a:p>
            <a:r>
              <a:rPr lang="en-US" dirty="0" smtClean="0"/>
              <a:t>Engage in policy practice to advance social and economic well-being and to deliver effective social work services.</a:t>
            </a:r>
          </a:p>
          <a:p>
            <a:r>
              <a:rPr lang="en-US" dirty="0" smtClean="0"/>
              <a:t>Respond to contexts that shape practice.</a:t>
            </a:r>
          </a:p>
          <a:p>
            <a:r>
              <a:rPr lang="en-US" dirty="0" smtClean="0"/>
              <a:t>Engage, assess, intervene, and evaluate with individuals, families, groups, organizations, and communities.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Practice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dirty="0" smtClean="0"/>
              <a:t>Practice skills include</a:t>
            </a:r>
          </a:p>
          <a:p>
            <a:pPr lvl="1"/>
            <a:r>
              <a:rPr lang="en-US" dirty="0" smtClean="0"/>
              <a:t>Assessing</a:t>
            </a:r>
          </a:p>
          <a:p>
            <a:pPr lvl="1"/>
            <a:r>
              <a:rPr lang="en-US" dirty="0" smtClean="0"/>
              <a:t>Strategizing</a:t>
            </a:r>
          </a:p>
          <a:p>
            <a:pPr lvl="1"/>
            <a:r>
              <a:rPr lang="en-US" dirty="0" smtClean="0"/>
              <a:t>Brokering / Linking</a:t>
            </a:r>
          </a:p>
          <a:p>
            <a:pPr lvl="1"/>
            <a:r>
              <a:rPr lang="en-US" dirty="0" smtClean="0"/>
              <a:t>Collaborating</a:t>
            </a:r>
          </a:p>
          <a:p>
            <a:pPr lvl="1"/>
            <a:r>
              <a:rPr lang="en-US" dirty="0" smtClean="0"/>
              <a:t>Intervening / Negotiating</a:t>
            </a:r>
          </a:p>
          <a:p>
            <a:pPr lvl="1"/>
            <a:r>
              <a:rPr lang="en-US" dirty="0" smtClean="0"/>
              <a:t>Listening</a:t>
            </a:r>
          </a:p>
          <a:p>
            <a:pPr lvl="1"/>
            <a:r>
              <a:rPr lang="en-US" dirty="0" smtClean="0"/>
              <a:t>Motivating</a:t>
            </a:r>
          </a:p>
          <a:p>
            <a:pPr lvl="1"/>
            <a:r>
              <a:rPr lang="en-US" dirty="0" smtClean="0"/>
              <a:t>Mediating</a:t>
            </a:r>
          </a:p>
          <a:p>
            <a:pPr lvl="1"/>
            <a:r>
              <a:rPr lang="en-US" dirty="0" smtClean="0"/>
              <a:t>Ability to pose alternative solutions and seek consensus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09800"/>
            <a:ext cx="7772400" cy="3048962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Chapter </a:t>
            </a:r>
            <a:r>
              <a:rPr lang="en-US" dirty="0" smtClean="0"/>
              <a:t>1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Social Work Profession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99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990600"/>
            <a:ext cx="8686800" cy="457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Professional Purpose /Responsibility 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Influence social and individual change</a:t>
            </a:r>
          </a:p>
          <a:p>
            <a:r>
              <a:rPr lang="en-US" dirty="0" smtClean="0"/>
              <a:t>Conduct assessments of complex situations</a:t>
            </a:r>
          </a:p>
          <a:p>
            <a:r>
              <a:rPr lang="en-US" dirty="0" smtClean="0"/>
              <a:t>Identify appropriate, evidence based interventions</a:t>
            </a:r>
          </a:p>
          <a:p>
            <a:r>
              <a:rPr lang="en-US" dirty="0" smtClean="0"/>
              <a:t>Utilize knowledge from a variety of disciplines</a:t>
            </a:r>
          </a:p>
          <a:p>
            <a:r>
              <a:rPr lang="en-US" dirty="0" smtClean="0"/>
              <a:t>Empower people to grow and live healthy, productive, and meaningful lives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Multiple Practice Settings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6482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medical facilities</a:t>
            </a:r>
          </a:p>
          <a:p>
            <a:pPr lvl="0"/>
            <a:r>
              <a:rPr lang="en-US" dirty="0" smtClean="0"/>
              <a:t>government agencies</a:t>
            </a:r>
          </a:p>
          <a:p>
            <a:pPr lvl="0"/>
            <a:r>
              <a:rPr lang="en-US" dirty="0" smtClean="0"/>
              <a:t>non-profit agencies</a:t>
            </a:r>
          </a:p>
          <a:p>
            <a:pPr lvl="0"/>
            <a:r>
              <a:rPr lang="en-US" dirty="0" smtClean="0"/>
              <a:t>corrections facilities</a:t>
            </a:r>
          </a:p>
          <a:p>
            <a:pPr lvl="0"/>
            <a:r>
              <a:rPr lang="en-US" dirty="0" smtClean="0"/>
              <a:t>home health and long-term care settings</a:t>
            </a:r>
          </a:p>
          <a:p>
            <a:pPr lvl="0"/>
            <a:r>
              <a:rPr lang="en-US" dirty="0" smtClean="0"/>
              <a:t>state and federal government</a:t>
            </a:r>
          </a:p>
          <a:p>
            <a:pPr lvl="0"/>
            <a:r>
              <a:rPr lang="en-US" dirty="0" smtClean="0"/>
              <a:t>schools</a:t>
            </a:r>
          </a:p>
          <a:p>
            <a:pPr lvl="0"/>
            <a:r>
              <a:rPr lang="en-US" dirty="0" smtClean="0"/>
              <a:t>community-based mental health agencies</a:t>
            </a:r>
          </a:p>
          <a:p>
            <a:pPr lvl="0"/>
            <a:r>
              <a:rPr lang="en-US" dirty="0" smtClean="0"/>
              <a:t>faith based organizations</a:t>
            </a:r>
          </a:p>
          <a:p>
            <a:pPr lvl="0"/>
            <a:r>
              <a:rPr lang="en-US" dirty="0" smtClean="0"/>
              <a:t>military/ veterans programs</a:t>
            </a:r>
          </a:p>
          <a:p>
            <a:pPr lvl="0"/>
            <a:r>
              <a:rPr lang="en-US" dirty="0" smtClean="0"/>
              <a:t>private practice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Levels of Practice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09600" y="1371600"/>
          <a:ext cx="8229600" cy="43100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/>
                <a:gridCol w="2667000"/>
                <a:gridCol w="3962400"/>
              </a:tblGrid>
              <a:tr h="623039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Level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Subject of Intervention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Examples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38263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Micro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Individual or couple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Counseling a traumatized woman who has been raped or a couple who are debating divorce</a:t>
                      </a:r>
                    </a:p>
                  </a:txBody>
                  <a:tcPr marL="68580" marR="68580" marT="0" marB="0"/>
                </a:tc>
              </a:tr>
              <a:tr h="1382634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Mezzo/Meso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Family, group, or organization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Facilitating a cancer support group or delivering a presentation on the needs of military families</a:t>
                      </a:r>
                    </a:p>
                  </a:txBody>
                  <a:tcPr marL="68580" marR="68580" marT="0" marB="0"/>
                </a:tc>
              </a:tr>
              <a:tr h="92175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Macro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Calibri"/>
                          <a:ea typeface="Calibri"/>
                          <a:cs typeface="Times New Roman"/>
                        </a:rPr>
                        <a:t>Community or society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Working for a political campaign or advocating for legislative changes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as a Career Option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69087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Wide variety in social work income based on</a:t>
            </a:r>
          </a:p>
          <a:p>
            <a:pPr lvl="1"/>
            <a:r>
              <a:rPr lang="en-US" dirty="0" smtClean="0"/>
              <a:t>level of education, type of social work, employer  </a:t>
            </a:r>
          </a:p>
          <a:p>
            <a:r>
              <a:rPr lang="en-US" dirty="0" smtClean="0"/>
              <a:t>Expected growth rate for social work employment is currently higher than other occupations, with most growth expected in the areas of </a:t>
            </a:r>
          </a:p>
          <a:p>
            <a:pPr lvl="1"/>
            <a:r>
              <a:rPr lang="en-US" dirty="0" smtClean="0"/>
              <a:t>healthcare</a:t>
            </a:r>
          </a:p>
          <a:p>
            <a:pPr lvl="1"/>
            <a:r>
              <a:rPr lang="en-US" dirty="0" smtClean="0"/>
              <a:t>mental health</a:t>
            </a:r>
          </a:p>
          <a:p>
            <a:pPr lvl="1"/>
            <a:r>
              <a:rPr lang="en-US" dirty="0" smtClean="0"/>
              <a:t>substance abuse</a:t>
            </a:r>
          </a:p>
          <a:p>
            <a:pPr lvl="1"/>
            <a:r>
              <a:rPr lang="en-US" dirty="0" smtClean="0"/>
              <a:t>school social work     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572000" y="6211669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en-US" sz="1000" dirty="0" smtClean="0"/>
              <a:t>Introduction to Social Work, </a:t>
            </a:r>
          </a:p>
          <a:p>
            <a:pPr algn="r"/>
            <a:r>
              <a:rPr lang="en-US" sz="1000" dirty="0" smtClean="0"/>
              <a:t>Chapter 1: The Social Work Profession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is Social Work?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3820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A helping profession</a:t>
            </a:r>
          </a:p>
          <a:p>
            <a:pPr lvl="1"/>
            <a:r>
              <a:rPr lang="en-US" dirty="0" smtClean="0"/>
              <a:t>similar to counseling, psychology, and other human services  </a:t>
            </a:r>
          </a:p>
          <a:p>
            <a:pPr lvl="1"/>
            <a:r>
              <a:rPr lang="en-US" dirty="0" smtClean="0"/>
              <a:t>different - economic and social justice, advocacy </a:t>
            </a:r>
          </a:p>
          <a:p>
            <a:pPr lvl="1"/>
            <a:r>
              <a:rPr lang="en-US" dirty="0" smtClean="0"/>
              <a:t>work with individuals, groups, families, and communities</a:t>
            </a:r>
          </a:p>
          <a:p>
            <a:r>
              <a:rPr lang="en-US" dirty="0" smtClean="0"/>
              <a:t>Need to understand politics, assess needs, be aware of client environment </a:t>
            </a:r>
          </a:p>
          <a:p>
            <a:r>
              <a:rPr lang="en-US" dirty="0" smtClean="0"/>
              <a:t>Core values, competencies, and responsibilities</a:t>
            </a:r>
          </a:p>
          <a:p>
            <a:pPr lvl="1"/>
            <a:r>
              <a:rPr lang="en-US" dirty="0" smtClean="0"/>
              <a:t>National Association of Social Work NASW)</a:t>
            </a:r>
          </a:p>
          <a:p>
            <a:pPr lvl="1"/>
            <a:r>
              <a:rPr lang="en-US" dirty="0" smtClean="0"/>
              <a:t>Council on Social Work Education (CSWE)  </a:t>
            </a:r>
          </a:p>
          <a:p>
            <a:r>
              <a:rPr lang="en-US" dirty="0" smtClean="0"/>
              <a:t>Diversity</a:t>
            </a:r>
          </a:p>
          <a:p>
            <a:pPr lvl="1"/>
            <a:r>
              <a:rPr lang="en-US" dirty="0" smtClean="0"/>
              <a:t>knowledge of multiple cultures, beliefs, and social identities.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1: The Social Work Profession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Social Work Education and Careers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work degrees – BSW, MSW, DSW, Ph.D. </a:t>
            </a:r>
          </a:p>
          <a:p>
            <a:r>
              <a:rPr lang="en-US" dirty="0" smtClean="0"/>
              <a:t>Licenses and certifications</a:t>
            </a:r>
          </a:p>
          <a:p>
            <a:pPr lvl="1"/>
            <a:r>
              <a:rPr lang="en-US" dirty="0" smtClean="0"/>
              <a:t>Requirements vary by state</a:t>
            </a:r>
          </a:p>
          <a:p>
            <a:r>
              <a:rPr lang="en-US" dirty="0" smtClean="0"/>
              <a:t>Employment opportunities – multiple settings</a:t>
            </a:r>
          </a:p>
          <a:p>
            <a:r>
              <a:rPr lang="en-US" dirty="0" smtClean="0"/>
              <a:t>Levels of practice</a:t>
            </a:r>
          </a:p>
          <a:p>
            <a:pPr lvl="1"/>
            <a:r>
              <a:rPr lang="en-US" dirty="0" smtClean="0"/>
              <a:t>Macro</a:t>
            </a:r>
          </a:p>
          <a:p>
            <a:pPr lvl="1"/>
            <a:r>
              <a:rPr lang="en-US" dirty="0" smtClean="0"/>
              <a:t>Mezzo/</a:t>
            </a:r>
            <a:r>
              <a:rPr lang="en-US" dirty="0" err="1" smtClean="0"/>
              <a:t>Meso</a:t>
            </a:r>
            <a:endParaRPr lang="en-US" dirty="0" smtClean="0"/>
          </a:p>
          <a:p>
            <a:pPr lvl="1"/>
            <a:r>
              <a:rPr lang="en-US" dirty="0" smtClean="0"/>
              <a:t>Micro</a:t>
            </a:r>
          </a:p>
          <a:p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1: The Social Work Profession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Professional Social Worker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 smtClean="0"/>
              <a:t>A professional social worker </a:t>
            </a:r>
          </a:p>
          <a:p>
            <a:pPr lvl="1"/>
            <a:r>
              <a:rPr lang="en-US" sz="3200" dirty="0" smtClean="0"/>
              <a:t>has received a social work degree </a:t>
            </a:r>
          </a:p>
          <a:p>
            <a:pPr lvl="1"/>
            <a:r>
              <a:rPr lang="en-US" sz="3200" dirty="0" smtClean="0"/>
              <a:t>has become certified or licensed </a:t>
            </a:r>
          </a:p>
          <a:p>
            <a:pPr lvl="1"/>
            <a:r>
              <a:rPr lang="en-US" sz="3200" dirty="0" smtClean="0"/>
              <a:t>some jobs do not require licensure or certification</a:t>
            </a:r>
          </a:p>
          <a:p>
            <a:pPr lvl="0"/>
            <a:endParaRPr lang="en-US" sz="1800" dirty="0" smtClean="0"/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1: The Social Work Profession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>Famous Social Workers </a:t>
            </a:r>
            <a:endParaRPr lang="en-US" sz="4000" dirty="0" smtClean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3200" dirty="0" smtClean="0"/>
              <a:t>Jane Addams, Dorothy Height, Frances Perkins</a:t>
            </a:r>
          </a:p>
          <a:p>
            <a:pPr lvl="1"/>
            <a:r>
              <a:rPr lang="en-US" sz="3200" dirty="0" smtClean="0"/>
              <a:t>Del Anderson (veterans), Bernice Harper (hospice), Dale </a:t>
            </a:r>
            <a:r>
              <a:rPr lang="en-US" sz="3200" dirty="0" err="1" smtClean="0"/>
              <a:t>Masi</a:t>
            </a:r>
            <a:r>
              <a:rPr lang="en-US" sz="3200" dirty="0" smtClean="0"/>
              <a:t> (EAP)</a:t>
            </a:r>
          </a:p>
          <a:p>
            <a:pPr lvl="1"/>
            <a:r>
              <a:rPr lang="en-US" sz="3200" dirty="0" smtClean="0"/>
              <a:t>Individuals who are not social workers but have a social work background</a:t>
            </a:r>
          </a:p>
          <a:p>
            <a:pPr lvl="2"/>
            <a:r>
              <a:rPr lang="en-US" sz="3200" dirty="0" smtClean="0"/>
              <a:t>Samuel Jackson, Alice Walker, and </a:t>
            </a:r>
            <a:r>
              <a:rPr lang="en-US" sz="3200" dirty="0" err="1" smtClean="0"/>
              <a:t>Suze</a:t>
            </a:r>
            <a:r>
              <a:rPr lang="en-US" sz="3200" dirty="0" smtClean="0"/>
              <a:t> </a:t>
            </a:r>
            <a:r>
              <a:rPr lang="en-US" sz="3200" dirty="0" err="1" smtClean="0"/>
              <a:t>Orman</a:t>
            </a:r>
            <a:endParaRPr lang="en-US" sz="3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1: The Social Work Profession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Unique Purpose and Goals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295400"/>
            <a:ext cx="8610600" cy="5334000"/>
          </a:xfrm>
        </p:spPr>
        <p:txBody>
          <a:bodyPr>
            <a:normAutofit/>
          </a:bodyPr>
          <a:lstStyle/>
          <a:p>
            <a:pPr lvl="0"/>
            <a:r>
              <a:rPr lang="en-US" sz="3200" dirty="0" smtClean="0"/>
              <a:t>Central concerns of social workers</a:t>
            </a:r>
          </a:p>
          <a:p>
            <a:pPr lvl="1"/>
            <a:r>
              <a:rPr lang="en-US" sz="2800" dirty="0" smtClean="0"/>
              <a:t>help people live meaningful, healthy, and successful lives</a:t>
            </a:r>
          </a:p>
          <a:p>
            <a:pPr lvl="1"/>
            <a:r>
              <a:rPr lang="en-US" sz="2800" dirty="0" smtClean="0"/>
              <a:t>help people obtain tangible items such as food, water, or shelter</a:t>
            </a:r>
          </a:p>
          <a:p>
            <a:pPr lvl="1"/>
            <a:r>
              <a:rPr lang="en-US" sz="2800" dirty="0" smtClean="0"/>
              <a:t>help people obtain intangible resources such as emotional, economic, and social support  </a:t>
            </a:r>
          </a:p>
          <a:p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1: The Social Work Profession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762000"/>
            <a:ext cx="8382000" cy="6556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Comparison to Other Professions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People often confuse social workers with other human service providers  </a:t>
            </a:r>
          </a:p>
          <a:p>
            <a:pPr lvl="1"/>
            <a:r>
              <a:rPr lang="en-US" sz="2800" dirty="0" smtClean="0"/>
              <a:t>some overlap</a:t>
            </a:r>
          </a:p>
          <a:p>
            <a:pPr lvl="1"/>
            <a:r>
              <a:rPr lang="en-US" sz="2800" dirty="0" smtClean="0"/>
              <a:t>social workers, as generalist practitioners, incorporate knowledge from other fields to serve clients and communities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1: The Social Work Profession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Goals of Social Work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800" dirty="0" smtClean="0"/>
              <a:t>Four major goals identified by National Association of Social Workers (NASW) </a:t>
            </a:r>
          </a:p>
          <a:p>
            <a:pPr lvl="1"/>
            <a:r>
              <a:rPr lang="en-US" sz="2400" dirty="0" smtClean="0"/>
              <a:t>To enhance people’s coping, problem-solving, and developmental capacities</a:t>
            </a:r>
            <a:endParaRPr lang="en-US" sz="2000" dirty="0" smtClean="0"/>
          </a:p>
          <a:p>
            <a:pPr lvl="1"/>
            <a:r>
              <a:rPr lang="en-US" sz="2400" dirty="0" smtClean="0"/>
              <a:t>To link people with systems that provide opportunities, resources and services</a:t>
            </a:r>
            <a:endParaRPr lang="en-US" sz="2000" dirty="0" smtClean="0"/>
          </a:p>
          <a:p>
            <a:pPr lvl="1"/>
            <a:r>
              <a:rPr lang="en-US" sz="2400" dirty="0" smtClean="0"/>
              <a:t>To promote the effectiveness and humane operation of systems which provide people with resources and services </a:t>
            </a:r>
            <a:endParaRPr lang="en-US" sz="2000" dirty="0" smtClean="0"/>
          </a:p>
          <a:p>
            <a:pPr lvl="1"/>
            <a:r>
              <a:rPr lang="en-US" sz="2400" dirty="0" smtClean="0"/>
              <a:t>To develop and improve social policy</a:t>
            </a:r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9800" y="6492875"/>
            <a:ext cx="29718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1: The Social Work Profession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</TotalTime>
  <Words>1224</Words>
  <Application>Microsoft Office PowerPoint</Application>
  <PresentationFormat>On-screen Show (4:3)</PresentationFormat>
  <Paragraphs>207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Chapter 1   The Social Work Profession </vt:lpstr>
      <vt:lpstr>Chapter 1   The Social Work Profession </vt:lpstr>
      <vt:lpstr>What is Social Work?</vt:lpstr>
      <vt:lpstr>Social Work Education and Careers</vt:lpstr>
      <vt:lpstr>The Professional Social Worker</vt:lpstr>
      <vt:lpstr>Famous Social Workers </vt:lpstr>
      <vt:lpstr>Unique Purpose and Goals</vt:lpstr>
      <vt:lpstr>Comparison to Other Professions</vt:lpstr>
      <vt:lpstr>Goals of Social Work</vt:lpstr>
      <vt:lpstr>Goals of Social Work, cont.</vt:lpstr>
      <vt:lpstr>Social Work and Diversity</vt:lpstr>
      <vt:lpstr>Intersectionality</vt:lpstr>
      <vt:lpstr>Theory and Practice</vt:lpstr>
      <vt:lpstr>NASW Code of Ethics</vt:lpstr>
      <vt:lpstr>Six Purposes of Code of Ethics</vt:lpstr>
      <vt:lpstr>Core Values of Social Work</vt:lpstr>
      <vt:lpstr>Social Work Education -  CSWE Social Work Competencies</vt:lpstr>
      <vt:lpstr>Competencies continued</vt:lpstr>
      <vt:lpstr>Social Work Practice</vt:lpstr>
      <vt:lpstr>Professional Purpose /Responsibility </vt:lpstr>
      <vt:lpstr>Multiple Practice Settings</vt:lpstr>
      <vt:lpstr>Levels of Practice</vt:lpstr>
      <vt:lpstr>Social Work as a Career Option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  The Social Work Profession</dc:title>
  <dc:creator>ISRC</dc:creator>
  <cp:lastModifiedBy>Berbeo, Lucy</cp:lastModifiedBy>
  <cp:revision>12</cp:revision>
  <dcterms:created xsi:type="dcterms:W3CDTF">2014-09-13T20:15:44Z</dcterms:created>
  <dcterms:modified xsi:type="dcterms:W3CDTF">2015-01-27T20:39:09Z</dcterms:modified>
</cp:coreProperties>
</file>