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handoutMasterIdLst>
    <p:handoutMasterId r:id="rId19"/>
  </p:handoutMasterIdLst>
  <p:sldIdLst>
    <p:sldId id="258" r:id="rId2"/>
    <p:sldId id="288" r:id="rId3"/>
    <p:sldId id="289" r:id="rId4"/>
    <p:sldId id="290" r:id="rId5"/>
    <p:sldId id="291" r:id="rId6"/>
    <p:sldId id="292" r:id="rId7"/>
    <p:sldId id="293" r:id="rId8"/>
    <p:sldId id="294" r:id="rId9"/>
    <p:sldId id="295" r:id="rId10"/>
    <p:sldId id="296" r:id="rId11"/>
    <p:sldId id="297" r:id="rId12"/>
    <p:sldId id="303" r:id="rId13"/>
    <p:sldId id="299" r:id="rId14"/>
    <p:sldId id="300" r:id="rId15"/>
    <p:sldId id="301" r:id="rId16"/>
    <p:sldId id="30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9E3"/>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0" autoAdjust="0"/>
    <p:restoredTop sz="94670" autoAdjust="0"/>
  </p:normalViewPr>
  <p:slideViewPr>
    <p:cSldViewPr>
      <p:cViewPr>
        <p:scale>
          <a:sx n="100" d="100"/>
          <a:sy n="100" d="100"/>
        </p:scale>
        <p:origin x="-102" y="336"/>
      </p:cViewPr>
      <p:guideLst>
        <p:guide orient="horz" pos="2160"/>
        <p:guide pos="2880"/>
      </p:guideLst>
    </p:cSldViewPr>
  </p:slideViewPr>
  <p:outlineViewPr>
    <p:cViewPr>
      <p:scale>
        <a:sx n="33" d="100"/>
        <a:sy n="33" d="100"/>
      </p:scale>
      <p:origin x="0" y="4264"/>
    </p:cViewPr>
  </p:outlineViewPr>
  <p:notesTextViewPr>
    <p:cViewPr>
      <p:scale>
        <a:sx n="100" d="100"/>
        <a:sy n="100" d="100"/>
      </p:scale>
      <p:origin x="0" y="0"/>
    </p:cViewPr>
  </p:notesTextViewPr>
  <p:sorterViewPr>
    <p:cViewPr>
      <p:scale>
        <a:sx n="201" d="100"/>
        <a:sy n="201" d="100"/>
      </p:scale>
      <p:origin x="0" y="31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D02C445D-E6DE-4620-9B6C-532E5B3BF840}" type="datetimeFigureOut">
              <a:rPr lang="en-US" altLang="en-US"/>
              <a:pPr>
                <a:defRPr/>
              </a:pPr>
              <a:t>8/3/2015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4D0CE02-001B-46A8-9EEC-048B2945698B}" type="slidenum">
              <a:rPr lang="en-US" altLang="en-US"/>
              <a:pPr>
                <a:defRPr/>
              </a:pPr>
              <a:t>‹#›</a:t>
            </a:fld>
            <a:endParaRPr lang="en-US" altLang="en-US"/>
          </a:p>
        </p:txBody>
      </p:sp>
    </p:spTree>
    <p:extLst>
      <p:ext uri="{BB962C8B-B14F-4D97-AF65-F5344CB8AC3E}">
        <p14:creationId xmlns:p14="http://schemas.microsoft.com/office/powerpoint/2010/main" val="3509066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EBA2A327-4115-4530-AEC4-B70CA784B652}" type="datetimeFigureOut">
              <a:rPr lang="en-US" altLang="en-US"/>
              <a:pPr>
                <a:defRPr/>
              </a:pPr>
              <a:t>8/3/2015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469D680-7BDC-4565-BEE7-AD8EB9DAEF62}" type="slidenum">
              <a:rPr lang="en-US" altLang="en-US"/>
              <a:pPr>
                <a:defRPr/>
              </a:pPr>
              <a:t>‹#›</a:t>
            </a:fld>
            <a:endParaRPr lang="en-US" altLang="en-US"/>
          </a:p>
        </p:txBody>
      </p:sp>
    </p:spTree>
    <p:extLst>
      <p:ext uri="{BB962C8B-B14F-4D97-AF65-F5344CB8AC3E}">
        <p14:creationId xmlns:p14="http://schemas.microsoft.com/office/powerpoint/2010/main" val="274951738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1.3 </a:t>
            </a:r>
          </a:p>
          <a:p>
            <a:r>
              <a:rPr lang="en-US" altLang="en-US" smtClean="0">
                <a:ea typeface="ＭＳ Ｐゴシック" pitchFamily="34" charset="-128"/>
              </a:rPr>
              <a:t>Marathon runners must overcome intense pain by the end of the race. Our bodies have a number of ways of easing the pain, and the social situation helps us endure it. The marathon runner may value the sense of accomplishment of finishing the race. But pain is still an intense sensory experience. </a:t>
            </a:r>
          </a:p>
          <a:p>
            <a:r>
              <a:rPr lang="en-US" altLang="en-US" smtClean="0">
                <a:ea typeface="ＭＳ Ｐゴシック" pitchFamily="34" charset="-128"/>
              </a:rPr>
              <a:t>FIGURE 1.4 Knowledge influences perception. </a:t>
            </a:r>
          </a:p>
          <a:p>
            <a:r>
              <a:rPr lang="en-US" altLang="en-US" smtClean="0">
                <a:ea typeface="ＭＳ Ｐゴシック" pitchFamily="34" charset="-128"/>
              </a:rPr>
              <a:t>We see borders between snow and horses because we have knowledge that horses are complete beings not broken up by snowy patches, as are the rocks behind.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BA592A5-78BE-4369-A1D6-992FBF7B4CA6}" type="slidenum">
              <a:rPr lang="en-US" altLang="en-US" smtClean="0"/>
              <a:pPr eaLnBrk="1" hangingPunct="1">
                <a:spcBef>
                  <a:spcPct val="0"/>
                </a:spcBef>
              </a:pPr>
              <a:t>3</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1.18 The laws of gestalt psychology.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DAE6309-19AA-4CA8-AFF3-1002668B07B6}"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1.20 An information-processing model. </a:t>
            </a:r>
          </a:p>
          <a:p>
            <a:r>
              <a:rPr lang="en-US" altLang="en-US" i="1" smtClean="0">
                <a:ea typeface="ＭＳ Ｐゴシック" pitchFamily="34" charset="-128"/>
              </a:rPr>
              <a:t>Information processing </a:t>
            </a:r>
            <a:r>
              <a:rPr lang="en-US" altLang="en-US" smtClean="0">
                <a:ea typeface="ＭＳ Ｐゴシック" pitchFamily="34" charset="-128"/>
              </a:rPr>
              <a:t>means that information flows from one process or stage to another during perception. Thus, in the diagram, we see an early sensory stage in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A1DA684-B910-4604-9B97-DE591B6C59D8}" type="slidenum">
              <a:rPr lang="en-US" altLang="en-US" smtClean="0"/>
              <a:pPr eaLnBrk="1" hangingPunct="1">
                <a:spcBef>
                  <a:spcPct val="0"/>
                </a:spcBef>
              </a:pPr>
              <a:t>13</a:t>
            </a:fld>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1.22 </a:t>
            </a:r>
          </a:p>
          <a:p>
            <a:r>
              <a:rPr lang="en-US" altLang="en-US" smtClean="0">
                <a:ea typeface="ＭＳ Ｐゴシック" pitchFamily="34" charset="-128"/>
              </a:rPr>
              <a:t>This functional magnetic resonance image shows the areas of the brain that are active when an odor is presented to an individual. The areas depicted in color include areas of the brain critical in odor perception, such as piriform cortex in the temporal lobe.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D5FC95-FAB1-402E-BF23-9654EBFB0B42}" type="slidenum">
              <a:rPr lang="en-US" altLang="en-US" smtClean="0"/>
              <a:pPr eaLnBrk="1" hangingPunct="1">
                <a:spcBef>
                  <a:spcPct val="0"/>
                </a:spcBef>
              </a:pPr>
              <a:t>15</a:t>
            </a:fld>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1.23 </a:t>
            </a:r>
          </a:p>
          <a:p>
            <a:r>
              <a:rPr lang="en-US" altLang="en-US" smtClean="0">
                <a:ea typeface="ＭＳ Ｐゴシック" pitchFamily="34" charset="-128"/>
              </a:rPr>
              <a:t>The automobile driver must estimate the time to collision with the bicyclist. If the driver determines that a collision is imminent, he or she must apply the brakes immediately, in this case, to spare the bicyclist major injury. </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9669676-ECBC-4E50-A3BD-8C627A95BC37}" type="slidenum">
              <a:rPr lang="en-US" altLang="en-US" smtClean="0"/>
              <a:pPr eaLnBrk="1" hangingPunct="1">
                <a:spcBef>
                  <a:spcPct val="0"/>
                </a:spcBef>
              </a:pPr>
              <a:t>16</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TABLE 1.1 Senses of the Human Body </a:t>
            </a:r>
          </a:p>
          <a:p>
            <a:r>
              <a:rPr lang="en-US" altLang="en-US" smtClean="0">
                <a:ea typeface="ＭＳ Ｐゴシック" pitchFamily="34" charset="-128"/>
              </a:rPr>
              <a:t>This table shows that there are more sensory systems than the traditional five. </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77C40B-5D30-4A94-B902-6DB94FF5DA8B}"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1.5 Seeing is a complex process. </a:t>
            </a:r>
          </a:p>
          <a:p>
            <a:r>
              <a:rPr lang="en-US" altLang="en-US" smtClean="0">
                <a:ea typeface="ＭＳ Ｐゴシック" pitchFamily="34" charset="-128"/>
              </a:rPr>
              <a:t>To understand this photograph, you must sense the colors and images, but cognitive processes aid in understanding what it is you are looking at. Without some cultural knowledge, the sensation makes little sense. However, to our conscious selves, the process of perceiving the Russian dolls is seamless.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F818CAF-0D2C-4EBB-BF62-2ED855481568}"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1.7 </a:t>
            </a:r>
          </a:p>
          <a:p>
            <a:r>
              <a:rPr lang="en-US" altLang="en-US" smtClean="0">
                <a:ea typeface="ＭＳ Ｐゴシック" pitchFamily="34" charset="-128"/>
              </a:rPr>
              <a:t>Perception is the process of converting physical stimuli, such as light and sound energy, into neural signals within our sensory organs. (a) Light is reflected off the petals of the flowers and into the eyes. The eyes then transduce this light into a neural signal to be sent to the brain. (b) Sound is produced by the bird and reaches our ears. Special hair cells in the cochlea of the ear transduce the sound into a neural signal to be sent to the brain. </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6DDCAE6-C717-4EDE-9086-F895737EA0D2}" type="slidenum">
              <a:rPr lang="en-US" altLang="en-US" smtClean="0"/>
              <a:pPr eaLnBrk="1" hangingPunct="1">
                <a:spcBef>
                  <a:spcPct val="0"/>
                </a:spcBef>
              </a:pPr>
              <a:t>6</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1.8 </a:t>
            </a:r>
          </a:p>
          <a:p>
            <a:r>
              <a:rPr lang="en-US" altLang="en-US" smtClean="0">
                <a:ea typeface="ＭＳ Ｐゴシック" pitchFamily="34" charset="-128"/>
              </a:rPr>
              <a:t>The baseball player’s swing is guided by the perception of the approaching baseball. Opposing pitchers may throw curveballs, which change direction at the last moment, to confuse batters’ perceptions. </a:t>
            </a:r>
          </a:p>
          <a:p>
            <a:r>
              <a:rPr lang="en-US" altLang="en-US" smtClean="0">
                <a:ea typeface="ＭＳ Ｐゴシック" pitchFamily="34" charset="-128"/>
              </a:rPr>
              <a:t>FIGURE 1.9 Phenomenology. </a:t>
            </a:r>
          </a:p>
          <a:p>
            <a:r>
              <a:rPr lang="en-US" altLang="en-US" smtClean="0">
                <a:ea typeface="ＭＳ Ｐゴシック" pitchFamily="34" charset="-128"/>
              </a:rPr>
              <a:t>When we see a beautiful sunset, we notice the colors and the landscape. The experience of all this is considered its phenomenology. Issues of phenomenology interest psychologists and philosophers alike.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8F9E4F3-9BEB-4AC2-892A-8FF1DF39CD7B}" type="slidenum">
              <a:rPr lang="en-US" altLang="en-US" smtClean="0"/>
              <a:pPr eaLnBrk="1" hangingPunct="1">
                <a:spcBef>
                  <a:spcPct val="0"/>
                </a:spcBef>
              </a:pPr>
              <a:t>7</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1.10 The Aristotle illusion. </a:t>
            </a:r>
          </a:p>
          <a:p>
            <a:r>
              <a:rPr lang="en-US" altLang="en-US" smtClean="0">
                <a:ea typeface="ＭＳ Ｐゴシック" pitchFamily="34" charset="-128"/>
              </a:rPr>
              <a:t>In the illustration, we see two crossed fingers and a pencil touching in the middle. In this illusion, we feel as if we have been touched by two pencils rather than one. </a:t>
            </a:r>
          </a:p>
          <a:p>
            <a:r>
              <a:rPr lang="en-US" altLang="en-US" smtClean="0">
                <a:ea typeface="ＭＳ Ｐゴシック" pitchFamily="34" charset="-128"/>
              </a:rPr>
              <a:t>FIGURE 1.11 </a:t>
            </a:r>
          </a:p>
          <a:p>
            <a:r>
              <a:rPr lang="en-US" altLang="en-US" smtClean="0">
                <a:ea typeface="ＭＳ Ｐゴシック" pitchFamily="34" charset="-128"/>
              </a:rPr>
              <a:t>After watching the constant downward motion of a waterfall, the motion detectors in our brains adapt or tire in response to the downward motion. When we look away from the waterfall, upward motion detectors become active, and we experience the illusion that whatever stationary object we are looking at is moving upward. </a:t>
            </a: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A71A786-01F7-4E71-9257-A9EFCB26356D}" type="slidenum">
              <a:rPr lang="en-US" altLang="en-US" smtClean="0"/>
              <a:pPr eaLnBrk="1" hangingPunct="1">
                <a:spcBef>
                  <a:spcPct val="0"/>
                </a:spcBef>
              </a:pPr>
              <a:t>8</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1.12 </a:t>
            </a:r>
          </a:p>
          <a:p>
            <a:r>
              <a:rPr lang="en-US" altLang="en-US" smtClean="0">
                <a:ea typeface="ＭＳ Ｐゴシック" pitchFamily="34" charset="-128"/>
              </a:rPr>
              <a:t>Hermann Ludwig Ferdinand von Helmholtz (1821-1894) was a German physician, physicist, and sensory physiologist. He is credited with developing a theory of color vision and promoting the constructivist view of sensory perception. </a:t>
            </a:r>
          </a:p>
          <a:p>
            <a:r>
              <a:rPr lang="en-US" altLang="en-US" smtClean="0">
                <a:ea typeface="ＭＳ Ｐゴシック" pitchFamily="34" charset="-128"/>
              </a:rPr>
              <a:t>FIGURE 1.13 </a:t>
            </a:r>
          </a:p>
          <a:p>
            <a:r>
              <a:rPr lang="en-US" altLang="en-US" smtClean="0">
                <a:ea typeface="ＭＳ Ｐゴシック" pitchFamily="34" charset="-128"/>
              </a:rPr>
              <a:t>Ewald Hering (1834-1918) was a German physiologist who introduced the opponent theory of color vision. He was also interested in binocular vision. He also disagreed with Helmholtz on constructivism. Hering argued that stimuli themselves had sufficient information to allow for direct perception.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BACA5DF-740C-4662-9812-3A9E9C2A1372}" type="slidenum">
              <a:rPr lang="en-US" altLang="en-US" smtClean="0"/>
              <a:pPr eaLnBrk="1" hangingPunct="1">
                <a:spcBef>
                  <a:spcPct val="0"/>
                </a:spcBef>
              </a:pPr>
              <a:t>9</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1.14 </a:t>
            </a:r>
          </a:p>
          <a:p>
            <a:r>
              <a:rPr lang="en-US" altLang="en-US" smtClean="0">
                <a:ea typeface="ＭＳ Ｐゴシック" pitchFamily="34" charset="-128"/>
              </a:rPr>
              <a:t>Gustav Fechner (1801-1887) is considered the “father of psychophysics.” His landmark work on the relation between physical stimuli and perception established sensory psychology as a unique discipline separate from physiology. His work inspired the beginning of scientific psychology.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8785C74-ACA2-4DC4-A607-317E786D0464}"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itchFamily="34" charset="-128"/>
              </a:rPr>
              <a:t>FIGURE 1.16 </a:t>
            </a:r>
          </a:p>
          <a:p>
            <a:r>
              <a:rPr lang="en-US" altLang="en-US" smtClean="0">
                <a:ea typeface="ＭＳ Ｐゴシック" pitchFamily="34" charset="-128"/>
              </a:rPr>
              <a:t>To see the A, one must order the individual elements into a pattern. Just by examining the individual elements, we would never see the A. Gestalt psychologists considered patterns such as these the rule rather than the exception. </a:t>
            </a:r>
          </a:p>
          <a:p>
            <a:r>
              <a:rPr lang="en-US" altLang="en-US" smtClean="0">
                <a:ea typeface="ＭＳ Ｐゴシック" pitchFamily="34" charset="-128"/>
              </a:rPr>
              <a:t>FIGURE 1.17 Kanizsa’s triangle. </a:t>
            </a:r>
          </a:p>
          <a:p>
            <a:r>
              <a:rPr lang="en-US" altLang="en-US" smtClean="0">
                <a:ea typeface="ＭＳ Ｐゴシック" pitchFamily="34" charset="-128"/>
              </a:rPr>
              <a:t>When most people look at this figure, they see a bright white triangle lying on top of a background consisting of a less bright triangle and some odd-shaped “Pac-Man” figures. The bright white triangle is illusory. The triangle is suggested by the pattern of figures, and our perceptual systems enhance the perceived brightness of the figure, but close inspection of the figure will convince you that there is no actual change in brightness. </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115A8B19-6E32-4E89-9512-C6507155D6DC}" type="slidenum">
              <a:rPr lang="en-US" altLang="en-US" smtClean="0"/>
              <a:pPr eaLnBrk="1" hangingPunct="1">
                <a:spcBef>
                  <a:spcPct val="0"/>
                </a:spcBef>
              </a:pPr>
              <a:t>11</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6"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7" name="Slide Number Placeholder 28"/>
          <p:cNvSpPr>
            <a:spLocks noGrp="1"/>
          </p:cNvSpPr>
          <p:nvPr>
            <p:ph type="sldNum" sz="quarter" idx="10"/>
          </p:nvPr>
        </p:nvSpPr>
        <p:spPr>
          <a:xfrm>
            <a:off x="4343400" y="2198688"/>
            <a:ext cx="457200" cy="441325"/>
          </a:xfrm>
        </p:spPr>
        <p:txBody>
          <a:bodyPr/>
          <a:lstStyle>
            <a:lvl1pPr>
              <a:defRPr/>
            </a:lvl1pPr>
          </a:lstStyle>
          <a:p>
            <a:pPr>
              <a:defRPr/>
            </a:pPr>
            <a:fld id="{5FDD358B-5F74-4E3B-B1F1-1D405650407D}" type="slidenum">
              <a:rPr lang="en-US" altLang="en-US"/>
              <a:pPr>
                <a:defRPr/>
              </a:pPr>
              <a:t>‹#›</a:t>
            </a:fld>
            <a:endParaRPr lang="en-US" altLang="en-US"/>
          </a:p>
        </p:txBody>
      </p:sp>
      <p:sp>
        <p:nvSpPr>
          <p:cNvPr id="18" name="Footer Placeholder 16"/>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68993453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2"/>
        </a:solidFill>
        <a:effectLst/>
      </p:bgPr>
    </p:bg>
    <p:spTree>
      <p:nvGrpSpPr>
        <p:cNvPr id="1" name=""/>
        <p:cNvGrpSpPr/>
        <p:nvPr/>
      </p:nvGrpSpPr>
      <p:grpSpPr>
        <a:xfrm>
          <a:off x="0" y="0"/>
          <a:ext cx="0" cy="0"/>
          <a:chOff x="0" y="0"/>
          <a:chExt cx="0" cy="0"/>
        </a:xfrm>
      </p:grpSpPr>
      <p:pic>
        <p:nvPicPr>
          <p:cNvPr id="4" name="Picture 15"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4362450" y="1027113"/>
            <a:ext cx="457200" cy="441325"/>
          </a:xfrm>
        </p:spPr>
        <p:txBody>
          <a:bodyPr/>
          <a:lstStyle>
            <a:lvl1pPr>
              <a:defRPr/>
            </a:lvl1pPr>
          </a:lstStyle>
          <a:p>
            <a:pPr>
              <a:defRPr/>
            </a:pPr>
            <a:fld id="{DA2B5289-9D69-4B20-9662-492205B94BD9}" type="slidenum">
              <a:rPr lang="en-US" altLang="en-US"/>
              <a:pPr>
                <a:defRPr/>
              </a:pPr>
              <a:t>‹#›</a:t>
            </a:fld>
            <a:endParaRPr lang="en-US" altLang="en-US"/>
          </a:p>
        </p:txBody>
      </p:sp>
      <p:sp>
        <p:nvSpPr>
          <p:cNvPr id="7" name="Footer Placeholder 16"/>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77995344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 name="Rectangle 9"/>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 name="Picture 28" descr="Schwartz_Sensation_Perception_PPT_title.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6" name="Slide Number Placeholder 5"/>
          <p:cNvSpPr>
            <a:spLocks noGrp="1"/>
          </p:cNvSpPr>
          <p:nvPr>
            <p:ph type="sldNum" sz="quarter" idx="10"/>
          </p:nvPr>
        </p:nvSpPr>
        <p:spPr>
          <a:xfrm>
            <a:off x="4343400" y="2198688"/>
            <a:ext cx="457200" cy="441325"/>
          </a:xfrm>
        </p:spPr>
        <p:txBody>
          <a:bodyPr/>
          <a:lstStyle>
            <a:lvl1pPr>
              <a:defRPr/>
            </a:lvl1pPr>
          </a:lstStyle>
          <a:p>
            <a:pPr>
              <a:defRPr/>
            </a:pPr>
            <a:fld id="{47265117-24EE-4225-B59F-02C79E2D7F62}" type="slidenum">
              <a:rPr lang="en-US" altLang="en-US"/>
              <a:pPr>
                <a:defRPr/>
              </a:pPr>
              <a:t>‹#›</a:t>
            </a:fld>
            <a:endParaRPr lang="en-US" altLang="en-US"/>
          </a:p>
        </p:txBody>
      </p:sp>
      <p:sp>
        <p:nvSpPr>
          <p:cNvPr id="17" name="Footer Placeholder 16"/>
          <p:cNvSpPr>
            <a:spLocks noGrp="1"/>
          </p:cNvSpPr>
          <p:nvPr>
            <p:ph type="ftr" sz="quarter" idx="11"/>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403140275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6" name="Rectangle 5"/>
          <p:cNvSpPr>
            <a:spLocks noChangeArrowheads="1"/>
          </p:cNvSpPr>
          <p:nvPr/>
        </p:nvSpPr>
        <p:spPr bwMode="auto">
          <a:xfrm>
            <a:off x="146050" y="6324600"/>
            <a:ext cx="883285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pic>
        <p:nvPicPr>
          <p:cNvPr id="8" name="Picture 21" descr="Schwartz_Sensation_Perception_PPT_content.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a:spLocks noChangeArrowheads="1"/>
          </p:cNvSpPr>
          <p:nvPr userDrawn="1"/>
        </p:nvSpPr>
        <p:spPr bwMode="auto">
          <a:xfrm>
            <a:off x="0" y="6324600"/>
            <a:ext cx="9144000" cy="376238"/>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0" name="Footer Placeholder 16"/>
          <p:cNvSpPr>
            <a:spLocks noGrp="1"/>
          </p:cNvSpPr>
          <p:nvPr>
            <p:ph type="ftr" sz="quarter" idx="10"/>
          </p:nvPr>
        </p:nvSpPr>
        <p:spPr/>
        <p:txBody>
          <a:bodyPr/>
          <a:lstStyle>
            <a:lvl1pPr>
              <a:defRPr/>
            </a:lvl1pPr>
          </a:lstStyle>
          <a:p>
            <a:pPr>
              <a:defRPr/>
            </a:pPr>
            <a:r>
              <a:rPr lang="en-US" altLang="en-US"/>
              <a:t>Schwartz and Krantz, Sensation and Perception © 2016 SAGE Publications, Inc.</a:t>
            </a:r>
          </a:p>
        </p:txBody>
      </p:sp>
    </p:spTree>
    <p:extLst>
      <p:ext uri="{BB962C8B-B14F-4D97-AF65-F5344CB8AC3E}">
        <p14:creationId xmlns:p14="http://schemas.microsoft.com/office/powerpoint/2010/main" val="2780623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a:spLocks noChangeArrowheads="1"/>
          </p:cNvSpPr>
          <p:nvPr/>
        </p:nvSpPr>
        <p:spPr bwMode="auto">
          <a:xfrm>
            <a:off x="0" y="6484938"/>
            <a:ext cx="9144000" cy="373062"/>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027"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8"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29"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1030"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en-US" altLang="en-US" sz="1800" smtClean="0">
              <a:latin typeface="Georgia" pitchFamily="18" charset="0"/>
            </a:endParaRPr>
          </a:p>
        </p:txBody>
      </p:sp>
      <p:sp>
        <p:nvSpPr>
          <p:cNvPr id="8" name="Rectangle 7"/>
          <p:cNvSpPr>
            <a:spLocks noChangeArrowheads="1"/>
          </p:cNvSpPr>
          <p:nvPr userDrawn="1"/>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a:defRPr sz="1600">
                <a:solidFill>
                  <a:srgbClr val="7B9899"/>
                </a:solidFill>
                <a:latin typeface="Georgia" pitchFamily="18" charset="0"/>
              </a:defRPr>
            </a:lvl1pPr>
          </a:lstStyle>
          <a:p>
            <a:pPr>
              <a:defRPr/>
            </a:pPr>
            <a:fld id="{9FE992F7-1583-4849-8CFB-A83E0F7BF557}" type="slidenum">
              <a:rPr lang="en-US" altLang="en-US"/>
              <a:pPr>
                <a:defRPr/>
              </a:pPr>
              <a:t>‹#›</a:t>
            </a:fld>
            <a:endParaRPr lang="en-US" altLang="en-US"/>
          </a:p>
        </p:txBody>
      </p:sp>
      <p:sp>
        <p:nvSpPr>
          <p:cNvPr id="1036"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7"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5" name="Footer Placeholder 16"/>
          <p:cNvSpPr>
            <a:spLocks noGrp="1"/>
          </p:cNvSpPr>
          <p:nvPr>
            <p:ph type="ftr" sz="quarter" idx="3"/>
          </p:nvPr>
        </p:nvSpPr>
        <p:spPr>
          <a:xfrm>
            <a:off x="304800" y="6324600"/>
            <a:ext cx="5257800" cy="365125"/>
          </a:xfrm>
          <a:prstGeom prst="rect">
            <a:avLst/>
          </a:prstGeom>
        </p:spPr>
        <p:txBody>
          <a:bodyPr vert="horz" wrap="square" lIns="91440" tIns="45720" rIns="91440" bIns="45720" numCol="1" anchor="t" anchorCtr="0" compatLnSpc="1">
            <a:prstTxWarp prst="textNoShape">
              <a:avLst/>
            </a:prstTxWarp>
          </a:bodyPr>
          <a:lstStyle>
            <a:lvl1pPr>
              <a:defRPr sz="800">
                <a:solidFill>
                  <a:schemeClr val="bg1"/>
                </a:solidFill>
                <a:latin typeface="Arial" pitchFamily="34" charset="0"/>
                <a:cs typeface="Arial" pitchFamily="34" charset="0"/>
              </a:defRPr>
            </a:lvl1pPr>
          </a:lstStyle>
          <a:p>
            <a:pPr>
              <a:defRPr/>
            </a:pPr>
            <a:r>
              <a:rPr lang="en-US" altLang="en-US"/>
              <a:t>Schwartz and Krantz, Sensation and Perception © 2016 SAGE Publications, Inc.</a:t>
            </a:r>
          </a:p>
        </p:txBody>
      </p:sp>
      <p:pic>
        <p:nvPicPr>
          <p:cNvPr id="1039" name="Picture 1" descr="Schwartz_Sensation_Perception_PPT_title.jpg"/>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Lst>
  <p:hf sldNum="0" hdr="0" dt="0"/>
  <p:txStyles>
    <p:titleStyle>
      <a:lvl1pPr algn="ctr" rtl="0" eaLnBrk="0" fontAlgn="base" hangingPunct="0">
        <a:spcBef>
          <a:spcPct val="0"/>
        </a:spcBef>
        <a:spcAft>
          <a:spcPct val="0"/>
        </a:spcAft>
        <a:defRPr sz="3300" kern="1200">
          <a:solidFill>
            <a:srgbClr val="CF5716"/>
          </a:solidFill>
          <a:latin typeface="+mj-lt"/>
          <a:ea typeface="ＭＳ Ｐゴシック" charset="0"/>
          <a:cs typeface="ＭＳ Ｐゴシック" charset="0"/>
        </a:defRPr>
      </a:lvl1pPr>
      <a:lvl2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2pPr>
      <a:lvl3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3pPr>
      <a:lvl4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4pPr>
      <a:lvl5pPr algn="ctr" rtl="0" eaLnBrk="0" fontAlgn="base" hangingPunct="0">
        <a:spcBef>
          <a:spcPct val="0"/>
        </a:spcBef>
        <a:spcAft>
          <a:spcPct val="0"/>
        </a:spcAft>
        <a:defRPr sz="3300">
          <a:solidFill>
            <a:srgbClr val="CF5716"/>
          </a:solidFill>
          <a:latin typeface="Georgia" pitchFamily="18" charset="0"/>
          <a:ea typeface="ＭＳ Ｐゴシック" charset="0"/>
          <a:cs typeface="ＭＳ Ｐゴシック" charset="0"/>
        </a:defRPr>
      </a:lvl5pPr>
      <a:lvl6pPr marL="457200" algn="ctr" rtl="0" fontAlgn="base">
        <a:spcBef>
          <a:spcPct val="0"/>
        </a:spcBef>
        <a:spcAft>
          <a:spcPct val="0"/>
        </a:spcAft>
        <a:defRPr sz="3300">
          <a:solidFill>
            <a:srgbClr val="CF5716"/>
          </a:solidFill>
          <a:latin typeface="Georgia" pitchFamily="18" charset="0"/>
        </a:defRPr>
      </a:lvl6pPr>
      <a:lvl7pPr marL="914400" algn="ctr" rtl="0" fontAlgn="base">
        <a:spcBef>
          <a:spcPct val="0"/>
        </a:spcBef>
        <a:spcAft>
          <a:spcPct val="0"/>
        </a:spcAft>
        <a:defRPr sz="3300">
          <a:solidFill>
            <a:srgbClr val="CF5716"/>
          </a:solidFill>
          <a:latin typeface="Georgia" pitchFamily="18" charset="0"/>
        </a:defRPr>
      </a:lvl7pPr>
      <a:lvl8pPr marL="1371600" algn="ctr" rtl="0" fontAlgn="base">
        <a:spcBef>
          <a:spcPct val="0"/>
        </a:spcBef>
        <a:spcAft>
          <a:spcPct val="0"/>
        </a:spcAft>
        <a:defRPr sz="3300">
          <a:solidFill>
            <a:srgbClr val="CF5716"/>
          </a:solidFill>
          <a:latin typeface="Georgia" pitchFamily="18" charset="0"/>
        </a:defRPr>
      </a:lvl8pPr>
      <a:lvl9pPr marL="1828800" algn="ctr" rtl="0" fontAlgn="base">
        <a:spcBef>
          <a:spcPct val="0"/>
        </a:spcBef>
        <a:spcAft>
          <a:spcPct val="0"/>
        </a:spcAft>
        <a:defRPr sz="3300">
          <a:solidFill>
            <a:srgbClr val="CF5716"/>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ＭＳ Ｐゴシック" charset="0"/>
          <a:cs typeface="ＭＳ Ｐゴシック" charset="0"/>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ＭＳ Ｐゴシック" charset="0"/>
          <a:cs typeface="+mn-cs"/>
        </a:defRPr>
      </a:lvl2pPr>
      <a:lvl3pPr marL="822325" indent="-228600" algn="l" rtl="0" eaLnBrk="0" fontAlgn="base" hangingPunct="0">
        <a:spcBef>
          <a:spcPct val="20000"/>
        </a:spcBef>
        <a:spcAft>
          <a:spcPct val="0"/>
        </a:spcAft>
        <a:buClr>
          <a:srgbClr val="EB641B"/>
        </a:buClr>
        <a:buSzPct val="75000"/>
        <a:buFont typeface="Wingdings 2"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ct val="20000"/>
        </a:spcBef>
        <a:spcAft>
          <a:spcPct val="0"/>
        </a:spcAft>
        <a:buClr>
          <a:srgbClr val="39639D"/>
        </a:buClr>
        <a:buSzPct val="70000"/>
        <a:buFont typeface="Wingdings" pitchFamily="2" charset="2"/>
        <a:buChar char=""/>
        <a:defRPr sz="2000" kern="1200">
          <a:solidFill>
            <a:schemeClr val="tx2"/>
          </a:solidFill>
          <a:latin typeface="+mn-lt"/>
          <a:ea typeface="ＭＳ Ｐゴシック" charset="0"/>
          <a:cs typeface="+mn-cs"/>
        </a:defRPr>
      </a:lvl4pPr>
      <a:lvl5pPr marL="1371600" indent="-228600" algn="l" rtl="0" eaLnBrk="0" fontAlgn="base" hangingPunct="0">
        <a:spcBef>
          <a:spcPct val="20000"/>
        </a:spcBef>
        <a:spcAft>
          <a:spcPct val="0"/>
        </a:spcAft>
        <a:buClr>
          <a:srgbClr val="474B78"/>
        </a:buClr>
        <a:buChar char="•"/>
        <a:defRPr kern="1200">
          <a:solidFill>
            <a:schemeClr val="tx1"/>
          </a:solidFill>
          <a:latin typeface="+mn-lt"/>
          <a:ea typeface="ＭＳ Ｐゴシック" charset="0"/>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68425" y="2670175"/>
            <a:ext cx="6480175" cy="1673225"/>
          </a:xfrm>
        </p:spPr>
        <p:txBody>
          <a:bodyPr>
            <a:normAutofit fontScale="92500" lnSpcReduction="20000"/>
          </a:bodyPr>
          <a:lstStyle/>
          <a:p>
            <a:pPr>
              <a:buFont typeface="Wingdings 2" charset="0"/>
              <a:buNone/>
              <a:defRPr/>
            </a:pPr>
            <a:r>
              <a:rPr lang="en-US" sz="4000" dirty="0" smtClean="0">
                <a:solidFill>
                  <a:srgbClr val="000000"/>
                </a:solidFill>
                <a:cs typeface="+mn-cs"/>
              </a:rPr>
              <a:t>Chapter 1</a:t>
            </a:r>
          </a:p>
          <a:p>
            <a:pPr>
              <a:buFont typeface="Wingdings 2" charset="0"/>
              <a:buNone/>
              <a:defRPr/>
            </a:pPr>
            <a:r>
              <a:rPr lang="en-US" sz="4000" dirty="0" smtClean="0">
                <a:solidFill>
                  <a:srgbClr val="000000"/>
                </a:solidFill>
                <a:cs typeface="+mn-cs"/>
              </a:rPr>
              <a:t>WHAT IS PERCEPTION?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normAutofit/>
          </a:bodyPr>
          <a:lstStyle/>
          <a:p>
            <a:pPr>
              <a:defRPr/>
            </a:pPr>
            <a:r>
              <a:rPr lang="en-US" sz="3200" dirty="0" smtClean="0">
                <a:solidFill>
                  <a:srgbClr val="000000"/>
                </a:solidFill>
                <a:latin typeface="+mn-lt"/>
                <a:ea typeface="+mn-ea"/>
                <a:cs typeface="+mn-cs"/>
              </a:rPr>
              <a:t>The History of Sensation and Perception </a:t>
            </a:r>
            <a:endParaRPr lang="en-US" dirty="0">
              <a:solidFill>
                <a:srgbClr val="000000"/>
              </a:solidFill>
              <a:cs typeface="+mj-cs"/>
            </a:endParaRPr>
          </a:p>
        </p:txBody>
      </p:sp>
      <p:sp>
        <p:nvSpPr>
          <p:cNvPr id="15363" name="Content Placeholder 2"/>
          <p:cNvSpPr>
            <a:spLocks noGrp="1"/>
          </p:cNvSpPr>
          <p:nvPr>
            <p:ph idx="1"/>
          </p:nvPr>
        </p:nvSpPr>
        <p:spPr>
          <a:xfrm>
            <a:off x="457200" y="2514600"/>
            <a:ext cx="8415338" cy="3687763"/>
          </a:xfrm>
        </p:spPr>
        <p:txBody>
          <a:bodyPr/>
          <a:lstStyle/>
          <a:p>
            <a:r>
              <a:rPr lang="en-US" altLang="en-US" sz="2400" smtClean="0">
                <a:solidFill>
                  <a:srgbClr val="000000"/>
                </a:solidFill>
                <a:ea typeface="ＭＳ Ｐゴシック" pitchFamily="34" charset="-128"/>
              </a:rPr>
              <a:t>Weber, Fechner, and the Birth of Psychophysics</a:t>
            </a:r>
          </a:p>
          <a:p>
            <a:endParaRPr lang="en-US" altLang="en-US" sz="2400" smtClean="0">
              <a:solidFill>
                <a:srgbClr val="000000"/>
              </a:solidFill>
              <a:ea typeface="ＭＳ Ｐゴシック" pitchFamily="34" charset="-128"/>
            </a:endParaRPr>
          </a:p>
          <a:p>
            <a:pPr lvl="1"/>
            <a:r>
              <a:rPr lang="en-US" altLang="en-US" sz="2400" smtClean="0">
                <a:solidFill>
                  <a:srgbClr val="000000"/>
                </a:solidFill>
                <a:ea typeface="ＭＳ Ｐゴシック" pitchFamily="34" charset="-128"/>
              </a:rPr>
              <a:t>Weber’s law </a:t>
            </a:r>
          </a:p>
          <a:p>
            <a:pPr lvl="1"/>
            <a:r>
              <a:rPr lang="en-US" altLang="en-US" sz="2400" smtClean="0">
                <a:solidFill>
                  <a:srgbClr val="000000"/>
                </a:solidFill>
                <a:ea typeface="ＭＳ Ｐゴシック" pitchFamily="34" charset="-128"/>
              </a:rPr>
              <a:t>Psychophysics</a:t>
            </a:r>
          </a:p>
          <a:p>
            <a:pPr lvl="2"/>
            <a:r>
              <a:rPr lang="en-US" altLang="en-US" sz="2400" smtClean="0">
                <a:solidFill>
                  <a:srgbClr val="000000"/>
                </a:solidFill>
                <a:ea typeface="ＭＳ Ｐゴシック" pitchFamily="34" charset="-128"/>
              </a:rPr>
              <a:t>Gustav Fechner (1801-1887)</a:t>
            </a:r>
          </a:p>
        </p:txBody>
      </p:sp>
      <p:sp>
        <p:nvSpPr>
          <p:cNvPr id="15364"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536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124200"/>
            <a:ext cx="197167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33400" y="1219200"/>
            <a:ext cx="8042275" cy="1336675"/>
          </a:xfrm>
        </p:spPr>
        <p:txBody>
          <a:bodyPr/>
          <a:lstStyle/>
          <a:p>
            <a:r>
              <a:rPr lang="en-US" altLang="en-US" sz="2800" smtClean="0">
                <a:solidFill>
                  <a:srgbClr val="000000"/>
                </a:solidFill>
                <a:ea typeface="ＭＳ Ｐゴシック" pitchFamily="34" charset="-128"/>
              </a:rPr>
              <a:t>The 20th Century and the Study of Perception: Cognitive Psychology Approaches </a:t>
            </a:r>
          </a:p>
        </p:txBody>
      </p:sp>
      <p:sp>
        <p:nvSpPr>
          <p:cNvPr id="17410" name="Content Placeholder 2"/>
          <p:cNvSpPr>
            <a:spLocks noGrp="1"/>
          </p:cNvSpPr>
          <p:nvPr>
            <p:ph idx="1"/>
          </p:nvPr>
        </p:nvSpPr>
        <p:spPr>
          <a:xfrm>
            <a:off x="228600" y="2895600"/>
            <a:ext cx="8042275" cy="2971800"/>
          </a:xfrm>
        </p:spPr>
        <p:txBody>
          <a:bodyPr/>
          <a:lstStyle/>
          <a:p>
            <a:pPr>
              <a:buFont typeface="Wingdings 2" charset="0"/>
              <a:buChar char=""/>
              <a:defRPr/>
            </a:pPr>
            <a:r>
              <a:rPr lang="en-US" sz="2400" dirty="0">
                <a:solidFill>
                  <a:srgbClr val="000000"/>
                </a:solidFill>
                <a:cs typeface="+mn-cs"/>
              </a:rPr>
              <a:t>Gestalt psychology</a:t>
            </a:r>
          </a:p>
          <a:p>
            <a:pPr>
              <a:buFont typeface="Wingdings 2" charset="0"/>
              <a:buChar char=""/>
              <a:defRPr/>
            </a:pPr>
            <a:r>
              <a:rPr lang="en-US" sz="2400" dirty="0">
                <a:solidFill>
                  <a:srgbClr val="000000"/>
                </a:solidFill>
                <a:cs typeface="+mn-cs"/>
              </a:rPr>
              <a:t>Direct perception view </a:t>
            </a:r>
          </a:p>
          <a:p>
            <a:pPr lvl="1">
              <a:buFont typeface="Wingdings" charset="0"/>
              <a:buChar char=""/>
              <a:defRPr/>
            </a:pPr>
            <a:r>
              <a:rPr lang="en-US" sz="2400" dirty="0">
                <a:solidFill>
                  <a:srgbClr val="000000"/>
                </a:solidFill>
              </a:rPr>
              <a:t>(</a:t>
            </a:r>
            <a:r>
              <a:rPr lang="en-US" sz="2400" dirty="0" err="1">
                <a:solidFill>
                  <a:srgbClr val="000000"/>
                </a:solidFill>
              </a:rPr>
              <a:t>Gibsonian</a:t>
            </a:r>
            <a:r>
              <a:rPr lang="en-US" sz="2400" dirty="0">
                <a:solidFill>
                  <a:srgbClr val="000000"/>
                </a:solidFill>
              </a:rPr>
              <a:t> approach)  </a:t>
            </a:r>
          </a:p>
          <a:p>
            <a:pPr>
              <a:buFont typeface="Wingdings 2" charset="0"/>
              <a:buChar char=""/>
              <a:defRPr/>
            </a:pPr>
            <a:r>
              <a:rPr lang="en-US" sz="2400" dirty="0">
                <a:solidFill>
                  <a:srgbClr val="000000"/>
                </a:solidFill>
                <a:cs typeface="+mn-cs"/>
              </a:rPr>
              <a:t>Information-processing approach </a:t>
            </a:r>
          </a:p>
          <a:p>
            <a:pPr>
              <a:buFont typeface="Wingdings 2" charset="0"/>
              <a:buChar char=""/>
              <a:defRPr/>
            </a:pPr>
            <a:r>
              <a:rPr lang="en-US" sz="2400" dirty="0">
                <a:solidFill>
                  <a:srgbClr val="000000"/>
                </a:solidFill>
                <a:cs typeface="+mn-cs"/>
              </a:rPr>
              <a:t>Computational approach </a:t>
            </a:r>
          </a:p>
        </p:txBody>
      </p:sp>
      <p:sp>
        <p:nvSpPr>
          <p:cNvPr id="16388"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6389"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781800" y="5029200"/>
            <a:ext cx="15144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3276600"/>
            <a:ext cx="15017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2"/>
          <p:cNvSpPr>
            <a:spLocks noChangeArrowheads="1"/>
          </p:cNvSpPr>
          <p:nvPr/>
        </p:nvSpPr>
        <p:spPr bwMode="auto">
          <a:xfrm>
            <a:off x="6324600" y="2819400"/>
            <a:ext cx="2590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Kanizsa’s triangle </a:t>
            </a:r>
          </a:p>
        </p:txBody>
      </p:sp>
      <p:sp>
        <p:nvSpPr>
          <p:cNvPr id="16392" name="Rectangle 7"/>
          <p:cNvSpPr>
            <a:spLocks noChangeArrowheads="1"/>
          </p:cNvSpPr>
          <p:nvPr/>
        </p:nvSpPr>
        <p:spPr bwMode="auto">
          <a:xfrm>
            <a:off x="6858000" y="4572000"/>
            <a:ext cx="1347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Arial" charset="0"/>
              </a:rPr>
              <a:t>Xs or 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1600200"/>
            <a:ext cx="8534400" cy="758825"/>
          </a:xfrm>
        </p:spPr>
        <p:txBody>
          <a:bodyPr/>
          <a:lstStyle/>
          <a:p>
            <a:r>
              <a:rPr lang="en-US" altLang="en-US" smtClean="0">
                <a:solidFill>
                  <a:srgbClr val="000000"/>
                </a:solidFill>
                <a:ea typeface="ＭＳ Ｐゴシック" pitchFamily="34" charset="-128"/>
              </a:rPr>
              <a:t>The Laws of Gestalt Psychology</a:t>
            </a:r>
          </a:p>
        </p:txBody>
      </p:sp>
      <p:sp>
        <p:nvSpPr>
          <p:cNvPr id="17411"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741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21113" y="2971800"/>
            <a:ext cx="16446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7"/>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19800" y="4419600"/>
            <a:ext cx="205581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8"/>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73825" y="2362200"/>
            <a:ext cx="17970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9"/>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62000" y="2700338"/>
            <a:ext cx="2116138"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4606925"/>
            <a:ext cx="1641475"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1"/>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19800" y="5562600"/>
            <a:ext cx="22082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Rectangle 12"/>
          <p:cNvSpPr>
            <a:spLocks noChangeArrowheads="1"/>
          </p:cNvSpPr>
          <p:nvPr/>
        </p:nvSpPr>
        <p:spPr bwMode="auto">
          <a:xfrm>
            <a:off x="609600" y="3962400"/>
            <a:ext cx="2463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b="1">
                <a:latin typeface="Arial" charset="0"/>
              </a:rPr>
              <a:t>The law of proximity </a:t>
            </a:r>
            <a:endParaRPr lang="en-US" altLang="en-US" sz="1800">
              <a:latin typeface="Arial" charset="0"/>
            </a:endParaRPr>
          </a:p>
        </p:txBody>
      </p:sp>
      <p:sp>
        <p:nvSpPr>
          <p:cNvPr id="17419" name="Rectangle 13"/>
          <p:cNvSpPr>
            <a:spLocks noChangeArrowheads="1"/>
          </p:cNvSpPr>
          <p:nvPr/>
        </p:nvSpPr>
        <p:spPr bwMode="auto">
          <a:xfrm>
            <a:off x="6172200" y="39624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b="1">
                <a:latin typeface="Arial" charset="0"/>
              </a:rPr>
              <a:t>The law of similarity</a:t>
            </a:r>
            <a:endParaRPr lang="en-US" altLang="en-US" sz="1800">
              <a:latin typeface="Arial" charset="0"/>
            </a:endParaRPr>
          </a:p>
        </p:txBody>
      </p:sp>
      <p:sp>
        <p:nvSpPr>
          <p:cNvPr id="17420" name="Rectangle 15"/>
          <p:cNvSpPr>
            <a:spLocks noChangeArrowheads="1"/>
          </p:cNvSpPr>
          <p:nvPr/>
        </p:nvSpPr>
        <p:spPr bwMode="auto">
          <a:xfrm>
            <a:off x="5257800" y="5181600"/>
            <a:ext cx="345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b="1">
                <a:latin typeface="Arial" charset="0"/>
              </a:rPr>
              <a:t>The law of good continuation. </a:t>
            </a:r>
            <a:endParaRPr lang="en-US" altLang="en-US" sz="1800">
              <a:latin typeface="Arial" charset="0"/>
            </a:endParaRPr>
          </a:p>
        </p:txBody>
      </p:sp>
      <p:sp>
        <p:nvSpPr>
          <p:cNvPr id="17421" name="Rectangle 16"/>
          <p:cNvSpPr>
            <a:spLocks noChangeArrowheads="1"/>
          </p:cNvSpPr>
          <p:nvPr/>
        </p:nvSpPr>
        <p:spPr bwMode="auto">
          <a:xfrm>
            <a:off x="838200" y="5791200"/>
            <a:ext cx="2262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b="1">
                <a:latin typeface="Arial" charset="0"/>
              </a:rPr>
              <a:t>The law of closure. </a:t>
            </a:r>
            <a:endParaRPr lang="en-US" altLang="en-US" sz="1800">
              <a:latin typeface="Arial" charset="0"/>
            </a:endParaRPr>
          </a:p>
        </p:txBody>
      </p:sp>
      <p:sp>
        <p:nvSpPr>
          <p:cNvPr id="17422" name="Rectangle 17"/>
          <p:cNvSpPr>
            <a:spLocks noChangeArrowheads="1"/>
          </p:cNvSpPr>
          <p:nvPr/>
        </p:nvSpPr>
        <p:spPr bwMode="auto">
          <a:xfrm>
            <a:off x="3200400" y="3962400"/>
            <a:ext cx="2814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1800" b="1">
                <a:latin typeface="Arial" charset="0"/>
              </a:rPr>
              <a:t>The law of common fate </a:t>
            </a:r>
            <a:endParaRPr lang="en-US" altLang="en-US" sz="1800">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8042275" cy="800100"/>
          </a:xfrm>
        </p:spPr>
        <p:txBody>
          <a:bodyPr/>
          <a:lstStyle/>
          <a:p>
            <a:pPr>
              <a:defRPr/>
            </a:pPr>
            <a:r>
              <a:rPr lang="en-US" sz="3600" dirty="0">
                <a:solidFill>
                  <a:srgbClr val="000000"/>
                </a:solidFill>
                <a:cs typeface="+mj-cs"/>
              </a:rPr>
              <a:t>An </a:t>
            </a:r>
            <a:r>
              <a:rPr lang="en-US" sz="3600" dirty="0" smtClean="0">
                <a:solidFill>
                  <a:srgbClr val="000000"/>
                </a:solidFill>
                <a:cs typeface="+mj-cs"/>
              </a:rPr>
              <a:t>Information-Processing Model </a:t>
            </a:r>
            <a:endParaRPr lang="en-US" sz="3600" dirty="0">
              <a:solidFill>
                <a:srgbClr val="000000"/>
              </a:solidFill>
              <a:cs typeface="+mj-cs"/>
            </a:endParaRPr>
          </a:p>
        </p:txBody>
      </p:sp>
      <p:sp>
        <p:nvSpPr>
          <p:cNvPr id="18435"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8436" name="Picture 3" descr="Screen Shot 2015-01-01 at 11.47.16 PM.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09800" y="2209800"/>
            <a:ext cx="453866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The History of Sensation and Perception </a:t>
            </a:r>
            <a:endParaRPr lang="en-US" dirty="0">
              <a:solidFill>
                <a:srgbClr val="000000"/>
              </a:solidFill>
              <a:cs typeface="+mj-cs"/>
            </a:endParaRPr>
          </a:p>
        </p:txBody>
      </p:sp>
      <p:sp>
        <p:nvSpPr>
          <p:cNvPr id="3" name="Content Placeholder 2"/>
          <p:cNvSpPr>
            <a:spLocks noGrp="1"/>
          </p:cNvSpPr>
          <p:nvPr>
            <p:ph idx="1"/>
          </p:nvPr>
        </p:nvSpPr>
        <p:spPr>
          <a:xfrm>
            <a:off x="304800" y="2667000"/>
            <a:ext cx="8504238" cy="3581400"/>
          </a:xfrm>
        </p:spPr>
        <p:txBody>
          <a:bodyPr>
            <a:normAutofit/>
          </a:bodyPr>
          <a:lstStyle/>
          <a:p>
            <a:pPr>
              <a:buFont typeface="Wingdings 2" charset="0"/>
              <a:buChar char=""/>
              <a:defRPr/>
            </a:pPr>
            <a:r>
              <a:rPr lang="en-US" sz="2400" dirty="0" smtClean="0">
                <a:solidFill>
                  <a:srgbClr val="000000"/>
                </a:solidFill>
                <a:ea typeface="+mn-ea"/>
                <a:cs typeface="Times New Roman"/>
              </a:rPr>
              <a:t>Neuroscience in Sensation and Perception</a:t>
            </a:r>
          </a:p>
          <a:p>
            <a:pPr lvl="1">
              <a:buFont typeface="Wingdings" charset="0"/>
              <a:buChar char=""/>
              <a:defRPr/>
            </a:pPr>
            <a:r>
              <a:rPr lang="en-US" sz="2400" dirty="0" smtClean="0">
                <a:solidFill>
                  <a:srgbClr val="000000"/>
                </a:solidFill>
                <a:cs typeface="Times New Roman"/>
              </a:rPr>
              <a:t>Microelectrode  </a:t>
            </a:r>
          </a:p>
          <a:p>
            <a:pPr lvl="1">
              <a:buFont typeface="Wingdings" charset="0"/>
              <a:buChar char=""/>
              <a:defRPr/>
            </a:pPr>
            <a:r>
              <a:rPr lang="en-US" sz="2400" dirty="0">
                <a:solidFill>
                  <a:srgbClr val="000000"/>
                </a:solidFill>
                <a:cs typeface="Times New Roman"/>
              </a:rPr>
              <a:t>Neuropsychology </a:t>
            </a:r>
            <a:endParaRPr lang="en-US" sz="2400" dirty="0" smtClean="0">
              <a:solidFill>
                <a:srgbClr val="000000"/>
              </a:solidFill>
              <a:cs typeface="Times New Roman"/>
            </a:endParaRPr>
          </a:p>
          <a:p>
            <a:pPr lvl="1">
              <a:buFont typeface="Wingdings" charset="0"/>
              <a:buChar char=""/>
              <a:defRPr/>
            </a:pPr>
            <a:r>
              <a:rPr lang="en-US" sz="2400" dirty="0" err="1" smtClean="0">
                <a:solidFill>
                  <a:srgbClr val="000000"/>
                </a:solidFill>
                <a:cs typeface="Times New Roman"/>
              </a:rPr>
              <a:t>Agnosia</a:t>
            </a:r>
            <a:r>
              <a:rPr lang="en-US" sz="2400" dirty="0">
                <a:solidFill>
                  <a:srgbClr val="000000"/>
                </a:solidFill>
                <a:cs typeface="Times New Roman"/>
              </a:rPr>
              <a:t> </a:t>
            </a:r>
            <a:endParaRPr lang="en-US" sz="2400" dirty="0" smtClean="0">
              <a:solidFill>
                <a:srgbClr val="000000"/>
              </a:solidFill>
              <a:cs typeface="Times New Roman"/>
            </a:endParaRPr>
          </a:p>
          <a:p>
            <a:pPr lvl="2">
              <a:buFont typeface="Wingdings 2" charset="0"/>
              <a:buChar char=""/>
              <a:defRPr/>
            </a:pPr>
            <a:r>
              <a:rPr lang="en-US" sz="2400" dirty="0" smtClean="0">
                <a:solidFill>
                  <a:srgbClr val="000000"/>
                </a:solidFill>
                <a:cs typeface="Times New Roman"/>
              </a:rPr>
              <a:t>Prosopagnosia </a:t>
            </a:r>
          </a:p>
          <a:p>
            <a:pPr lvl="1">
              <a:buFont typeface="Wingdings" charset="0"/>
              <a:buChar char=""/>
              <a:defRPr/>
            </a:pPr>
            <a:r>
              <a:rPr lang="en-US" sz="2400" dirty="0" smtClean="0">
                <a:solidFill>
                  <a:srgbClr val="000000"/>
                </a:solidFill>
                <a:cs typeface="Times New Roman"/>
              </a:rPr>
              <a:t>Neuroimaging </a:t>
            </a:r>
          </a:p>
          <a:p>
            <a:pPr lvl="2">
              <a:buFont typeface="Wingdings 2" charset="0"/>
              <a:buChar char=""/>
              <a:defRPr/>
            </a:pPr>
            <a:r>
              <a:rPr lang="en-US" sz="2400" dirty="0" smtClean="0">
                <a:solidFill>
                  <a:srgbClr val="000000"/>
                </a:solidFill>
                <a:cs typeface="Times New Roman"/>
              </a:rPr>
              <a:t>Functional </a:t>
            </a:r>
            <a:r>
              <a:rPr lang="en-US" sz="2400" dirty="0">
                <a:solidFill>
                  <a:srgbClr val="000000"/>
                </a:solidFill>
                <a:cs typeface="Times New Roman"/>
              </a:rPr>
              <a:t>MRI (fMRI</a:t>
            </a:r>
            <a:r>
              <a:rPr lang="en-US" sz="2400" dirty="0" smtClean="0">
                <a:solidFill>
                  <a:srgbClr val="000000"/>
                </a:solidFill>
                <a:cs typeface="Times New Roman"/>
              </a:rPr>
              <a:t>) </a:t>
            </a:r>
          </a:p>
        </p:txBody>
      </p:sp>
      <p:sp>
        <p:nvSpPr>
          <p:cNvPr id="1946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sp>
        <p:nvSpPr>
          <p:cNvPr id="19461" name="Rectangle 4"/>
          <p:cNvSpPr>
            <a:spLocks noChangeArrowheads="1"/>
          </p:cNvSpPr>
          <p:nvPr/>
        </p:nvSpPr>
        <p:spPr bwMode="auto">
          <a:xfrm>
            <a:off x="2884488" y="2841625"/>
            <a:ext cx="1857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endParaRPr lang="en-US" altLang="en-US" sz="1800">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534400" cy="758825"/>
          </a:xfrm>
        </p:spPr>
        <p:txBody>
          <a:bodyPr>
            <a:normAutofit/>
          </a:bodyPr>
          <a:lstStyle/>
          <a:p>
            <a:pPr>
              <a:defRPr/>
            </a:pPr>
            <a:r>
              <a:rPr lang="en-US" dirty="0" smtClean="0">
                <a:solidFill>
                  <a:srgbClr val="000000"/>
                </a:solidFill>
                <a:cs typeface="+mj-cs"/>
              </a:rPr>
              <a:t>Functional Magnetic Resonance Image </a:t>
            </a:r>
            <a:endParaRPr lang="en-US" dirty="0">
              <a:solidFill>
                <a:srgbClr val="000000"/>
              </a:solidFill>
              <a:cs typeface="+mj-cs"/>
            </a:endParaRPr>
          </a:p>
        </p:txBody>
      </p:sp>
      <p:sp>
        <p:nvSpPr>
          <p:cNvPr id="20483"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sp>
        <p:nvSpPr>
          <p:cNvPr id="20484" name="TextBox 2"/>
          <p:cNvSpPr txBox="1">
            <a:spLocks noChangeArrowheads="1"/>
          </p:cNvSpPr>
          <p:nvPr/>
        </p:nvSpPr>
        <p:spPr bwMode="auto">
          <a:xfrm>
            <a:off x="1676400" y="2667000"/>
            <a:ext cx="617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2400">
                <a:latin typeface="Times New Roman" pitchFamily="18" charset="0"/>
                <a:cs typeface="Times New Roman" pitchFamily="18" charset="0"/>
              </a:rPr>
              <a:t>Areas of the brain critical in odor perception, such as piriform cortex in the temporal lobe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1676400"/>
            <a:ext cx="8534400" cy="758825"/>
          </a:xfrm>
        </p:spPr>
        <p:txBody>
          <a:bodyPr/>
          <a:lstStyle/>
          <a:p>
            <a:r>
              <a:rPr lang="en-US" altLang="en-US" sz="2400" b="1" i="1" smtClean="0">
                <a:solidFill>
                  <a:srgbClr val="000000"/>
                </a:solidFill>
                <a:ea typeface="ＭＳ Ｐゴシック" pitchFamily="34" charset="-128"/>
                <a:cs typeface="Times New Roman" pitchFamily="18" charset="0"/>
              </a:rPr>
              <a:t>IN DEPTH: Applications of Sensation and Perception and Avoiding Collisions </a:t>
            </a:r>
          </a:p>
        </p:txBody>
      </p:sp>
      <p:sp>
        <p:nvSpPr>
          <p:cNvPr id="21507" name="Content Placeholder 2"/>
          <p:cNvSpPr>
            <a:spLocks noGrp="1"/>
          </p:cNvSpPr>
          <p:nvPr>
            <p:ph idx="1"/>
          </p:nvPr>
        </p:nvSpPr>
        <p:spPr>
          <a:xfrm>
            <a:off x="558800" y="2743200"/>
            <a:ext cx="8042275" cy="868363"/>
          </a:xfrm>
        </p:spPr>
        <p:txBody>
          <a:bodyPr/>
          <a:lstStyle/>
          <a:p>
            <a:r>
              <a:rPr lang="en-US" altLang="en-US" sz="2400" smtClean="0">
                <a:solidFill>
                  <a:srgbClr val="000000"/>
                </a:solidFill>
                <a:ea typeface="ＭＳ Ｐゴシック" pitchFamily="34" charset="-128"/>
              </a:rPr>
              <a:t>Time to collision</a:t>
            </a:r>
          </a:p>
          <a:p>
            <a:r>
              <a:rPr lang="en-US" altLang="en-US" sz="2400" smtClean="0">
                <a:solidFill>
                  <a:srgbClr val="000000"/>
                </a:solidFill>
                <a:ea typeface="ＭＳ Ｐゴシック" pitchFamily="34" charset="-128"/>
              </a:rPr>
              <a:t>Size-arrival effect </a:t>
            </a:r>
          </a:p>
        </p:txBody>
      </p:sp>
      <p:sp>
        <p:nvSpPr>
          <p:cNvPr id="21508"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21509"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91000" y="3962400"/>
            <a:ext cx="3860800" cy="192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76400"/>
            <a:ext cx="8534400" cy="758825"/>
          </a:xfrm>
        </p:spPr>
        <p:txBody>
          <a:bodyPr>
            <a:normAutofit/>
          </a:bodyPr>
          <a:lstStyle/>
          <a:p>
            <a:pPr>
              <a:defRPr/>
            </a:pPr>
            <a:r>
              <a:rPr lang="en-US" dirty="0">
                <a:solidFill>
                  <a:srgbClr val="000000"/>
                </a:solidFill>
                <a:cs typeface="+mj-cs"/>
              </a:rPr>
              <a:t>LEARNING OBJECTIVES </a:t>
            </a:r>
          </a:p>
        </p:txBody>
      </p:sp>
      <p:sp>
        <p:nvSpPr>
          <p:cNvPr id="3" name="Content Placeholder 2"/>
          <p:cNvSpPr>
            <a:spLocks noGrp="1"/>
          </p:cNvSpPr>
          <p:nvPr>
            <p:ph idx="1"/>
          </p:nvPr>
        </p:nvSpPr>
        <p:spPr>
          <a:xfrm>
            <a:off x="457200" y="2743200"/>
            <a:ext cx="8229600" cy="3222625"/>
          </a:xfrm>
        </p:spPr>
        <p:txBody>
          <a:bodyPr>
            <a:noAutofit/>
          </a:bodyPr>
          <a:lstStyle/>
          <a:p>
            <a:pPr marL="514350" indent="-514350">
              <a:buFont typeface="+mj-lt"/>
              <a:buAutoNum type="arabicPeriod"/>
              <a:defRPr/>
            </a:pPr>
            <a:r>
              <a:rPr lang="en-US" sz="2400" dirty="0">
                <a:solidFill>
                  <a:srgbClr val="000000"/>
                </a:solidFill>
                <a:cs typeface="+mn-cs"/>
              </a:rPr>
              <a:t>Explain why sensation and perception is important. </a:t>
            </a:r>
          </a:p>
          <a:p>
            <a:pPr marL="514350" indent="-514350">
              <a:buFont typeface="+mj-lt"/>
              <a:buAutoNum type="arabicPeriod"/>
              <a:defRPr/>
            </a:pPr>
            <a:r>
              <a:rPr lang="en-US" sz="2400" dirty="0">
                <a:solidFill>
                  <a:srgbClr val="000000"/>
                </a:solidFill>
                <a:cs typeface="+mn-cs"/>
              </a:rPr>
              <a:t>Explain why there are actually more than five senses. </a:t>
            </a:r>
          </a:p>
          <a:p>
            <a:pPr marL="514350" indent="-514350">
              <a:buFont typeface="+mj-lt"/>
              <a:buAutoNum type="arabicPeriod"/>
              <a:defRPr/>
            </a:pPr>
            <a:r>
              <a:rPr lang="en-US" sz="2400" dirty="0">
                <a:solidFill>
                  <a:srgbClr val="000000"/>
                </a:solidFill>
                <a:cs typeface="+mn-cs"/>
              </a:rPr>
              <a:t>Describe how transduction transforms a physical signal into a neural signal. </a:t>
            </a:r>
          </a:p>
          <a:p>
            <a:pPr marL="514350" indent="-514350">
              <a:buFont typeface="+mj-lt"/>
              <a:buAutoNum type="arabicPeriod"/>
              <a:defRPr/>
            </a:pPr>
            <a:r>
              <a:rPr lang="en-US" sz="2400" dirty="0">
                <a:solidFill>
                  <a:srgbClr val="000000"/>
                </a:solidFill>
                <a:cs typeface="+mn-cs"/>
              </a:rPr>
              <a:t>Explore the history of the study of sensation and perception. </a:t>
            </a:r>
          </a:p>
          <a:p>
            <a:pPr marL="514350" indent="-514350">
              <a:buFont typeface="+mj-lt"/>
              <a:buAutoNum type="arabicPeriod"/>
              <a:defRPr/>
            </a:pPr>
            <a:r>
              <a:rPr lang="en-US" sz="2400" dirty="0">
                <a:solidFill>
                  <a:srgbClr val="000000"/>
                </a:solidFill>
                <a:cs typeface="+mn-cs"/>
              </a:rPr>
              <a:t>Apply sensation and perception research to collisions </a:t>
            </a:r>
          </a:p>
        </p:txBody>
      </p:sp>
      <p:sp>
        <p:nvSpPr>
          <p:cNvPr id="7172"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1219200"/>
            <a:ext cx="8229600" cy="1143000"/>
          </a:xfrm>
        </p:spPr>
        <p:txBody>
          <a:bodyPr/>
          <a:lstStyle/>
          <a:p>
            <a:r>
              <a:rPr lang="en-US" altLang="en-US" sz="3600" smtClean="0">
                <a:solidFill>
                  <a:srgbClr val="000000"/>
                </a:solidFill>
                <a:ea typeface="ＭＳ Ｐゴシック" pitchFamily="34" charset="-128"/>
              </a:rPr>
              <a:t>Why Is This Psychology? </a:t>
            </a:r>
            <a:endParaRPr lang="en-US" altLang="en-US" smtClean="0">
              <a:solidFill>
                <a:srgbClr val="000000"/>
              </a:solidFill>
              <a:ea typeface="ＭＳ Ｐゴシック" pitchFamily="34" charset="-128"/>
            </a:endParaRPr>
          </a:p>
        </p:txBody>
      </p:sp>
      <p:sp>
        <p:nvSpPr>
          <p:cNvPr id="3" name="Content Placeholder 2"/>
          <p:cNvSpPr>
            <a:spLocks noGrp="1"/>
          </p:cNvSpPr>
          <p:nvPr>
            <p:ph idx="1"/>
          </p:nvPr>
        </p:nvSpPr>
        <p:spPr>
          <a:xfrm>
            <a:off x="457200" y="2819400"/>
            <a:ext cx="5253038" cy="2728913"/>
          </a:xfrm>
        </p:spPr>
        <p:txBody>
          <a:bodyPr>
            <a:normAutofit/>
          </a:bodyPr>
          <a:lstStyle/>
          <a:p>
            <a:pPr>
              <a:buFont typeface="Wingdings 2" charset="0"/>
              <a:buChar char=""/>
              <a:defRPr/>
            </a:pPr>
            <a:r>
              <a:rPr lang="en-US" sz="2400" dirty="0">
                <a:solidFill>
                  <a:srgbClr val="000000"/>
                </a:solidFill>
                <a:cs typeface="+mn-cs"/>
              </a:rPr>
              <a:t>M</a:t>
            </a:r>
            <a:r>
              <a:rPr lang="en-US" sz="2400" dirty="0" smtClean="0">
                <a:solidFill>
                  <a:srgbClr val="000000"/>
                </a:solidFill>
                <a:cs typeface="+mn-cs"/>
              </a:rPr>
              <a:t>ake </a:t>
            </a:r>
            <a:r>
              <a:rPr lang="en-US" sz="2400" dirty="0">
                <a:solidFill>
                  <a:srgbClr val="000000"/>
                </a:solidFill>
                <a:cs typeface="+mn-cs"/>
              </a:rPr>
              <a:t>sense of the sensory world </a:t>
            </a:r>
            <a:endParaRPr lang="en-US" sz="2400" dirty="0" smtClean="0">
              <a:solidFill>
                <a:srgbClr val="000000"/>
              </a:solidFill>
              <a:cs typeface="+mn-cs"/>
            </a:endParaRPr>
          </a:p>
          <a:p>
            <a:pPr lvl="1">
              <a:buFont typeface="Wingdings" charset="0"/>
              <a:buChar char=""/>
              <a:defRPr/>
            </a:pPr>
            <a:r>
              <a:rPr lang="en-US" sz="2400" dirty="0" smtClean="0">
                <a:solidFill>
                  <a:srgbClr val="000000"/>
                </a:solidFill>
              </a:rPr>
              <a:t>Brains and Minds</a:t>
            </a:r>
          </a:p>
          <a:p>
            <a:pPr>
              <a:buFont typeface="Wingdings 2" charset="0"/>
              <a:buChar char=""/>
              <a:defRPr/>
            </a:pPr>
            <a:r>
              <a:rPr lang="en-US" sz="2400" dirty="0" smtClean="0">
                <a:solidFill>
                  <a:srgbClr val="000000"/>
                </a:solidFill>
                <a:cs typeface="+mn-cs"/>
              </a:rPr>
              <a:t>Psychological processes</a:t>
            </a:r>
          </a:p>
          <a:p>
            <a:pPr lvl="1">
              <a:buFont typeface="Wingdings" charset="0"/>
              <a:buChar char=""/>
              <a:defRPr/>
            </a:pPr>
            <a:r>
              <a:rPr lang="en-US" sz="2400" dirty="0">
                <a:solidFill>
                  <a:srgbClr val="000000"/>
                </a:solidFill>
              </a:rPr>
              <a:t>A</a:t>
            </a:r>
            <a:r>
              <a:rPr lang="en-US" sz="2400" dirty="0" smtClean="0">
                <a:solidFill>
                  <a:srgbClr val="000000"/>
                </a:solidFill>
              </a:rPr>
              <a:t>ttention</a:t>
            </a:r>
            <a:r>
              <a:rPr lang="en-US" sz="2400" dirty="0">
                <a:solidFill>
                  <a:srgbClr val="000000"/>
                </a:solidFill>
              </a:rPr>
              <a:t>, intention, emotion, and </a:t>
            </a:r>
            <a:r>
              <a:rPr lang="en-US" sz="2400" dirty="0" smtClean="0">
                <a:solidFill>
                  <a:srgbClr val="000000"/>
                </a:solidFill>
              </a:rPr>
              <a:t>biases</a:t>
            </a:r>
          </a:p>
          <a:p>
            <a:pPr>
              <a:buFont typeface="Wingdings 2" charset="0"/>
              <a:buChar char=""/>
              <a:defRPr/>
            </a:pPr>
            <a:endParaRPr lang="en-US" sz="3200" dirty="0" smtClean="0">
              <a:solidFill>
                <a:srgbClr val="000000"/>
              </a:solidFill>
              <a:ea typeface="+mn-ea"/>
              <a:cs typeface="+mn-cs"/>
            </a:endParaRPr>
          </a:p>
        </p:txBody>
      </p:sp>
      <p:sp>
        <p:nvSpPr>
          <p:cNvPr id="8196"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819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514600"/>
            <a:ext cx="2581275"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normAutofit/>
          </a:bodyPr>
          <a:lstStyle/>
          <a:p>
            <a:pPr>
              <a:defRPr/>
            </a:pPr>
            <a:r>
              <a:rPr lang="en-US" sz="3200" dirty="0" smtClean="0">
                <a:solidFill>
                  <a:srgbClr val="000000"/>
                </a:solidFill>
                <a:latin typeface="+mn-lt"/>
                <a:ea typeface="+mn-ea"/>
                <a:cs typeface="+mn-cs"/>
              </a:rPr>
              <a:t>The Myth of Five Senses</a:t>
            </a:r>
            <a:endParaRPr lang="en-US" dirty="0">
              <a:solidFill>
                <a:srgbClr val="000000"/>
              </a:solidFill>
              <a:cs typeface="+mj-cs"/>
            </a:endParaRPr>
          </a:p>
        </p:txBody>
      </p:sp>
      <p:sp>
        <p:nvSpPr>
          <p:cNvPr id="3" name="Content Placeholder 2"/>
          <p:cNvSpPr>
            <a:spLocks noGrp="1"/>
          </p:cNvSpPr>
          <p:nvPr>
            <p:ph idx="1"/>
          </p:nvPr>
        </p:nvSpPr>
        <p:spPr>
          <a:xfrm>
            <a:off x="287338" y="2667000"/>
            <a:ext cx="3732212" cy="1908175"/>
          </a:xfrm>
        </p:spPr>
        <p:txBody>
          <a:bodyPr>
            <a:noAutofit/>
          </a:bodyPr>
          <a:lstStyle/>
          <a:p>
            <a:pPr>
              <a:buFont typeface="Wingdings 2" charset="0"/>
              <a:buChar char=""/>
              <a:defRPr/>
            </a:pPr>
            <a:r>
              <a:rPr lang="en-US" sz="2400" dirty="0" smtClean="0">
                <a:solidFill>
                  <a:srgbClr val="000000"/>
                </a:solidFill>
                <a:ea typeface="+mn-ea"/>
                <a:cs typeface="+mn-cs"/>
              </a:rPr>
              <a:t>Only five senses</a:t>
            </a:r>
          </a:p>
          <a:p>
            <a:pPr>
              <a:buFont typeface="Wingdings 2" charset="0"/>
              <a:buChar char=""/>
              <a:defRPr/>
            </a:pPr>
            <a:r>
              <a:rPr lang="en-US" sz="2400" dirty="0">
                <a:solidFill>
                  <a:srgbClr val="000000"/>
                </a:solidFill>
                <a:cs typeface="+mn-cs"/>
              </a:rPr>
              <a:t>V</a:t>
            </a:r>
            <a:r>
              <a:rPr lang="en-US" sz="2400" dirty="0" smtClean="0">
                <a:solidFill>
                  <a:srgbClr val="000000"/>
                </a:solidFill>
                <a:cs typeface="+mn-cs"/>
              </a:rPr>
              <a:t>ision</a:t>
            </a:r>
            <a:r>
              <a:rPr lang="en-US" sz="2400" dirty="0">
                <a:solidFill>
                  <a:srgbClr val="000000"/>
                </a:solidFill>
                <a:cs typeface="+mn-cs"/>
              </a:rPr>
              <a:t>, hearing, touch, smell, and </a:t>
            </a:r>
            <a:r>
              <a:rPr lang="en-US" sz="2400" dirty="0" smtClean="0">
                <a:solidFill>
                  <a:srgbClr val="000000"/>
                </a:solidFill>
                <a:cs typeface="+mn-cs"/>
              </a:rPr>
              <a:t>taste</a:t>
            </a:r>
          </a:p>
          <a:p>
            <a:pPr>
              <a:buFont typeface="Wingdings 2" charset="0"/>
              <a:buChar char=""/>
              <a:defRPr/>
            </a:pPr>
            <a:r>
              <a:rPr lang="en-US" sz="2400" dirty="0" smtClean="0">
                <a:solidFill>
                  <a:srgbClr val="000000"/>
                </a:solidFill>
                <a:cs typeface="+mn-cs"/>
              </a:rPr>
              <a:t>WRONG!</a:t>
            </a: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9221" name="Picture 4"/>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29200" y="2516188"/>
            <a:ext cx="3768725" cy="341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534400" cy="758825"/>
          </a:xfrm>
        </p:spPr>
        <p:txBody>
          <a:bodyPr/>
          <a:lstStyle/>
          <a:p>
            <a:pPr>
              <a:defRPr/>
            </a:pPr>
            <a:r>
              <a:rPr lang="en-US" sz="3200" dirty="0" smtClean="0">
                <a:solidFill>
                  <a:srgbClr val="000000"/>
                </a:solidFill>
                <a:latin typeface="+mn-lt"/>
                <a:ea typeface="+mn-ea"/>
                <a:cs typeface="+mn-cs"/>
              </a:rPr>
              <a:t>The Basics of Perception </a:t>
            </a:r>
            <a:endParaRPr lang="en-US" dirty="0">
              <a:solidFill>
                <a:srgbClr val="000000"/>
              </a:solidFill>
              <a:cs typeface="+mj-cs"/>
            </a:endParaRPr>
          </a:p>
        </p:txBody>
      </p:sp>
      <p:sp>
        <p:nvSpPr>
          <p:cNvPr id="10243" name="Content Placeholder 2"/>
          <p:cNvSpPr>
            <a:spLocks noGrp="1"/>
          </p:cNvSpPr>
          <p:nvPr>
            <p:ph idx="1"/>
          </p:nvPr>
        </p:nvSpPr>
        <p:spPr>
          <a:xfrm>
            <a:off x="785813" y="2514600"/>
            <a:ext cx="7900987" cy="3611563"/>
          </a:xfrm>
        </p:spPr>
        <p:txBody>
          <a:bodyPr/>
          <a:lstStyle/>
          <a:p>
            <a:pPr marL="0" indent="0">
              <a:buFont typeface="Wingdings 2" pitchFamily="18" charset="2"/>
              <a:buNone/>
            </a:pPr>
            <a:r>
              <a:rPr lang="en-US" altLang="en-US" sz="2800" b="1" smtClean="0">
                <a:solidFill>
                  <a:srgbClr val="000000"/>
                </a:solidFill>
                <a:ea typeface="ＭＳ Ｐゴシック" pitchFamily="34" charset="-128"/>
              </a:rPr>
              <a:t>Stimulus          Sensation             Perception </a:t>
            </a:r>
            <a:endParaRPr lang="en-US" altLang="en-US" sz="2800" smtClean="0">
              <a:solidFill>
                <a:srgbClr val="000000"/>
              </a:solidFill>
              <a:ea typeface="ＭＳ Ｐゴシック" pitchFamily="34" charset="-128"/>
            </a:endParaRPr>
          </a:p>
        </p:txBody>
      </p:sp>
      <p:sp>
        <p:nvSpPr>
          <p:cNvPr id="10244"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sp>
        <p:nvSpPr>
          <p:cNvPr id="5" name="Right Arrow 4"/>
          <p:cNvSpPr/>
          <p:nvPr/>
        </p:nvSpPr>
        <p:spPr>
          <a:xfrm>
            <a:off x="2667000" y="2667000"/>
            <a:ext cx="634942" cy="300808"/>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ight Arrow 5"/>
          <p:cNvSpPr/>
          <p:nvPr/>
        </p:nvSpPr>
        <p:spPr>
          <a:xfrm>
            <a:off x="5638800" y="2667000"/>
            <a:ext cx="634942" cy="300808"/>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TextBox 7"/>
          <p:cNvSpPr txBox="1"/>
          <p:nvPr/>
        </p:nvSpPr>
        <p:spPr>
          <a:xfrm>
            <a:off x="4192588" y="3143250"/>
            <a:ext cx="3108325" cy="1477963"/>
          </a:xfrm>
          <a:prstGeom prst="rect">
            <a:avLst/>
          </a:prstGeom>
          <a:noFill/>
        </p:spPr>
        <p:txBody>
          <a:bodyPr wrap="none">
            <a:spAutoFit/>
          </a:bodyPr>
          <a:lstStyle/>
          <a:p>
            <a:pPr marL="285750" indent="-285750">
              <a:buFont typeface="Arial"/>
              <a:buChar char="•"/>
              <a:defRPr/>
            </a:pPr>
            <a:r>
              <a:rPr lang="en-US" sz="2400" dirty="0">
                <a:solidFill>
                  <a:srgbClr val="000000"/>
                </a:solidFill>
                <a:latin typeface="+mn-lt"/>
                <a:ea typeface="ＭＳ Ｐゴシック" charset="0"/>
              </a:rPr>
              <a:t>Colors</a:t>
            </a:r>
          </a:p>
          <a:p>
            <a:pPr marL="285750" indent="-285750">
              <a:buFont typeface="Arial"/>
              <a:buChar char="•"/>
              <a:defRPr/>
            </a:pPr>
            <a:r>
              <a:rPr lang="en-US" sz="2400" dirty="0">
                <a:solidFill>
                  <a:srgbClr val="000000"/>
                </a:solidFill>
                <a:latin typeface="+mn-lt"/>
                <a:ea typeface="ＭＳ Ｐゴシック" charset="0"/>
              </a:rPr>
              <a:t>Images</a:t>
            </a:r>
          </a:p>
          <a:p>
            <a:pPr marL="285750" indent="-285750">
              <a:buFont typeface="Arial"/>
              <a:buChar char="•"/>
              <a:defRPr/>
            </a:pPr>
            <a:r>
              <a:rPr lang="en-US" sz="2400" dirty="0">
                <a:solidFill>
                  <a:srgbClr val="000000"/>
                </a:solidFill>
                <a:latin typeface="+mn-lt"/>
                <a:ea typeface="ＭＳ Ｐゴシック" charset="0"/>
              </a:rPr>
              <a:t>Cultural knowledge</a:t>
            </a:r>
          </a:p>
          <a:p>
            <a:pPr>
              <a:defRPr/>
            </a:pPr>
            <a:endParaRPr lang="en-US" dirty="0">
              <a:ea typeface="ＭＳ Ｐゴシック" charset="0"/>
            </a:endParaRPr>
          </a:p>
        </p:txBody>
      </p:sp>
      <p:pic>
        <p:nvPicPr>
          <p:cNvPr id="1025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186906"/>
            <a:ext cx="200977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534400" cy="758825"/>
          </a:xfrm>
        </p:spPr>
        <p:txBody>
          <a:bodyPr/>
          <a:lstStyle/>
          <a:p>
            <a:pPr>
              <a:defRPr/>
            </a:pPr>
            <a:r>
              <a:rPr lang="en-US" sz="3200" dirty="0" smtClean="0">
                <a:solidFill>
                  <a:srgbClr val="000000"/>
                </a:solidFill>
                <a:latin typeface="+mn-lt"/>
                <a:ea typeface="+mn-ea"/>
                <a:cs typeface="+mn-cs"/>
              </a:rPr>
              <a:t>The Basics of Perception </a:t>
            </a:r>
            <a:endParaRPr lang="en-US" dirty="0">
              <a:solidFill>
                <a:srgbClr val="000000"/>
              </a:solidFill>
              <a:cs typeface="+mj-cs"/>
            </a:endParaRPr>
          </a:p>
        </p:txBody>
      </p:sp>
      <p:sp>
        <p:nvSpPr>
          <p:cNvPr id="11267"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1268"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 y="2514600"/>
            <a:ext cx="2220913"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4572000"/>
            <a:ext cx="2668588" cy="152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Rectangle 7"/>
          <p:cNvSpPr>
            <a:spLocks noChangeArrowheads="1"/>
          </p:cNvSpPr>
          <p:nvPr/>
        </p:nvSpPr>
        <p:spPr bwMode="auto">
          <a:xfrm>
            <a:off x="3276600" y="2743200"/>
            <a:ext cx="2540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2400" dirty="0">
                <a:solidFill>
                  <a:srgbClr val="000000"/>
                </a:solidFill>
                <a:latin typeface="+mn-lt"/>
                <a:ea typeface="ＭＳ Ｐゴシック" charset="0"/>
              </a:rPr>
              <a:t>Receptors</a:t>
            </a:r>
          </a:p>
          <a:p>
            <a:pPr>
              <a:defRPr/>
            </a:pPr>
            <a:endParaRPr lang="en-US" sz="2400" dirty="0">
              <a:solidFill>
                <a:srgbClr val="000000"/>
              </a:solidFill>
              <a:latin typeface="+mn-lt"/>
              <a:ea typeface="ＭＳ Ｐゴシック" charset="0"/>
            </a:endParaRPr>
          </a:p>
          <a:p>
            <a:pPr>
              <a:defRPr/>
            </a:pPr>
            <a:r>
              <a:rPr lang="en-US" sz="2400" dirty="0">
                <a:solidFill>
                  <a:srgbClr val="000000"/>
                </a:solidFill>
                <a:latin typeface="+mn-lt"/>
                <a:ea typeface="ＭＳ Ｐゴシック" charset="0"/>
              </a:rPr>
              <a:t>Transduction</a:t>
            </a:r>
          </a:p>
          <a:p>
            <a:pPr>
              <a:defRPr/>
            </a:pPr>
            <a:endParaRPr lang="en-US" sz="2400" dirty="0">
              <a:solidFill>
                <a:srgbClr val="000000"/>
              </a:solidFill>
              <a:latin typeface="+mn-lt"/>
              <a:ea typeface="ＭＳ Ｐゴシック" charset="0"/>
            </a:endParaRPr>
          </a:p>
          <a:p>
            <a:pPr>
              <a:defRPr/>
            </a:pPr>
            <a:r>
              <a:rPr lang="en-US" sz="2400" dirty="0">
                <a:solidFill>
                  <a:srgbClr val="000000"/>
                </a:solidFill>
                <a:latin typeface="+mn-lt"/>
                <a:ea typeface="ＭＳ Ｐゴシック" charset="0"/>
              </a:rPr>
              <a:t>Neural response</a:t>
            </a:r>
          </a:p>
          <a:p>
            <a:pPr>
              <a:defRPr/>
            </a:pPr>
            <a:endParaRPr lang="en-US" sz="3200" dirty="0">
              <a:ea typeface="ＭＳ Ｐゴシック" charset="0"/>
              <a:cs typeface="ＭＳ Ｐゴシック" charset="0"/>
            </a:endParaRPr>
          </a:p>
        </p:txBody>
      </p:sp>
      <p:pic>
        <p:nvPicPr>
          <p:cNvPr id="11271" name="Picture 9"/>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10200" y="2895600"/>
            <a:ext cx="3432175"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758825"/>
          </a:xfrm>
        </p:spPr>
        <p:txBody>
          <a:bodyPr/>
          <a:lstStyle/>
          <a:p>
            <a:pPr>
              <a:defRPr/>
            </a:pPr>
            <a:r>
              <a:rPr lang="en-US" sz="3200" dirty="0" smtClean="0">
                <a:solidFill>
                  <a:srgbClr val="000000"/>
                </a:solidFill>
                <a:latin typeface="+mn-lt"/>
                <a:ea typeface="+mn-ea"/>
                <a:cs typeface="+mn-cs"/>
              </a:rPr>
              <a:t>The Basics of Perception </a:t>
            </a:r>
            <a:endParaRPr lang="en-US" dirty="0">
              <a:solidFill>
                <a:srgbClr val="000000"/>
              </a:solidFill>
              <a:cs typeface="+mj-cs"/>
            </a:endParaRPr>
          </a:p>
        </p:txBody>
      </p:sp>
      <p:sp>
        <p:nvSpPr>
          <p:cNvPr id="3" name="Content Placeholder 2"/>
          <p:cNvSpPr>
            <a:spLocks noGrp="1"/>
          </p:cNvSpPr>
          <p:nvPr>
            <p:ph idx="1"/>
          </p:nvPr>
        </p:nvSpPr>
        <p:spPr>
          <a:xfrm>
            <a:off x="457200" y="2590800"/>
            <a:ext cx="4387850" cy="4267200"/>
          </a:xfrm>
        </p:spPr>
        <p:txBody>
          <a:bodyPr>
            <a:normAutofit/>
          </a:bodyPr>
          <a:lstStyle/>
          <a:p>
            <a:pPr>
              <a:buFont typeface="Wingdings 2" charset="0"/>
              <a:buChar char=""/>
              <a:defRPr/>
            </a:pPr>
            <a:r>
              <a:rPr lang="en-US" sz="2400" dirty="0" smtClean="0">
                <a:solidFill>
                  <a:srgbClr val="000000"/>
                </a:solidFill>
                <a:ea typeface="+mn-ea"/>
                <a:cs typeface="+mn-cs"/>
              </a:rPr>
              <a:t>Action </a:t>
            </a:r>
          </a:p>
          <a:p>
            <a:pPr lvl="1">
              <a:buFont typeface="Wingdings" charset="0"/>
              <a:buChar char=""/>
              <a:defRPr/>
            </a:pPr>
            <a:r>
              <a:rPr lang="en-US" sz="2400" dirty="0" smtClean="0">
                <a:solidFill>
                  <a:srgbClr val="000000"/>
                </a:solidFill>
              </a:rPr>
              <a:t>Motor activity</a:t>
            </a:r>
          </a:p>
          <a:p>
            <a:pPr lvl="1">
              <a:buFont typeface="Wingdings" charset="0"/>
              <a:buChar char=""/>
              <a:defRPr/>
            </a:pPr>
            <a:endParaRPr lang="en-US" sz="2400" dirty="0" smtClean="0">
              <a:solidFill>
                <a:srgbClr val="000000"/>
              </a:solidFill>
              <a:ea typeface="+mn-ea"/>
            </a:endParaRPr>
          </a:p>
          <a:p>
            <a:pPr>
              <a:buFont typeface="Wingdings 2" charset="0"/>
              <a:buChar char=""/>
              <a:defRPr/>
            </a:pPr>
            <a:r>
              <a:rPr lang="en-US" sz="2400" dirty="0" smtClean="0">
                <a:solidFill>
                  <a:srgbClr val="000000"/>
                </a:solidFill>
                <a:ea typeface="+mn-ea"/>
                <a:cs typeface="+mn-cs"/>
              </a:rPr>
              <a:t>Phenomenology </a:t>
            </a:r>
          </a:p>
          <a:p>
            <a:pPr lvl="1">
              <a:buFont typeface="Wingdings" charset="0"/>
              <a:buChar char=""/>
              <a:defRPr/>
            </a:pPr>
            <a:r>
              <a:rPr lang="en-US" sz="2400" dirty="0" smtClean="0">
                <a:solidFill>
                  <a:srgbClr val="000000"/>
                </a:solidFill>
              </a:rPr>
              <a:t>Internal Experience</a:t>
            </a:r>
            <a:endParaRPr lang="en-US" sz="2400" dirty="0" smtClean="0">
              <a:solidFill>
                <a:srgbClr val="000000"/>
              </a:solidFill>
              <a:ea typeface="+mn-ea"/>
            </a:endParaRPr>
          </a:p>
        </p:txBody>
      </p:sp>
      <p:sp>
        <p:nvSpPr>
          <p:cNvPr id="12292"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229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362200"/>
            <a:ext cx="2676525"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042275" cy="866775"/>
          </a:xfrm>
        </p:spPr>
        <p:txBody>
          <a:bodyPr>
            <a:normAutofit/>
          </a:bodyPr>
          <a:lstStyle/>
          <a:p>
            <a:pPr>
              <a:defRPr/>
            </a:pPr>
            <a:r>
              <a:rPr lang="en-US" sz="3200" dirty="0" smtClean="0">
                <a:solidFill>
                  <a:srgbClr val="000000"/>
                </a:solidFill>
                <a:latin typeface="+mn-lt"/>
                <a:ea typeface="+mn-ea"/>
                <a:cs typeface="+mn-cs"/>
              </a:rPr>
              <a:t>The History of Sensation and Perception </a:t>
            </a:r>
            <a:endParaRPr lang="en-US" dirty="0">
              <a:solidFill>
                <a:srgbClr val="000000"/>
              </a:solidFill>
              <a:cs typeface="+mj-cs"/>
            </a:endParaRPr>
          </a:p>
        </p:txBody>
      </p:sp>
      <p:sp>
        <p:nvSpPr>
          <p:cNvPr id="3" name="Content Placeholder 2"/>
          <p:cNvSpPr>
            <a:spLocks noGrp="1"/>
          </p:cNvSpPr>
          <p:nvPr>
            <p:ph idx="1"/>
          </p:nvPr>
        </p:nvSpPr>
        <p:spPr>
          <a:xfrm>
            <a:off x="301625" y="2514600"/>
            <a:ext cx="8504238" cy="3584575"/>
          </a:xfrm>
        </p:spPr>
        <p:txBody>
          <a:bodyPr/>
          <a:lstStyle/>
          <a:p>
            <a:pPr>
              <a:buFont typeface="Wingdings 2" charset="0"/>
              <a:buChar char=""/>
              <a:defRPr/>
            </a:pPr>
            <a:r>
              <a:rPr lang="en-US" sz="2400" dirty="0" smtClean="0">
                <a:solidFill>
                  <a:srgbClr val="000000"/>
                </a:solidFill>
                <a:ea typeface="+mn-ea"/>
                <a:cs typeface="+mn-cs"/>
              </a:rPr>
              <a:t>The Beginnings </a:t>
            </a:r>
          </a:p>
          <a:p>
            <a:pPr>
              <a:buFont typeface="Wingdings 2" charset="0"/>
              <a:buChar char=""/>
              <a:defRPr/>
            </a:pPr>
            <a:endParaRPr lang="en-US" sz="2400" dirty="0">
              <a:solidFill>
                <a:srgbClr val="000000"/>
              </a:solidFill>
              <a:cs typeface="+mn-cs"/>
            </a:endParaRPr>
          </a:p>
          <a:p>
            <a:pPr lvl="1">
              <a:buFont typeface="Wingdings" charset="0"/>
              <a:buChar char=""/>
              <a:defRPr/>
            </a:pPr>
            <a:r>
              <a:rPr lang="en-US" sz="2400" dirty="0">
                <a:solidFill>
                  <a:srgbClr val="000000"/>
                </a:solidFill>
              </a:rPr>
              <a:t>Aristotle </a:t>
            </a:r>
            <a:r>
              <a:rPr lang="en-US" sz="2400" dirty="0" smtClean="0">
                <a:solidFill>
                  <a:srgbClr val="000000"/>
                </a:solidFill>
              </a:rPr>
              <a:t>illusion</a:t>
            </a:r>
          </a:p>
          <a:p>
            <a:pPr marL="457200" lvl="1" indent="0">
              <a:buFont typeface="Wingdings" charset="0"/>
              <a:buNone/>
              <a:defRPr/>
            </a:pPr>
            <a:r>
              <a:rPr lang="en-US" sz="2400" dirty="0" smtClean="0">
                <a:solidFill>
                  <a:srgbClr val="000000"/>
                </a:solidFill>
              </a:rPr>
              <a:t> </a:t>
            </a:r>
          </a:p>
          <a:p>
            <a:pPr lvl="1">
              <a:buFont typeface="Wingdings" charset="0"/>
              <a:buChar char=""/>
              <a:defRPr/>
            </a:pPr>
            <a:r>
              <a:rPr lang="en-US" sz="2400" dirty="0" smtClean="0">
                <a:solidFill>
                  <a:srgbClr val="000000"/>
                </a:solidFill>
              </a:rPr>
              <a:t>Motion aftereffect</a:t>
            </a:r>
          </a:p>
          <a:p>
            <a:pPr marL="457200" lvl="1" indent="0">
              <a:buFont typeface="Wingdings" charset="0"/>
              <a:buNone/>
              <a:defRPr/>
            </a:pPr>
            <a:r>
              <a:rPr lang="en-US" sz="2400" dirty="0" smtClean="0">
                <a:solidFill>
                  <a:srgbClr val="000000"/>
                </a:solidFill>
              </a:rPr>
              <a:t> </a:t>
            </a:r>
          </a:p>
          <a:p>
            <a:pPr lvl="1">
              <a:buFont typeface="Wingdings" charset="0"/>
              <a:buChar char=""/>
              <a:defRPr/>
            </a:pPr>
            <a:r>
              <a:rPr lang="en-US" sz="2400" dirty="0" smtClean="0">
                <a:solidFill>
                  <a:srgbClr val="000000"/>
                </a:solidFill>
              </a:rPr>
              <a:t>The </a:t>
            </a:r>
            <a:r>
              <a:rPr lang="en-US" sz="2400" dirty="0">
                <a:solidFill>
                  <a:srgbClr val="000000"/>
                </a:solidFill>
              </a:rPr>
              <a:t>doctrine of </a:t>
            </a:r>
            <a:r>
              <a:rPr lang="en-US" sz="2400" dirty="0" smtClean="0">
                <a:solidFill>
                  <a:srgbClr val="000000"/>
                </a:solidFill>
              </a:rPr>
              <a:t>specific</a:t>
            </a:r>
          </a:p>
          <a:p>
            <a:pPr marL="457200" lvl="1" indent="0">
              <a:buFont typeface="Wingdings" charset="0"/>
              <a:buNone/>
              <a:defRPr/>
            </a:pPr>
            <a:r>
              <a:rPr lang="en-US" sz="2400" dirty="0">
                <a:solidFill>
                  <a:srgbClr val="000000"/>
                </a:solidFill>
              </a:rPr>
              <a:t> </a:t>
            </a:r>
            <a:r>
              <a:rPr lang="en-US" sz="2400" dirty="0" smtClean="0">
                <a:solidFill>
                  <a:srgbClr val="000000"/>
                </a:solidFill>
              </a:rPr>
              <a:t>    </a:t>
            </a:r>
            <a:r>
              <a:rPr lang="en-US" sz="2400" dirty="0">
                <a:solidFill>
                  <a:srgbClr val="000000"/>
                </a:solidFill>
              </a:rPr>
              <a:t>nerve energies </a:t>
            </a:r>
            <a:endParaRPr lang="en-US" sz="2400" dirty="0" smtClean="0">
              <a:solidFill>
                <a:srgbClr val="000000"/>
              </a:solidFill>
            </a:endParaRPr>
          </a:p>
        </p:txBody>
      </p:sp>
      <p:sp>
        <p:nvSpPr>
          <p:cNvPr id="13316"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pic>
        <p:nvPicPr>
          <p:cNvPr id="13317"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76800" y="2667000"/>
            <a:ext cx="3543300" cy="106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3810000"/>
            <a:ext cx="161925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534400" cy="758825"/>
          </a:xfrm>
        </p:spPr>
        <p:txBody>
          <a:bodyPr>
            <a:normAutofit/>
          </a:bodyPr>
          <a:lstStyle/>
          <a:p>
            <a:pPr>
              <a:defRPr/>
            </a:pPr>
            <a:r>
              <a:rPr lang="en-US" sz="3200" dirty="0" smtClean="0">
                <a:solidFill>
                  <a:srgbClr val="000000"/>
                </a:solidFill>
                <a:latin typeface="+mn-lt"/>
                <a:ea typeface="+mn-ea"/>
                <a:cs typeface="+mn-cs"/>
              </a:rPr>
              <a:t>The History of Sensation and Perception </a:t>
            </a:r>
            <a:endParaRPr lang="en-US" dirty="0">
              <a:solidFill>
                <a:srgbClr val="000000"/>
              </a:solidFill>
              <a:cs typeface="+mj-cs"/>
            </a:endParaRPr>
          </a:p>
        </p:txBody>
      </p:sp>
      <p:sp>
        <p:nvSpPr>
          <p:cNvPr id="3" name="Content Placeholder 2"/>
          <p:cNvSpPr>
            <a:spLocks noGrp="1"/>
          </p:cNvSpPr>
          <p:nvPr>
            <p:ph idx="1"/>
          </p:nvPr>
        </p:nvSpPr>
        <p:spPr>
          <a:xfrm>
            <a:off x="615950" y="2895600"/>
            <a:ext cx="8042275" cy="3616325"/>
          </a:xfrm>
        </p:spPr>
        <p:txBody>
          <a:bodyPr/>
          <a:lstStyle/>
          <a:p>
            <a:pPr>
              <a:buFont typeface="Wingdings 2" charset="0"/>
              <a:buChar char=""/>
              <a:defRPr/>
            </a:pPr>
            <a:r>
              <a:rPr lang="en-US" sz="2400" dirty="0" smtClean="0">
                <a:solidFill>
                  <a:srgbClr val="000000"/>
                </a:solidFill>
                <a:ea typeface="+mn-ea"/>
                <a:cs typeface="+mn-cs"/>
              </a:rPr>
              <a:t>Helmholtz Versus </a:t>
            </a:r>
            <a:r>
              <a:rPr lang="en-US" sz="2400" dirty="0" err="1" smtClean="0">
                <a:solidFill>
                  <a:srgbClr val="000000"/>
                </a:solidFill>
                <a:ea typeface="+mn-ea"/>
                <a:cs typeface="+mn-cs"/>
              </a:rPr>
              <a:t>Hering</a:t>
            </a:r>
            <a:endParaRPr lang="en-US" sz="2400" dirty="0" smtClean="0">
              <a:solidFill>
                <a:srgbClr val="000000"/>
              </a:solidFill>
              <a:ea typeface="+mn-ea"/>
              <a:cs typeface="+mn-cs"/>
            </a:endParaRPr>
          </a:p>
          <a:p>
            <a:pPr lvl="1">
              <a:buFont typeface="Wingdings" charset="0"/>
              <a:buChar char=""/>
              <a:defRPr/>
            </a:pPr>
            <a:r>
              <a:rPr lang="en-US" sz="2400" dirty="0">
                <a:solidFill>
                  <a:srgbClr val="000000"/>
                </a:solidFill>
              </a:rPr>
              <a:t>Hermann von Helmholtz (1821-1894</a:t>
            </a:r>
            <a:r>
              <a:rPr lang="en-US" sz="2400" dirty="0" smtClean="0">
                <a:solidFill>
                  <a:srgbClr val="000000"/>
                </a:solidFill>
              </a:rPr>
              <a:t>)</a:t>
            </a:r>
          </a:p>
          <a:p>
            <a:pPr lvl="2">
              <a:buFont typeface="Wingdings 2" charset="0"/>
              <a:buChar char=""/>
              <a:defRPr/>
            </a:pPr>
            <a:r>
              <a:rPr lang="en-US" sz="2400" dirty="0" smtClean="0">
                <a:solidFill>
                  <a:srgbClr val="000000"/>
                </a:solidFill>
              </a:rPr>
              <a:t>constructivist </a:t>
            </a:r>
            <a:r>
              <a:rPr lang="en-US" sz="2400" dirty="0">
                <a:solidFill>
                  <a:srgbClr val="000000"/>
                </a:solidFill>
              </a:rPr>
              <a:t>approach </a:t>
            </a:r>
            <a:endParaRPr lang="en-US" sz="2400" dirty="0" smtClean="0">
              <a:solidFill>
                <a:srgbClr val="000000"/>
              </a:solidFill>
            </a:endParaRPr>
          </a:p>
          <a:p>
            <a:pPr lvl="2">
              <a:buFont typeface="Wingdings 2" charset="0"/>
              <a:buChar char=""/>
              <a:defRPr/>
            </a:pPr>
            <a:r>
              <a:rPr lang="en-US" sz="2400" dirty="0">
                <a:solidFill>
                  <a:srgbClr val="000000"/>
                </a:solidFill>
              </a:rPr>
              <a:t>unconscious inference </a:t>
            </a:r>
            <a:endParaRPr lang="en-US" sz="2400" dirty="0" smtClean="0">
              <a:solidFill>
                <a:srgbClr val="000000"/>
              </a:solidFill>
            </a:endParaRPr>
          </a:p>
          <a:p>
            <a:pPr lvl="1">
              <a:buFont typeface="Wingdings" charset="0"/>
              <a:buChar char=""/>
              <a:defRPr/>
            </a:pPr>
            <a:r>
              <a:rPr lang="en-US" sz="2400" dirty="0" smtClean="0">
                <a:solidFill>
                  <a:srgbClr val="000000"/>
                </a:solidFill>
              </a:rPr>
              <a:t> </a:t>
            </a:r>
            <a:r>
              <a:rPr lang="nl-NL" sz="2400" dirty="0">
                <a:solidFill>
                  <a:srgbClr val="000000"/>
                </a:solidFill>
              </a:rPr>
              <a:t>Ewald Hering (1834-1918</a:t>
            </a:r>
            <a:r>
              <a:rPr lang="nl-NL" sz="2400" dirty="0" smtClean="0">
                <a:solidFill>
                  <a:srgbClr val="000000"/>
                </a:solidFill>
              </a:rPr>
              <a:t>)</a:t>
            </a:r>
            <a:endParaRPr lang="en-US" sz="2400" dirty="0" smtClean="0">
              <a:solidFill>
                <a:srgbClr val="000000"/>
              </a:solidFill>
            </a:endParaRPr>
          </a:p>
        </p:txBody>
      </p:sp>
      <p:sp>
        <p:nvSpPr>
          <p:cNvPr id="1434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ea typeface="ＭＳ Ｐゴシック" pitchFamily="34" charset="-128"/>
              </a:defRPr>
            </a:lvl1pPr>
            <a:lvl2pPr marL="742950" indent="-285750" eaLnBrk="0" hangingPunct="0">
              <a:spcBef>
                <a:spcPct val="20000"/>
              </a:spcBef>
              <a:buClr>
                <a:schemeClr val="accent2"/>
              </a:buClr>
              <a:buSzPct val="70000"/>
              <a:buFont typeface="Wingdings" pitchFamily="2" charset="2"/>
              <a:buChar char=""/>
              <a:defRPr sz="2200">
                <a:solidFill>
                  <a:schemeClr val="tx2"/>
                </a:solidFill>
                <a:latin typeface="Georgia" pitchFamily="18" charset="0"/>
                <a:ea typeface="ＭＳ Ｐゴシック" pitchFamily="34" charset="-128"/>
              </a:defRPr>
            </a:lvl2pPr>
            <a:lvl3pPr marL="1143000" indent="-228600" eaLnBrk="0" hangingPunct="0">
              <a:spcBef>
                <a:spcPct val="20000"/>
              </a:spcBef>
              <a:buClr>
                <a:srgbClr val="EB641B"/>
              </a:buClr>
              <a:buSzPct val="75000"/>
              <a:buFont typeface="Wingdings 2" pitchFamily="18" charset="2"/>
              <a:buChar char=""/>
              <a:defRPr sz="2000">
                <a:solidFill>
                  <a:schemeClr val="tx1"/>
                </a:solidFill>
                <a:latin typeface="Georgia" pitchFamily="18" charset="0"/>
                <a:ea typeface="ＭＳ Ｐゴシック" pitchFamily="34" charset="-128"/>
              </a:defRPr>
            </a:lvl3pPr>
            <a:lvl4pPr marL="1600200" indent="-228600" eaLnBrk="0" hangingPunct="0">
              <a:spcBef>
                <a:spcPct val="20000"/>
              </a:spcBef>
              <a:buClr>
                <a:srgbClr val="39639D"/>
              </a:buClr>
              <a:buSzPct val="70000"/>
              <a:buFont typeface="Wingdings" pitchFamily="2" charset="2"/>
              <a:buChar char=""/>
              <a:defRPr sz="2000">
                <a:solidFill>
                  <a:schemeClr val="tx2"/>
                </a:solidFill>
                <a:latin typeface="Georgia" pitchFamily="18" charset="0"/>
                <a:ea typeface="ＭＳ Ｐゴシック" pitchFamily="34" charset="-128"/>
              </a:defRPr>
            </a:lvl4pPr>
            <a:lvl5pPr marL="2057400" indent="-228600" eaLnBrk="0" hangingPunct="0">
              <a:spcBef>
                <a:spcPct val="20000"/>
              </a:spcBef>
              <a:buClr>
                <a:srgbClr val="474B78"/>
              </a:buClr>
              <a:buChar char="•"/>
              <a:defRPr>
                <a:solidFill>
                  <a:schemeClr val="tx1"/>
                </a:solidFill>
                <a:latin typeface="Georgia" pitchFamily="18" charset="0"/>
                <a:ea typeface="ＭＳ Ｐゴシック" pitchFamily="34" charset="-128"/>
              </a:defRPr>
            </a:lvl5pPr>
            <a:lvl6pPr marL="25146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6pPr>
            <a:lvl7pPr marL="29718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7pPr>
            <a:lvl8pPr marL="34290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8pPr>
            <a:lvl9pPr marL="3886200" indent="-228600" eaLnBrk="0" fontAlgn="base" hangingPunct="0">
              <a:spcBef>
                <a:spcPct val="20000"/>
              </a:spcBef>
              <a:spcAft>
                <a:spcPct val="0"/>
              </a:spcAft>
              <a:buClr>
                <a:srgbClr val="474B78"/>
              </a:buClr>
              <a:buChar char="•"/>
              <a:defRPr>
                <a:solidFill>
                  <a:schemeClr val="tx1"/>
                </a:solidFill>
                <a:latin typeface="Georgia" pitchFamily="18" charset="0"/>
                <a:ea typeface="ＭＳ Ｐゴシック" pitchFamily="34" charset="-128"/>
              </a:defRPr>
            </a:lvl9pPr>
          </a:lstStyle>
          <a:p>
            <a:pPr eaLnBrk="1" hangingPunct="1">
              <a:spcBef>
                <a:spcPct val="0"/>
              </a:spcBef>
              <a:buClrTx/>
              <a:buSzTx/>
              <a:buFontTx/>
              <a:buNone/>
            </a:pPr>
            <a:r>
              <a:rPr lang="en-US" altLang="en-US" sz="800" smtClean="0">
                <a:solidFill>
                  <a:srgbClr val="EAE9E3"/>
                </a:solidFill>
                <a:latin typeface="Arial" charset="0"/>
                <a:cs typeface="Arial" charset="0"/>
              </a:rPr>
              <a:t>Schwartz and Krantz, Sensation and Perception © 2016 SAGE Publications, Inc.</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emplate>
  <TotalTime>304</TotalTime>
  <Words>1396</Words>
  <Application>Microsoft Office PowerPoint</Application>
  <PresentationFormat>On-screen Show (4:3)</PresentationFormat>
  <Paragraphs>146</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PowerPoint Presentation</vt:lpstr>
      <vt:lpstr>LEARNING OBJECTIVES </vt:lpstr>
      <vt:lpstr>Why Is This Psychology? </vt:lpstr>
      <vt:lpstr>The Myth of Five Senses</vt:lpstr>
      <vt:lpstr>The Basics of Perception </vt:lpstr>
      <vt:lpstr>The Basics of Perception </vt:lpstr>
      <vt:lpstr>The Basics of Perception </vt:lpstr>
      <vt:lpstr>The History of Sensation and Perception </vt:lpstr>
      <vt:lpstr>The History of Sensation and Perception </vt:lpstr>
      <vt:lpstr>The History of Sensation and Perception </vt:lpstr>
      <vt:lpstr>The 20th Century and the Study of Perception: Cognitive Psychology Approaches </vt:lpstr>
      <vt:lpstr>The Laws of Gestalt Psychology</vt:lpstr>
      <vt:lpstr>An Information-Processing Model </vt:lpstr>
      <vt:lpstr>The History of Sensation and Perception </vt:lpstr>
      <vt:lpstr>Functional Magnetic Resonance Image </vt:lpstr>
      <vt:lpstr>IN DEPTH: Applications of Sensation and Perception and Avoiding Collisions </vt:lpstr>
    </vt:vector>
  </TitlesOfParts>
  <Company>Sage Publications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rleblond</dc:creator>
  <cp:lastModifiedBy>Berbeo, Lucy</cp:lastModifiedBy>
  <cp:revision>31</cp:revision>
  <dcterms:created xsi:type="dcterms:W3CDTF">2012-08-30T20:44:25Z</dcterms:created>
  <dcterms:modified xsi:type="dcterms:W3CDTF">2015-08-04T04:27:42Z</dcterms:modified>
</cp:coreProperties>
</file>