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23"/>
  </p:notesMasterIdLst>
  <p:handoutMasterIdLst>
    <p:handoutMasterId r:id="rId24"/>
  </p:handoutMasterIdLst>
  <p:sldIdLst>
    <p:sldId id="258" r:id="rId2"/>
    <p:sldId id="288" r:id="rId3"/>
    <p:sldId id="289" r:id="rId4"/>
    <p:sldId id="290" r:id="rId5"/>
    <p:sldId id="300" r:id="rId6"/>
    <p:sldId id="301" r:id="rId7"/>
    <p:sldId id="291" r:id="rId8"/>
    <p:sldId id="302" r:id="rId9"/>
    <p:sldId id="293" r:id="rId10"/>
    <p:sldId id="294" r:id="rId11"/>
    <p:sldId id="303" r:id="rId12"/>
    <p:sldId id="295" r:id="rId13"/>
    <p:sldId id="296" r:id="rId14"/>
    <p:sldId id="304" r:id="rId15"/>
    <p:sldId id="305" r:id="rId16"/>
    <p:sldId id="307" r:id="rId17"/>
    <p:sldId id="306" r:id="rId18"/>
    <p:sldId id="257" r:id="rId19"/>
    <p:sldId id="297" r:id="rId20"/>
    <p:sldId id="299" r:id="rId21"/>
    <p:sldId id="298" r:id="rId2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1"/>
    </p:ext>
    <p:ext uri="{D31A062A-798A-4329-ABDD-BBA856620510}">
      <p14:defaultImageDpi xmlns:p14="http://schemas.microsoft.com/office/powerpoint/2010/main" val="96"/>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35" autoAdjust="0"/>
    <p:restoredTop sz="94670" autoAdjust="0"/>
  </p:normalViewPr>
  <p:slideViewPr>
    <p:cSldViewPr>
      <p:cViewPr>
        <p:scale>
          <a:sx n="100" d="100"/>
          <a:sy n="100" d="100"/>
        </p:scale>
        <p:origin x="-102" y="618"/>
      </p:cViewPr>
      <p:guideLst>
        <p:guide orient="horz" pos="2160"/>
        <p:guide pos="2880"/>
      </p:guideLst>
    </p:cSldViewPr>
  </p:slideViewPr>
  <p:outlineViewPr>
    <p:cViewPr>
      <p:scale>
        <a:sx n="33" d="100"/>
        <a:sy n="33" d="100"/>
      </p:scale>
      <p:origin x="0" y="6696"/>
    </p:cViewPr>
  </p:outlineViewPr>
  <p:notesTextViewPr>
    <p:cViewPr>
      <p:scale>
        <a:sx n="100" d="100"/>
        <a:sy n="100" d="100"/>
      </p:scale>
      <p:origin x="0" y="0"/>
    </p:cViewPr>
  </p:notesTextViewPr>
  <p:sorterViewPr>
    <p:cViewPr>
      <p:scale>
        <a:sx n="132" d="100"/>
        <a:sy n="132"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0"/>
                <a:cs typeface="ＭＳ Ｐゴシック" charset="0"/>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Arial" pitchFamily="34" charset="0"/>
              </a:defRPr>
            </a:lvl1pPr>
          </a:lstStyle>
          <a:p>
            <a:pPr>
              <a:defRPr/>
            </a:pPr>
            <a:fld id="{4B8428A9-676D-4804-8654-71DC62060C67}" type="datetimeFigureOut">
              <a:rPr lang="en-US" altLang="en-US"/>
              <a:pPr>
                <a:defRPr/>
              </a:pPr>
              <a:t>8/3/2015</a:t>
            </a:fld>
            <a:endParaRPr lang="en-US" alt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0"/>
                <a:cs typeface="ＭＳ Ｐゴシック" charset="0"/>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Arial" pitchFamily="34" charset="0"/>
              </a:defRPr>
            </a:lvl1pPr>
          </a:lstStyle>
          <a:p>
            <a:pPr>
              <a:defRPr/>
            </a:pPr>
            <a:fld id="{F8FA74F6-CDAE-49B1-8187-2ED1E42BD863}" type="slidenum">
              <a:rPr lang="en-US" altLang="en-US"/>
              <a:pPr>
                <a:defRPr/>
              </a:pPr>
              <a:t>‹#›</a:t>
            </a:fld>
            <a:endParaRPr lang="en-US" altLang="en-US"/>
          </a:p>
        </p:txBody>
      </p:sp>
    </p:spTree>
    <p:extLst>
      <p:ext uri="{BB962C8B-B14F-4D97-AF65-F5344CB8AC3E}">
        <p14:creationId xmlns:p14="http://schemas.microsoft.com/office/powerpoint/2010/main" val="151077417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pPr>
              <a:defRPr/>
            </a:pPr>
            <a:fld id="{2943756D-B132-4284-8334-335C6C34487F}" type="datetimeFigureOut">
              <a:rPr lang="en-US" altLang="en-US"/>
              <a:pPr>
                <a:defRPr/>
              </a:pPr>
              <a:t>8/3/2015</a:t>
            </a:fld>
            <a:endParaRPr lang="en-US" alt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pPr>
              <a:defRPr/>
            </a:pPr>
            <a:fld id="{DD1D5739-34DF-4F57-9B05-D7154F951919}" type="slidenum">
              <a:rPr lang="en-US" altLang="en-US"/>
              <a:pPr>
                <a:defRPr/>
              </a:pPr>
              <a:t>‹#›</a:t>
            </a:fld>
            <a:endParaRPr lang="en-US" altLang="en-US"/>
          </a:p>
        </p:txBody>
      </p:sp>
    </p:spTree>
    <p:extLst>
      <p:ext uri="{BB962C8B-B14F-4D97-AF65-F5344CB8AC3E}">
        <p14:creationId xmlns:p14="http://schemas.microsoft.com/office/powerpoint/2010/main" val="632572395"/>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ea typeface="ＭＳ Ｐゴシック" pitchFamily="34" charset="-128"/>
            </a:endParaRPr>
          </a:p>
        </p:txBody>
      </p:sp>
      <p:sp>
        <p:nvSpPr>
          <p:cNvPr id="286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4D4919A4-63A0-424B-9B9E-9C6F486ACE14}" type="slidenum">
              <a:rPr lang="en-US" altLang="en-US" smtClean="0"/>
              <a:pPr eaLnBrk="1" hangingPunct="1">
                <a:spcBef>
                  <a:spcPct val="0"/>
                </a:spcBef>
              </a:pPr>
              <a:t>2</a:t>
            </a:fld>
            <a:endParaRPr lang="en-US"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2.8 Illustration of the forced-choice method. </a:t>
            </a:r>
          </a:p>
          <a:p>
            <a:r>
              <a:rPr lang="en-US" altLang="en-US" smtClean="0">
                <a:ea typeface="ＭＳ Ｐゴシック" pitchFamily="34" charset="-128"/>
              </a:rPr>
              <a:t>The participant in this experiment is engaged in a psychophysical task using the forced-choice method. The participant must press the button on the left or the right to indicate in which area of the computer screen a light was displayed. </a:t>
            </a:r>
          </a:p>
        </p:txBody>
      </p:sp>
      <p:sp>
        <p:nvSpPr>
          <p:cNvPr id="378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170ABF47-388C-4AB2-A0E9-F826588CA905}" type="slidenum">
              <a:rPr lang="en-US" altLang="en-US" smtClean="0"/>
              <a:pPr eaLnBrk="1" hangingPunct="1">
                <a:spcBef>
                  <a:spcPct val="0"/>
                </a:spcBef>
              </a:pPr>
              <a:t>12</a:t>
            </a:fld>
            <a:endParaRPr lang="en-US" alt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TABLE 2.4B Signal Detection Theory: Possible Situations </a:t>
            </a:r>
          </a:p>
        </p:txBody>
      </p:sp>
      <p:sp>
        <p:nvSpPr>
          <p:cNvPr id="389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490012EA-2072-427A-A97C-3C5AFD4DD6B8}" type="slidenum">
              <a:rPr lang="en-US" altLang="en-US" smtClean="0"/>
              <a:pPr eaLnBrk="1" hangingPunct="1">
                <a:spcBef>
                  <a:spcPct val="0"/>
                </a:spcBef>
              </a:pPr>
              <a:t>13</a:t>
            </a:fld>
            <a:endParaRPr lang="en-US" alt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2.10 Old car/new car. </a:t>
            </a:r>
          </a:p>
          <a:p>
            <a:r>
              <a:rPr lang="en-US" altLang="en-US" smtClean="0">
                <a:ea typeface="ＭＳ Ｐゴシック" pitchFamily="34" charset="-128"/>
              </a:rPr>
              <a:t>When we think we hear a noise associated with an engine malfunction, we adopt different criteria, depending on the situation. If we are driving the old clunker (a), we may adopt a more liberal criterion for hearing an engine problem. This will help us catch engine trouble (hits) but may also increase the rate of bringing the car to the shop when there is no problem (false alarm). If we are driving the shiny new sports car (b), we may adopt a more conservative criterion for hearing an engine problem. This will increase the likelihood of correctly dismissing a sound as noise rather than a mechanical problem (correct rejection), but may increase the likelihood that we do not hear a problem when there is one (miss). </a:t>
            </a:r>
          </a:p>
          <a:p>
            <a:r>
              <a:rPr lang="en-US" altLang="en-US" smtClean="0">
                <a:ea typeface="ＭＳ Ｐゴシック" pitchFamily="34" charset="-128"/>
              </a:rPr>
              <a:t>TABLE 2.4A Signal Detection Theory: Possible Situations </a:t>
            </a:r>
          </a:p>
        </p:txBody>
      </p:sp>
      <p:sp>
        <p:nvSpPr>
          <p:cNvPr id="399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FB8D5D8A-77E7-4AEC-A03E-0DA58D2D170B}" type="slidenum">
              <a:rPr lang="en-US" altLang="en-US" smtClean="0"/>
              <a:pPr eaLnBrk="1" hangingPunct="1">
                <a:spcBef>
                  <a:spcPct val="0"/>
                </a:spcBef>
              </a:pPr>
              <a:t>14</a:t>
            </a:fld>
            <a:endParaRPr lang="en-US" alt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2.11 Signal detection theory illustrated graphically. </a:t>
            </a:r>
          </a:p>
          <a:p>
            <a:r>
              <a:rPr lang="en-US" altLang="en-US" smtClean="0">
                <a:ea typeface="ＭＳ Ｐゴシック" pitchFamily="34" charset="-128"/>
              </a:rPr>
              <a:t>Figure 2.11a shows the continuum of neurons firing in response to a dim or an absent light. Figure 2.11b shows a potential distribution for perceiving the dim light or misperceiving the absent light. Figure 2.11c adds the criterion. Figures 2.11d through 2.11g show correct rejections, hits, false alarms, and misses. </a:t>
            </a:r>
          </a:p>
        </p:txBody>
      </p:sp>
      <p:sp>
        <p:nvSpPr>
          <p:cNvPr id="409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4D1B5A68-C817-4E6A-B41A-1C3FD7894CBC}" type="slidenum">
              <a:rPr lang="en-US" altLang="en-US" smtClean="0"/>
              <a:pPr eaLnBrk="1" hangingPunct="1">
                <a:spcBef>
                  <a:spcPct val="0"/>
                </a:spcBef>
              </a:pPr>
              <a:t>15</a:t>
            </a:fld>
            <a:endParaRPr lang="en-US" alt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2.12 </a:t>
            </a:r>
          </a:p>
          <a:p>
            <a:r>
              <a:rPr lang="en-US" altLang="en-US" smtClean="0">
                <a:ea typeface="ＭＳ Ｐゴシック" pitchFamily="34" charset="-128"/>
              </a:rPr>
              <a:t>Sensitivity is the ability to distinguish a noise signal from an actual signal, such as the difference to distinguish random noise from the clunking sound in your car. Figure 2.12a shows an example of when the perceiver has no sensitivity—it is impossible to tell the difference between signal and noise. Figure 2.12b shows when the perceiver is somewhat better at distinguishing signal from noise, and Figure 2.12c shows much higher sensitivity. </a:t>
            </a:r>
          </a:p>
        </p:txBody>
      </p:sp>
      <p:sp>
        <p:nvSpPr>
          <p:cNvPr id="419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FF1DE3E0-A0BA-42A6-A491-650229212BBA}" type="slidenum">
              <a:rPr lang="en-US" altLang="en-US" smtClean="0"/>
              <a:pPr eaLnBrk="1" hangingPunct="1">
                <a:spcBef>
                  <a:spcPct val="0"/>
                </a:spcBef>
              </a:pPr>
              <a:t>16</a:t>
            </a:fld>
            <a:endParaRPr lang="en-US" alt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2.13 </a:t>
            </a:r>
          </a:p>
          <a:p>
            <a:r>
              <a:rPr lang="en-US" altLang="en-US" smtClean="0">
                <a:ea typeface="ＭＳ Ｐゴシック" pitchFamily="34" charset="-128"/>
              </a:rPr>
              <a:t>When sensitivity is kept constant, there can still be differences in the ratio of hits to false alarms, depending on the criterion. Figure 2.13a shows a lax criterion, which allows many false alarms but maximizes hits. Figure 2.13b shows a medium criterion, and Figure 2.13 shows a strict criterion, which minimizes false alarms but also reduces the detection of hits. </a:t>
            </a:r>
          </a:p>
        </p:txBody>
      </p:sp>
      <p:sp>
        <p:nvSpPr>
          <p:cNvPr id="430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DABCE341-631D-4DEA-B862-3B251DAAE89C}" type="slidenum">
              <a:rPr lang="en-US" altLang="en-US" smtClean="0"/>
              <a:pPr eaLnBrk="1" hangingPunct="1">
                <a:spcBef>
                  <a:spcPct val="0"/>
                </a:spcBef>
              </a:pPr>
              <a:t>17</a:t>
            </a:fld>
            <a:endParaRPr lang="en-US" alt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2.14 Receiver-operating characteristic (ROC) curves for different values of </a:t>
            </a:r>
            <a:r>
              <a:rPr lang="en-US" altLang="en-US" i="1" smtClean="0">
                <a:ea typeface="ＭＳ Ｐゴシック" pitchFamily="34" charset="-128"/>
              </a:rPr>
              <a:t>d</a:t>
            </a:r>
            <a:r>
              <a:rPr lang="en-US" altLang="en-US" smtClean="0">
                <a:ea typeface="ＭＳ Ｐゴシック" pitchFamily="34" charset="-128"/>
              </a:rPr>
              <a:t>′ (sensitivity). </a:t>
            </a:r>
          </a:p>
          <a:p>
            <a:r>
              <a:rPr lang="en-US" altLang="en-US" smtClean="0">
                <a:ea typeface="ＭＳ Ｐゴシック" pitchFamily="34" charset="-128"/>
              </a:rPr>
              <a:t>When </a:t>
            </a:r>
            <a:r>
              <a:rPr lang="en-US" altLang="en-US" i="1" smtClean="0">
                <a:ea typeface="ＭＳ Ｐゴシック" pitchFamily="34" charset="-128"/>
              </a:rPr>
              <a:t>d</a:t>
            </a:r>
            <a:r>
              <a:rPr lang="en-US" altLang="en-US" smtClean="0">
                <a:ea typeface="ＭＳ Ｐゴシック" pitchFamily="34" charset="-128"/>
              </a:rPr>
              <a:t>′ = 0, sensitivity is zero, and the perceiver cannot discriminate between signal and noise. As </a:t>
            </a:r>
            <a:r>
              <a:rPr lang="en-US" altLang="en-US" i="1" smtClean="0">
                <a:ea typeface="ＭＳ Ｐゴシック" pitchFamily="34" charset="-128"/>
              </a:rPr>
              <a:t>d</a:t>
            </a:r>
            <a:r>
              <a:rPr lang="en-US" altLang="en-US" smtClean="0">
                <a:ea typeface="ＭＳ Ｐゴシック" pitchFamily="34" charset="-128"/>
              </a:rPr>
              <a:t>′ increases, hits and correct rejections increase, and misses and false alarms decrease. If </a:t>
            </a:r>
            <a:r>
              <a:rPr lang="en-US" altLang="en-US" i="1" smtClean="0">
                <a:ea typeface="ＭＳ Ｐゴシック" pitchFamily="34" charset="-128"/>
              </a:rPr>
              <a:t>d</a:t>
            </a:r>
            <a:r>
              <a:rPr lang="en-US" altLang="en-US" smtClean="0">
                <a:ea typeface="ＭＳ Ｐゴシック" pitchFamily="34" charset="-128"/>
              </a:rPr>
              <a:t>′ were perfect, we would get only hits and correct rejections, but in the real world, </a:t>
            </a:r>
            <a:r>
              <a:rPr lang="en-US" altLang="en-US" i="1" smtClean="0">
                <a:ea typeface="ＭＳ Ｐゴシック" pitchFamily="34" charset="-128"/>
              </a:rPr>
              <a:t>d</a:t>
            </a:r>
            <a:r>
              <a:rPr lang="en-US" altLang="en-US" smtClean="0">
                <a:ea typeface="ＭＳ Ｐゴシック" pitchFamily="34" charset="-128"/>
              </a:rPr>
              <a:t>′ is never perfect. </a:t>
            </a:r>
          </a:p>
        </p:txBody>
      </p:sp>
      <p:sp>
        <p:nvSpPr>
          <p:cNvPr id="440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053BB7CD-B18A-41B2-A9C3-1528761CABA2}" type="slidenum">
              <a:rPr lang="en-US" altLang="en-US" smtClean="0"/>
              <a:pPr eaLnBrk="1" hangingPunct="1">
                <a:spcBef>
                  <a:spcPct val="0"/>
                </a:spcBef>
              </a:pPr>
              <a:t>18</a:t>
            </a:fld>
            <a:endParaRPr lang="en-US" alt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2.15 </a:t>
            </a:r>
          </a:p>
          <a:p>
            <a:r>
              <a:rPr lang="en-US" altLang="en-US" smtClean="0">
                <a:ea typeface="ＭＳ Ｐゴシック" pitchFamily="34" charset="-128"/>
              </a:rPr>
              <a:t>Audiologists are trained to treat hearing loss. They assess hearing loss and help fit people with hearing aids. If medical issues arise, they will forward patients to medical doctors who specializes in auditory issues. </a:t>
            </a:r>
          </a:p>
        </p:txBody>
      </p:sp>
      <p:sp>
        <p:nvSpPr>
          <p:cNvPr id="450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D3D43EBC-F7EB-4F37-8E4A-9C7093469C8C}" type="slidenum">
              <a:rPr lang="en-US" altLang="en-US" smtClean="0"/>
              <a:pPr eaLnBrk="1" hangingPunct="1">
                <a:spcBef>
                  <a:spcPct val="0"/>
                </a:spcBef>
              </a:pPr>
              <a:t>19</a:t>
            </a:fld>
            <a:endParaRPr lang="en-US" alt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2.16 </a:t>
            </a:r>
          </a:p>
          <a:p>
            <a:r>
              <a:rPr lang="en-US" altLang="en-US" smtClean="0">
                <a:ea typeface="ＭＳ Ｐゴシック" pitchFamily="34" charset="-128"/>
              </a:rPr>
              <a:t>This audiology report concerns a middle-aged woman with moderate sensorineural hearing loss. The y-axis indicates how loud in decibel units a tone must be presented in order for the patient to hear it. The x-axis indicates frequency, from low frequency (low notes) to high frequency (high notes). This patient shows maximum hearing loss for medium frequencies, unfortunately in the range of human voices. </a:t>
            </a:r>
          </a:p>
        </p:txBody>
      </p:sp>
      <p:sp>
        <p:nvSpPr>
          <p:cNvPr id="460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5EBF19D0-0A17-4CC2-827C-450E44CB5AB2}" type="slidenum">
              <a:rPr lang="en-US" altLang="en-US" smtClean="0"/>
              <a:pPr eaLnBrk="1" hangingPunct="1">
                <a:spcBef>
                  <a:spcPct val="0"/>
                </a:spcBef>
              </a:pPr>
              <a:t>20</a:t>
            </a:fld>
            <a:endParaRPr lang="en-US" alt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2.17 The Snellen chart. </a:t>
            </a:r>
          </a:p>
          <a:p>
            <a:r>
              <a:rPr lang="en-US" altLang="en-US" smtClean="0">
                <a:ea typeface="ＭＳ Ｐゴシック" pitchFamily="34" charset="-128"/>
              </a:rPr>
              <a:t>A patient is asked to read the lowest line that he or she can. This measures visual acuity and is the first test for myopia (nearsightedness). Normal vision is considered 20/20. Anyone who cannot see what a normal person can see at 20 feet may be myopic </a:t>
            </a:r>
          </a:p>
        </p:txBody>
      </p:sp>
      <p:sp>
        <p:nvSpPr>
          <p:cNvPr id="471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734AB86C-CC53-497E-BE5B-E442BD517734}" type="slidenum">
              <a:rPr lang="en-US" altLang="en-US" smtClean="0"/>
              <a:pPr eaLnBrk="1" hangingPunct="1">
                <a:spcBef>
                  <a:spcPct val="0"/>
                </a:spcBef>
              </a:pPr>
              <a:t>21</a:t>
            </a:fld>
            <a:endParaRPr lang="en-US"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2.1 Eat at your own risk. </a:t>
            </a:r>
          </a:p>
          <a:p>
            <a:r>
              <a:rPr lang="en-US" altLang="en-US" smtClean="0">
                <a:ea typeface="ＭＳ Ｐゴシック" pitchFamily="34" charset="-128"/>
              </a:rPr>
              <a:t>These are is an orange habaneros which rates about 300,000 on the Scoville scale. The Scoville scale is a psychophysical scale that measures our experience of piquancy or “hotness.” The more capsaicin is present in a particular food, the spicier it will taste. </a:t>
            </a:r>
          </a:p>
        </p:txBody>
      </p:sp>
      <p:sp>
        <p:nvSpPr>
          <p:cNvPr id="297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117F4BC6-BA5F-495E-9AF7-ECA062C67D5D}" type="slidenum">
              <a:rPr lang="en-US" altLang="en-US" smtClean="0"/>
              <a:pPr eaLnBrk="1" hangingPunct="1">
                <a:spcBef>
                  <a:spcPct val="0"/>
                </a:spcBef>
              </a:pPr>
              <a:t>3</a:t>
            </a:fld>
            <a:endParaRPr lang="en-US"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2.2 A woman undergoing a routine optometrist’s exam. </a:t>
            </a:r>
          </a:p>
          <a:p>
            <a:r>
              <a:rPr lang="en-US" altLang="en-US" smtClean="0">
                <a:ea typeface="ＭＳ Ｐゴシック" pitchFamily="34" charset="-128"/>
              </a:rPr>
              <a:t>People should have these exams annually to determine the health of their eyes. Many of the tests an optometrist runs are similar to psychophysical tests. </a:t>
            </a:r>
          </a:p>
        </p:txBody>
      </p:sp>
      <p:sp>
        <p:nvSpPr>
          <p:cNvPr id="307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DD6FD40A-532C-4034-9A15-4F7BD28E51B5}" type="slidenum">
              <a:rPr lang="en-US" altLang="en-US" smtClean="0"/>
              <a:pPr eaLnBrk="1" hangingPunct="1">
                <a:spcBef>
                  <a:spcPct val="0"/>
                </a:spcBef>
              </a:pPr>
              <a:t>4</a:t>
            </a:fld>
            <a:endParaRPr lang="en-US"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2.4 </a:t>
            </a:r>
          </a:p>
          <a:p>
            <a:r>
              <a:rPr lang="en-US" altLang="en-US" smtClean="0">
                <a:ea typeface="ＭＳ Ｐゴシック" pitchFamily="34" charset="-128"/>
              </a:rPr>
              <a:t>Illustration of the detection of absolute thresholds through the method of descending limits. Each light is more dim than the one to its left. </a:t>
            </a:r>
          </a:p>
        </p:txBody>
      </p:sp>
      <p:sp>
        <p:nvSpPr>
          <p:cNvPr id="317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14EB887C-BDDA-4695-9A0D-CA32587BF100}" type="slidenum">
              <a:rPr lang="en-US" altLang="en-US" smtClean="0"/>
              <a:pPr eaLnBrk="1" hangingPunct="1">
                <a:spcBef>
                  <a:spcPct val="0"/>
                </a:spcBef>
              </a:pPr>
              <a:t>5</a:t>
            </a:fld>
            <a:endParaRPr lang="en-US"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2.4 </a:t>
            </a:r>
          </a:p>
          <a:p>
            <a:r>
              <a:rPr lang="en-US" altLang="en-US" smtClean="0">
                <a:ea typeface="ＭＳ Ｐゴシック" pitchFamily="34" charset="-128"/>
              </a:rPr>
              <a:t>Illustration of the detection of absolute thresholds through the method of descending limits. Each light is more dim than the one to its left. </a:t>
            </a:r>
          </a:p>
        </p:txBody>
      </p:sp>
      <p:sp>
        <p:nvSpPr>
          <p:cNvPr id="327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DCEE92F6-5034-4A7C-9437-2F44EAE57F1E}" type="slidenum">
              <a:rPr lang="en-US" altLang="en-US" smtClean="0"/>
              <a:pPr eaLnBrk="1" hangingPunct="1">
                <a:spcBef>
                  <a:spcPct val="0"/>
                </a:spcBef>
              </a:pPr>
              <a:t>6</a:t>
            </a:fld>
            <a:endParaRPr lang="en-US"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2.3 The method of limits. </a:t>
            </a:r>
          </a:p>
          <a:p>
            <a:r>
              <a:rPr lang="en-US" altLang="en-US" smtClean="0">
                <a:ea typeface="ＭＳ Ｐゴシック" pitchFamily="34" charset="-128"/>
              </a:rPr>
              <a:t>The participant must decide if a stimulus is present at a number of different levels of intensity. The stimulus is increased in even trials and decreased in odd trials. A </a:t>
            </a:r>
            <a:r>
              <a:rPr lang="en-US" altLang="en-US" i="1" smtClean="0">
                <a:ea typeface="ＭＳ Ｐゴシック" pitchFamily="34" charset="-128"/>
              </a:rPr>
              <a:t>Y </a:t>
            </a:r>
            <a:r>
              <a:rPr lang="en-US" altLang="en-US" smtClean="0">
                <a:ea typeface="ＭＳ Ｐゴシック" pitchFamily="34" charset="-128"/>
              </a:rPr>
              <a:t>indicates that the participant detects the stimulus, whereas an </a:t>
            </a:r>
            <a:r>
              <a:rPr lang="en-US" altLang="en-US" i="1" smtClean="0">
                <a:ea typeface="ＭＳ Ｐゴシック" pitchFamily="34" charset="-128"/>
              </a:rPr>
              <a:t>N </a:t>
            </a:r>
            <a:r>
              <a:rPr lang="en-US" altLang="en-US" smtClean="0">
                <a:ea typeface="ＭＳ Ｐゴシック" pitchFamily="34" charset="-128"/>
              </a:rPr>
              <a:t>indicates that the participant does not detect the stimulus. The estimate of the threshold is considered to be the mean crossover point. </a:t>
            </a:r>
          </a:p>
          <a:p>
            <a:r>
              <a:rPr lang="en-US" altLang="en-US" smtClean="0">
                <a:ea typeface="ＭＳ Ｐゴシック" pitchFamily="34" charset="-128"/>
              </a:rPr>
              <a:t>Threshold = mean crossover = 4.5 </a:t>
            </a:r>
          </a:p>
        </p:txBody>
      </p:sp>
      <p:sp>
        <p:nvSpPr>
          <p:cNvPr id="337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1104DD6A-D427-4BDB-B8EE-83E7FAA6DCB0}" type="slidenum">
              <a:rPr lang="en-US" altLang="en-US" smtClean="0"/>
              <a:pPr eaLnBrk="1" hangingPunct="1">
                <a:spcBef>
                  <a:spcPct val="0"/>
                </a:spcBef>
              </a:pPr>
              <a:t>7</a:t>
            </a:fld>
            <a:endParaRPr lang="en-US" alt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2.6 </a:t>
            </a:r>
          </a:p>
          <a:p>
            <a:r>
              <a:rPr lang="en-US" altLang="en-US" smtClean="0">
                <a:ea typeface="ＭＳ Ｐゴシック" pitchFamily="34" charset="-128"/>
              </a:rPr>
              <a:t>These graphs illustrate how we measure the threshold in psychophysical experiments. In Figure 2.6a, we see a hypothetical cutoff at a particular level of intensity that separates the stimulus level at which we see the stimulus and the stimulus level at which we do not see the stimulus. Figure 2.6b illustrates that in most cases, thresholds vary from trial to trial, and we must estimate the threshold from the point at which participants are 50% likely to say “saw it” and 50% likely to say “didn’t see it.” </a:t>
            </a:r>
          </a:p>
        </p:txBody>
      </p:sp>
      <p:sp>
        <p:nvSpPr>
          <p:cNvPr id="348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4BD3102B-AADA-4A5D-862A-8329ECD915C3}" type="slidenum">
              <a:rPr lang="en-US" altLang="en-US" smtClean="0"/>
              <a:pPr eaLnBrk="1" hangingPunct="1">
                <a:spcBef>
                  <a:spcPct val="0"/>
                </a:spcBef>
              </a:pPr>
              <a:t>8</a:t>
            </a:fld>
            <a:endParaRPr lang="en-US" alt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2.7 Comparison of the physical intensity of a stimulus and its perceptual correlate. </a:t>
            </a:r>
          </a:p>
          <a:p>
            <a:r>
              <a:rPr lang="en-US" altLang="en-US" smtClean="0">
                <a:ea typeface="ＭＳ Ｐゴシック" pitchFamily="34" charset="-128"/>
              </a:rPr>
              <a:t>In response compression, as the physical intensity of a stimulus increase, its perceptual correlate increases as well, but not by as much. In response expansion, as the physical intensity of a stimulus increases, its perceptual correlate increases by even more so. The curve for brightness illustrates response compression, whereas the curve for electric shock illustrates response expansion. </a:t>
            </a:r>
          </a:p>
        </p:txBody>
      </p:sp>
      <p:sp>
        <p:nvSpPr>
          <p:cNvPr id="358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B721072B-91DD-4C82-A508-084D08C86AB4}" type="slidenum">
              <a:rPr lang="en-US" altLang="en-US" smtClean="0"/>
              <a:pPr eaLnBrk="1" hangingPunct="1">
                <a:spcBef>
                  <a:spcPct val="0"/>
                </a:spcBef>
              </a:pPr>
              <a:t>10</a:t>
            </a:fld>
            <a:endParaRPr lang="en-US"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TABLE 2.2 Stevens’ Power Law Exponents </a:t>
            </a:r>
          </a:p>
          <a:p>
            <a:r>
              <a:rPr lang="en-US" altLang="en-US" smtClean="0">
                <a:ea typeface="ＭＳ Ｐゴシック" pitchFamily="34" charset="-128"/>
              </a:rPr>
              <a:t>SOURCE: Adapted from Stevens (1961). </a:t>
            </a:r>
          </a:p>
        </p:txBody>
      </p:sp>
      <p:sp>
        <p:nvSpPr>
          <p:cNvPr id="368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6E428770-B3D9-44A9-8E3E-592784108980}" type="slidenum">
              <a:rPr lang="en-US" altLang="en-US" smtClean="0"/>
              <a:pPr eaLnBrk="1" hangingPunct="1">
                <a:spcBef>
                  <a:spcPct val="0"/>
                </a:spcBef>
              </a:pPr>
              <a:t>11</a:t>
            </a:fld>
            <a:endParaRPr lang="en-US"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4" name="Rectangle 19"/>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5" name="Rectangle 20"/>
          <p:cNvSpPr>
            <a:spLocks noChangeArrowheads="1"/>
          </p:cNvSpPr>
          <p:nvPr/>
        </p:nvSpPr>
        <p:spPr bwMode="white">
          <a:xfrm>
            <a:off x="8991600" y="3175"/>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6" name="Rectangle 21"/>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7" name="Rectangle 23"/>
          <p:cNvSpPr>
            <a:spLocks noChangeArrowheads="1"/>
          </p:cNvSpPr>
          <p:nvPr/>
        </p:nvSpPr>
        <p:spPr bwMode="white">
          <a:xfrm>
            <a:off x="0" y="0"/>
            <a:ext cx="9144000" cy="25146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0" name="Rectangle 9"/>
          <p:cNvSpPr>
            <a:spLocks noChangeArrowheads="1"/>
          </p:cNvSpPr>
          <p:nvPr/>
        </p:nvSpPr>
        <p:spPr bwMode="auto">
          <a:xfrm>
            <a:off x="146050" y="6324600"/>
            <a:ext cx="883285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1" name="Straight Connector 10"/>
          <p:cNvSpPr>
            <a:spLocks noChangeShapeType="1"/>
          </p:cNvSpPr>
          <p:nvPr/>
        </p:nvSpPr>
        <p:spPr bwMode="auto">
          <a:xfrm>
            <a:off x="155575"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2" name="Rectangle 11"/>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a typeface="+mn-ea"/>
            </a:endParaRPr>
          </a:p>
        </p:txBody>
      </p:sp>
      <p:sp>
        <p:nvSpPr>
          <p:cNvPr id="13" name="Oval 12"/>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Oval 13"/>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Rectangle 19"/>
          <p:cNvSpPr>
            <a:spLocks noChangeArrowheads="1"/>
          </p:cNvSpPr>
          <p:nvPr userDrawn="1"/>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6" name="Rectangle 20"/>
          <p:cNvSpPr>
            <a:spLocks noChangeArrowheads="1"/>
          </p:cNvSpPr>
          <p:nvPr userDrawn="1"/>
        </p:nvSpPr>
        <p:spPr bwMode="white">
          <a:xfrm>
            <a:off x="8991600" y="3175"/>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7" name="Rectangle 21"/>
          <p:cNvSpPr>
            <a:spLocks noChangeArrowheads="1"/>
          </p:cNvSpPr>
          <p:nvPr userDrawn="1"/>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8" name="Rectangle 23"/>
          <p:cNvSpPr>
            <a:spLocks noChangeArrowheads="1"/>
          </p:cNvSpPr>
          <p:nvPr userDrawn="1"/>
        </p:nvSpPr>
        <p:spPr bwMode="white">
          <a:xfrm>
            <a:off x="0" y="0"/>
            <a:ext cx="9144000" cy="25146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9" name="Rectangle 18"/>
          <p:cNvSpPr>
            <a:spLocks noChangeArrowheads="1"/>
          </p:cNvSpPr>
          <p:nvPr userDrawn="1"/>
        </p:nvSpPr>
        <p:spPr bwMode="auto">
          <a:xfrm>
            <a:off x="146050" y="6324600"/>
            <a:ext cx="883285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20" name="Straight Connector 19"/>
          <p:cNvSpPr>
            <a:spLocks noChangeShapeType="1"/>
          </p:cNvSpPr>
          <p:nvPr userDrawn="1"/>
        </p:nvSpPr>
        <p:spPr bwMode="auto">
          <a:xfrm>
            <a:off x="155575"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21" name="Rectangle 20"/>
          <p:cNvSpPr>
            <a:spLocks noChangeArrowheads="1"/>
          </p:cNvSpPr>
          <p:nvPr userDrawn="1"/>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a typeface="+mn-ea"/>
            </a:endParaRPr>
          </a:p>
        </p:txBody>
      </p:sp>
      <p:sp>
        <p:nvSpPr>
          <p:cNvPr id="22" name="Oval 21"/>
          <p:cNvSpPr/>
          <p:nvPr userDrawn="1"/>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Oval 22"/>
          <p:cNvSpPr/>
          <p:nvPr userDrawn="1"/>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4" name="Subtitle 8"/>
          <p:cNvSpPr txBox="1">
            <a:spLocks/>
          </p:cNvSpPr>
          <p:nvPr userDrawn="1"/>
        </p:nvSpPr>
        <p:spPr bwMode="auto">
          <a:xfrm>
            <a:off x="1371600" y="2819400"/>
            <a:ext cx="640080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a:extLst>
        </p:spPr>
        <p:txBody>
          <a:bodyPr/>
          <a:lstStyle>
            <a:lvl1pPr marL="0" indent="0" algn="ctr" rtl="0" eaLnBrk="0" fontAlgn="base" hangingPunct="0">
              <a:spcBef>
                <a:spcPct val="20000"/>
              </a:spcBef>
              <a:spcAft>
                <a:spcPct val="0"/>
              </a:spcAft>
              <a:buClr>
                <a:schemeClr val="accent1"/>
              </a:buClr>
              <a:buSzPct val="85000"/>
              <a:buFont typeface="Wingdings 2" charset="0"/>
              <a:buNone/>
              <a:defRPr sz="1600" b="1" kern="1200" cap="all" spc="250" baseline="0">
                <a:solidFill>
                  <a:schemeClr val="tx2"/>
                </a:solidFill>
                <a:latin typeface="+mn-lt"/>
                <a:ea typeface="ＭＳ Ｐゴシック" charset="0"/>
                <a:cs typeface="ＭＳ Ｐゴシック" charset="0"/>
              </a:defRPr>
            </a:lvl1pPr>
            <a:lvl2pPr marL="457200" indent="0" algn="ctr" rtl="0" eaLnBrk="0" fontAlgn="base" hangingPunct="0">
              <a:spcBef>
                <a:spcPct val="20000"/>
              </a:spcBef>
              <a:spcAft>
                <a:spcPct val="0"/>
              </a:spcAft>
              <a:buClr>
                <a:schemeClr val="accent2"/>
              </a:buClr>
              <a:buSzPct val="70000"/>
              <a:buFont typeface="Wingdings" charset="0"/>
              <a:buNone/>
              <a:defRPr sz="2200" kern="1200">
                <a:solidFill>
                  <a:schemeClr val="tx2"/>
                </a:solidFill>
                <a:latin typeface="+mn-lt"/>
                <a:ea typeface="ＭＳ Ｐゴシック" charset="0"/>
                <a:cs typeface="+mn-cs"/>
              </a:defRPr>
            </a:lvl2pPr>
            <a:lvl3pPr marL="914400" indent="0" algn="ctr" rtl="0" eaLnBrk="0" fontAlgn="base" hangingPunct="0">
              <a:spcBef>
                <a:spcPct val="20000"/>
              </a:spcBef>
              <a:spcAft>
                <a:spcPct val="0"/>
              </a:spcAft>
              <a:buClr>
                <a:srgbClr val="EB641B"/>
              </a:buClr>
              <a:buSzPct val="75000"/>
              <a:buFont typeface="Wingdings 2" charset="0"/>
              <a:buNone/>
              <a:defRPr sz="2000" kern="1200">
                <a:solidFill>
                  <a:schemeClr val="tx1"/>
                </a:solidFill>
                <a:latin typeface="+mn-lt"/>
                <a:ea typeface="ＭＳ Ｐゴシック" charset="0"/>
                <a:cs typeface="+mn-cs"/>
              </a:defRPr>
            </a:lvl3pPr>
            <a:lvl4pPr marL="1371600" indent="0" algn="ctr" rtl="0" eaLnBrk="0" fontAlgn="base" hangingPunct="0">
              <a:spcBef>
                <a:spcPct val="20000"/>
              </a:spcBef>
              <a:spcAft>
                <a:spcPct val="0"/>
              </a:spcAft>
              <a:buClr>
                <a:srgbClr val="39639D"/>
              </a:buClr>
              <a:buSzPct val="70000"/>
              <a:buFont typeface="Wingdings" charset="0"/>
              <a:buNone/>
              <a:defRPr sz="2000" kern="1200">
                <a:solidFill>
                  <a:schemeClr val="tx2"/>
                </a:solidFill>
                <a:latin typeface="+mn-lt"/>
                <a:ea typeface="ＭＳ Ｐゴシック" charset="0"/>
                <a:cs typeface="+mn-cs"/>
              </a:defRPr>
            </a:lvl4pPr>
            <a:lvl5pPr marL="1828800" indent="0" algn="ctr" rtl="0" eaLnBrk="0" fontAlgn="base" hangingPunct="0">
              <a:spcBef>
                <a:spcPct val="20000"/>
              </a:spcBef>
              <a:spcAft>
                <a:spcPct val="0"/>
              </a:spcAft>
              <a:buClr>
                <a:srgbClr val="474B78"/>
              </a:buClr>
              <a:buNone/>
              <a:defRPr kern="1200">
                <a:solidFill>
                  <a:schemeClr val="tx1"/>
                </a:solidFill>
                <a:latin typeface="+mn-lt"/>
                <a:ea typeface="ＭＳ Ｐゴシック" charset="0"/>
                <a:cs typeface="+mn-cs"/>
              </a:defRPr>
            </a:lvl5pPr>
            <a:lvl6pPr marL="2286000" indent="0" algn="ctr" rtl="0" eaLnBrk="1" latinLnBrk="0" hangingPunct="1">
              <a:spcBef>
                <a:spcPct val="20000"/>
              </a:spcBef>
              <a:buClr>
                <a:schemeClr val="accent6"/>
              </a:buClr>
              <a:buSzPct val="80000"/>
              <a:buFont typeface="Wingdings 2"/>
              <a:buNone/>
              <a:defRPr kumimoji="0" sz="1800" kern="1200">
                <a:solidFill>
                  <a:schemeClr val="tx1"/>
                </a:solidFill>
                <a:latin typeface="+mn-lt"/>
                <a:ea typeface="+mn-ea"/>
                <a:cs typeface="+mn-cs"/>
              </a:defRPr>
            </a:lvl6pPr>
            <a:lvl7pPr marL="2743200" indent="0" algn="ctr" rtl="0" eaLnBrk="1" latinLnBrk="0" hangingPunct="1">
              <a:spcBef>
                <a:spcPct val="20000"/>
              </a:spcBef>
              <a:buClr>
                <a:schemeClr val="accent1">
                  <a:shade val="75000"/>
                </a:schemeClr>
              </a:buClr>
              <a:buSzPct val="90000"/>
              <a:buNone/>
              <a:defRPr kumimoji="0" sz="1600" kern="1200" baseline="0">
                <a:solidFill>
                  <a:schemeClr val="tx1"/>
                </a:solidFill>
                <a:latin typeface="+mn-lt"/>
                <a:ea typeface="+mn-ea"/>
                <a:cs typeface="+mn-cs"/>
              </a:defRPr>
            </a:lvl7pPr>
            <a:lvl8pPr marL="3200400" indent="0" algn="ctr" rtl="0" eaLnBrk="1" latinLnBrk="0" hangingPunct="1">
              <a:spcBef>
                <a:spcPct val="20000"/>
              </a:spcBef>
              <a:buClr>
                <a:schemeClr val="accent4">
                  <a:shade val="75000"/>
                </a:schemeClr>
              </a:buClr>
              <a:buNone/>
              <a:defRPr kumimoji="0" sz="1600" kern="1200">
                <a:solidFill>
                  <a:schemeClr val="tx1"/>
                </a:solidFill>
                <a:latin typeface="+mn-lt"/>
                <a:ea typeface="+mn-ea"/>
                <a:cs typeface="+mn-cs"/>
              </a:defRPr>
            </a:lvl8pPr>
            <a:lvl9pPr marL="3657600" indent="0" algn="ctr" rtl="0" eaLnBrk="1" latinLnBrk="0" hangingPunct="1">
              <a:spcBef>
                <a:spcPct val="20000"/>
              </a:spcBef>
              <a:buClr>
                <a:schemeClr val="accent2">
                  <a:shade val="75000"/>
                </a:schemeClr>
              </a:buClr>
              <a:buSzPct val="90000"/>
              <a:buNone/>
              <a:defRPr kumimoji="0" sz="1400" kern="1200" cap="all" baseline="0">
                <a:solidFill>
                  <a:schemeClr val="tx1"/>
                </a:solidFill>
                <a:latin typeface="+mn-lt"/>
                <a:ea typeface="+mn-ea"/>
                <a:cs typeface="+mn-cs"/>
              </a:defRPr>
            </a:lvl9pPr>
          </a:lstStyle>
          <a:p>
            <a:pPr>
              <a:defRPr/>
            </a:pPr>
            <a:r>
              <a:rPr lang="en-US" smtClean="0"/>
              <a:t>Click to edit Master subtitle style</a:t>
            </a:r>
            <a:endParaRPr lang="en-US"/>
          </a:p>
        </p:txBody>
      </p:sp>
      <p:sp>
        <p:nvSpPr>
          <p:cNvPr id="25" name="Title 7"/>
          <p:cNvSpPr txBox="1">
            <a:spLocks/>
          </p:cNvSpPr>
          <p:nvPr userDrawn="1"/>
        </p:nvSpPr>
        <p:spPr bwMode="auto">
          <a:xfrm>
            <a:off x="685800" y="381000"/>
            <a:ext cx="777240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a:extLst>
        </p:spPr>
        <p:txBody>
          <a:bodyPr anchor="b"/>
          <a:lstStyle>
            <a:lvl1pPr algn="ctr" rtl="0" eaLnBrk="0" fontAlgn="base" hangingPunct="0">
              <a:spcBef>
                <a:spcPct val="0"/>
              </a:spcBef>
              <a:spcAft>
                <a:spcPct val="0"/>
              </a:spcAft>
              <a:defRPr sz="4200" kern="1200">
                <a:solidFill>
                  <a:schemeClr val="accent1"/>
                </a:solidFill>
                <a:latin typeface="+mj-lt"/>
                <a:ea typeface="ＭＳ Ｐゴシック" charset="0"/>
                <a:cs typeface="ＭＳ Ｐゴシック" charset="0"/>
              </a:defRPr>
            </a:lvl1pPr>
            <a:lvl2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2pPr>
            <a:lvl3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3pPr>
            <a:lvl4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4pPr>
            <a:lvl5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5pPr>
            <a:lvl6pPr marL="457200" algn="ctr" rtl="0" fontAlgn="base">
              <a:spcBef>
                <a:spcPct val="0"/>
              </a:spcBef>
              <a:spcAft>
                <a:spcPct val="0"/>
              </a:spcAft>
              <a:defRPr sz="3300">
                <a:solidFill>
                  <a:srgbClr val="CF5716"/>
                </a:solidFill>
                <a:latin typeface="Georgia" pitchFamily="18" charset="0"/>
              </a:defRPr>
            </a:lvl6pPr>
            <a:lvl7pPr marL="914400" algn="ctr" rtl="0" fontAlgn="base">
              <a:spcBef>
                <a:spcPct val="0"/>
              </a:spcBef>
              <a:spcAft>
                <a:spcPct val="0"/>
              </a:spcAft>
              <a:defRPr sz="3300">
                <a:solidFill>
                  <a:srgbClr val="CF5716"/>
                </a:solidFill>
                <a:latin typeface="Georgia" pitchFamily="18" charset="0"/>
              </a:defRPr>
            </a:lvl7pPr>
            <a:lvl8pPr marL="1371600" algn="ctr" rtl="0" fontAlgn="base">
              <a:spcBef>
                <a:spcPct val="0"/>
              </a:spcBef>
              <a:spcAft>
                <a:spcPct val="0"/>
              </a:spcAft>
              <a:defRPr sz="3300">
                <a:solidFill>
                  <a:srgbClr val="CF5716"/>
                </a:solidFill>
                <a:latin typeface="Georgia" pitchFamily="18" charset="0"/>
              </a:defRPr>
            </a:lvl8pPr>
            <a:lvl9pPr marL="1828800" algn="ctr" rtl="0" fontAlgn="base">
              <a:spcBef>
                <a:spcPct val="0"/>
              </a:spcBef>
              <a:spcAft>
                <a:spcPct val="0"/>
              </a:spcAft>
              <a:defRPr sz="3300">
                <a:solidFill>
                  <a:srgbClr val="CF5716"/>
                </a:solidFill>
                <a:latin typeface="Georgia" pitchFamily="18" charset="0"/>
              </a:defRPr>
            </a:lvl9pPr>
          </a:lstStyle>
          <a:p>
            <a:pPr>
              <a:defRPr/>
            </a:pPr>
            <a:r>
              <a:rPr lang="en-US" smtClean="0"/>
              <a:t>Click to edit Master title style</a:t>
            </a:r>
            <a:endParaRPr lang="en-US"/>
          </a:p>
        </p:txBody>
      </p:sp>
      <p:sp>
        <p:nvSpPr>
          <p:cNvPr id="26" name="Slide Number Placeholder 28"/>
          <p:cNvSpPr txBox="1">
            <a:spLocks/>
          </p:cNvSpPr>
          <p:nvPr userDrawn="1"/>
        </p:nvSpPr>
        <p:spPr>
          <a:xfrm>
            <a:off x="4343400" y="2198688"/>
            <a:ext cx="457200" cy="441325"/>
          </a:xfrm>
          <a:prstGeom prst="rect">
            <a:avLst/>
          </a:prstGeom>
        </p:spPr>
        <p:txBody>
          <a:bodyPr lIns="45720" rIns="45720" anchor="ctr">
            <a:norm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defRPr/>
            </a:pPr>
            <a:fld id="{F5827F3C-6CEF-483A-A0A4-74EFF1C753A2}" type="slidenum">
              <a:rPr lang="en-US" altLang="en-US" sz="1600" smtClean="0">
                <a:solidFill>
                  <a:srgbClr val="7B9899"/>
                </a:solidFill>
                <a:latin typeface="Georgia" pitchFamily="18" charset="0"/>
              </a:rPr>
              <a:pPr algn="ctr" eaLnBrk="1" hangingPunct="1">
                <a:defRPr/>
              </a:pPr>
              <a:t>‹#›</a:t>
            </a:fld>
            <a:endParaRPr lang="en-US" altLang="en-US" sz="1600" smtClean="0">
              <a:solidFill>
                <a:srgbClr val="7B9899"/>
              </a:solidFill>
              <a:latin typeface="Georgia" pitchFamily="18" charset="0"/>
            </a:endParaRPr>
          </a:p>
        </p:txBody>
      </p:sp>
      <p:sp>
        <p:nvSpPr>
          <p:cNvPr id="27" name="Footer Placeholder 16"/>
          <p:cNvSpPr txBox="1">
            <a:spLocks/>
          </p:cNvSpPr>
          <p:nvPr userDrawn="1"/>
        </p:nvSpPr>
        <p:spPr>
          <a:xfrm>
            <a:off x="304800" y="6324600"/>
            <a:ext cx="5257800" cy="365125"/>
          </a:xfrm>
          <a:prstGeom prst="rect">
            <a:avLst/>
          </a:prstGeom>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r>
              <a:rPr lang="en-US" altLang="en-US" sz="800" smtClean="0">
                <a:solidFill>
                  <a:srgbClr val="FFFFFF"/>
                </a:solidFill>
                <a:cs typeface="Arial" pitchFamily="34" charset="0"/>
              </a:rPr>
              <a:t>Schwartz, Sensation and Perception © 2015 SAGE Publications, Inc.</a:t>
            </a:r>
          </a:p>
        </p:txBody>
      </p:sp>
      <p:pic>
        <p:nvPicPr>
          <p:cNvPr id="28" name="Picture 40" descr="Schwartz_Sensation_Perception_PPT_content.jpg"/>
          <p:cNvPicPr>
            <a:picLocks noChangeAspect="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Rectangle 28"/>
          <p:cNvSpPr>
            <a:spLocks noChangeArrowheads="1"/>
          </p:cNvSpPr>
          <p:nvPr userDrawn="1"/>
        </p:nvSpPr>
        <p:spPr bwMode="auto">
          <a:xfrm>
            <a:off x="0" y="6324600"/>
            <a:ext cx="914400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8" name="Title 7"/>
          <p:cNvSpPr>
            <a:spLocks noGrp="1"/>
          </p:cNvSpPr>
          <p:nvPr>
            <p:ph type="ctrTitle"/>
          </p:nvPr>
        </p:nvSpPr>
        <p:spPr>
          <a:xfrm>
            <a:off x="685800" y="381000"/>
            <a:ext cx="7772400" cy="1752600"/>
          </a:xfrm>
        </p:spPr>
        <p:txBody>
          <a:bodyPr/>
          <a:lstStyle>
            <a:lvl1pPr>
              <a:defRPr sz="4200">
                <a:solidFill>
                  <a:schemeClr val="accent1"/>
                </a:solidFill>
              </a:defRPr>
            </a:lvl1pPr>
          </a:lstStyle>
          <a:p>
            <a:r>
              <a:rPr lang="en-US" smtClean="0"/>
              <a:t>Click to edit Master title style</a:t>
            </a:r>
            <a:endParaRPr lang="en-US"/>
          </a:p>
        </p:txBody>
      </p:sp>
      <p:sp>
        <p:nvSpPr>
          <p:cNvPr id="30" name="Slide Number Placeholder 28"/>
          <p:cNvSpPr>
            <a:spLocks noGrp="1"/>
          </p:cNvSpPr>
          <p:nvPr>
            <p:ph type="sldNum" sz="quarter" idx="10"/>
          </p:nvPr>
        </p:nvSpPr>
        <p:spPr>
          <a:xfrm>
            <a:off x="4343400" y="2198688"/>
            <a:ext cx="457200" cy="441325"/>
          </a:xfrm>
        </p:spPr>
        <p:txBody>
          <a:bodyPr/>
          <a:lstStyle>
            <a:lvl1pPr>
              <a:defRPr/>
            </a:lvl1pPr>
          </a:lstStyle>
          <a:p>
            <a:pPr>
              <a:defRPr/>
            </a:pPr>
            <a:fld id="{444F80D9-5203-4660-A7C5-03DA9DFACB87}" type="slidenum">
              <a:rPr lang="en-US" altLang="en-US"/>
              <a:pPr>
                <a:defRPr/>
              </a:pPr>
              <a:t>‹#›</a:t>
            </a:fld>
            <a:endParaRPr lang="en-US" altLang="en-US"/>
          </a:p>
        </p:txBody>
      </p:sp>
      <p:sp>
        <p:nvSpPr>
          <p:cNvPr id="31" name="Footer Placeholder 16"/>
          <p:cNvSpPr>
            <a:spLocks noGrp="1"/>
          </p:cNvSpPr>
          <p:nvPr>
            <p:ph type="ftr" sz="quarter" idx="11"/>
          </p:nvPr>
        </p:nvSpPr>
        <p:spPr/>
        <p:txBody>
          <a:bodyPr/>
          <a:lstStyle>
            <a:lvl1pPr>
              <a:defRPr/>
            </a:lvl1pPr>
          </a:lstStyle>
          <a:p>
            <a:pPr>
              <a:defRPr/>
            </a:pPr>
            <a:r>
              <a:rPr lang="en-US" altLang="en-US"/>
              <a:t>Schwartz and Krantz, Sensation and Perception, © 2016 SAGE Publications, Inc.</a:t>
            </a:r>
          </a:p>
        </p:txBody>
      </p:sp>
    </p:spTree>
    <p:extLst>
      <p:ext uri="{BB962C8B-B14F-4D97-AF65-F5344CB8AC3E}">
        <p14:creationId xmlns:p14="http://schemas.microsoft.com/office/powerpoint/2010/main" val="2371200944"/>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chemeClr val="bg2"/>
        </a:solidFill>
        <a:effectLst/>
      </p:bgPr>
    </p:bg>
    <p:spTree>
      <p:nvGrpSpPr>
        <p:cNvPr id="1" name=""/>
        <p:cNvGrpSpPr/>
        <p:nvPr/>
      </p:nvGrpSpPr>
      <p:grpSpPr>
        <a:xfrm>
          <a:off x="0" y="0"/>
          <a:ext cx="0" cy="0"/>
          <a:chOff x="0" y="0"/>
          <a:chExt cx="0" cy="0"/>
        </a:xfrm>
      </p:grpSpPr>
      <p:sp>
        <p:nvSpPr>
          <p:cNvPr id="5" name="Rectangle 19"/>
          <p:cNvSpPr>
            <a:spLocks noChangeArrowheads="1"/>
          </p:cNvSpPr>
          <p:nvPr userDrawn="1"/>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6" name="Rectangle 20"/>
          <p:cNvSpPr>
            <a:spLocks noChangeArrowheads="1"/>
          </p:cNvSpPr>
          <p:nvPr userDrawn="1"/>
        </p:nvSpPr>
        <p:spPr bwMode="white">
          <a:xfrm>
            <a:off x="8991600" y="3175"/>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7" name="Rectangle 21"/>
          <p:cNvSpPr>
            <a:spLocks noChangeArrowheads="1"/>
          </p:cNvSpPr>
          <p:nvPr userDrawn="1"/>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9" name="Rectangle 23"/>
          <p:cNvSpPr>
            <a:spLocks noChangeArrowheads="1"/>
          </p:cNvSpPr>
          <p:nvPr userDrawn="1"/>
        </p:nvSpPr>
        <p:spPr bwMode="white">
          <a:xfrm>
            <a:off x="0" y="0"/>
            <a:ext cx="9144000" cy="25146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0" name="Rectangle 9"/>
          <p:cNvSpPr>
            <a:spLocks noChangeArrowheads="1"/>
          </p:cNvSpPr>
          <p:nvPr userDrawn="1"/>
        </p:nvSpPr>
        <p:spPr bwMode="auto">
          <a:xfrm>
            <a:off x="146050" y="6324600"/>
            <a:ext cx="883285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1" name="Straight Connector 10"/>
          <p:cNvSpPr>
            <a:spLocks noChangeShapeType="1"/>
          </p:cNvSpPr>
          <p:nvPr userDrawn="1"/>
        </p:nvSpPr>
        <p:spPr bwMode="auto">
          <a:xfrm>
            <a:off x="155575"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2" name="Rectangle 11"/>
          <p:cNvSpPr>
            <a:spLocks noChangeArrowheads="1"/>
          </p:cNvSpPr>
          <p:nvPr userDrawn="1"/>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a typeface="+mn-ea"/>
            </a:endParaRPr>
          </a:p>
        </p:txBody>
      </p:sp>
      <p:sp>
        <p:nvSpPr>
          <p:cNvPr id="13" name="Oval 12"/>
          <p:cNvSpPr/>
          <p:nvPr userDrawn="1"/>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Oval 13"/>
          <p:cNvSpPr/>
          <p:nvPr userDrawn="1"/>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Title 7"/>
          <p:cNvSpPr txBox="1">
            <a:spLocks/>
          </p:cNvSpPr>
          <p:nvPr userDrawn="1"/>
        </p:nvSpPr>
        <p:spPr bwMode="auto">
          <a:xfrm>
            <a:off x="685800" y="381000"/>
            <a:ext cx="777240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a:extLst>
        </p:spPr>
        <p:txBody>
          <a:bodyPr anchor="b"/>
          <a:lstStyle>
            <a:lvl1pPr algn="ctr" rtl="0" eaLnBrk="0" fontAlgn="base" hangingPunct="0">
              <a:spcBef>
                <a:spcPct val="0"/>
              </a:spcBef>
              <a:spcAft>
                <a:spcPct val="0"/>
              </a:spcAft>
              <a:defRPr sz="4200" kern="1200">
                <a:solidFill>
                  <a:schemeClr val="accent1"/>
                </a:solidFill>
                <a:latin typeface="+mj-lt"/>
                <a:ea typeface="ＭＳ Ｐゴシック" charset="0"/>
                <a:cs typeface="ＭＳ Ｐゴシック" charset="0"/>
              </a:defRPr>
            </a:lvl1pPr>
            <a:lvl2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2pPr>
            <a:lvl3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3pPr>
            <a:lvl4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4pPr>
            <a:lvl5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5pPr>
            <a:lvl6pPr marL="457200" algn="ctr" rtl="0" fontAlgn="base">
              <a:spcBef>
                <a:spcPct val="0"/>
              </a:spcBef>
              <a:spcAft>
                <a:spcPct val="0"/>
              </a:spcAft>
              <a:defRPr sz="3300">
                <a:solidFill>
                  <a:srgbClr val="CF5716"/>
                </a:solidFill>
                <a:latin typeface="Georgia" pitchFamily="18" charset="0"/>
              </a:defRPr>
            </a:lvl6pPr>
            <a:lvl7pPr marL="914400" algn="ctr" rtl="0" fontAlgn="base">
              <a:spcBef>
                <a:spcPct val="0"/>
              </a:spcBef>
              <a:spcAft>
                <a:spcPct val="0"/>
              </a:spcAft>
              <a:defRPr sz="3300">
                <a:solidFill>
                  <a:srgbClr val="CF5716"/>
                </a:solidFill>
                <a:latin typeface="Georgia" pitchFamily="18" charset="0"/>
              </a:defRPr>
            </a:lvl7pPr>
            <a:lvl8pPr marL="1371600" algn="ctr" rtl="0" fontAlgn="base">
              <a:spcBef>
                <a:spcPct val="0"/>
              </a:spcBef>
              <a:spcAft>
                <a:spcPct val="0"/>
              </a:spcAft>
              <a:defRPr sz="3300">
                <a:solidFill>
                  <a:srgbClr val="CF5716"/>
                </a:solidFill>
                <a:latin typeface="Georgia" pitchFamily="18" charset="0"/>
              </a:defRPr>
            </a:lvl8pPr>
            <a:lvl9pPr marL="1828800" algn="ctr" rtl="0" fontAlgn="base">
              <a:spcBef>
                <a:spcPct val="0"/>
              </a:spcBef>
              <a:spcAft>
                <a:spcPct val="0"/>
              </a:spcAft>
              <a:defRPr sz="3300">
                <a:solidFill>
                  <a:srgbClr val="CF5716"/>
                </a:solidFill>
                <a:latin typeface="Georgia" pitchFamily="18" charset="0"/>
              </a:defRPr>
            </a:lvl9pPr>
          </a:lstStyle>
          <a:p>
            <a:pPr>
              <a:defRPr/>
            </a:pPr>
            <a:r>
              <a:rPr lang="en-US" smtClean="0"/>
              <a:t>Click to edit Master title style</a:t>
            </a:r>
            <a:endParaRPr lang="en-US"/>
          </a:p>
        </p:txBody>
      </p:sp>
      <p:sp>
        <p:nvSpPr>
          <p:cNvPr id="17" name="Slide Number Placeholder 28"/>
          <p:cNvSpPr txBox="1">
            <a:spLocks/>
          </p:cNvSpPr>
          <p:nvPr userDrawn="1"/>
        </p:nvSpPr>
        <p:spPr>
          <a:xfrm>
            <a:off x="4343400" y="2198688"/>
            <a:ext cx="457200" cy="441325"/>
          </a:xfrm>
          <a:prstGeom prst="rect">
            <a:avLst/>
          </a:prstGeom>
        </p:spPr>
        <p:txBody>
          <a:bodyPr lIns="45720" rIns="45720" anchor="ctr">
            <a:norm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defRPr/>
            </a:pPr>
            <a:fld id="{5FB730FC-A65C-487B-8FAC-B5897083C7F4}" type="slidenum">
              <a:rPr lang="en-US" altLang="en-US" sz="1600" smtClean="0">
                <a:solidFill>
                  <a:srgbClr val="7B9899"/>
                </a:solidFill>
                <a:latin typeface="Georgia" pitchFamily="18" charset="0"/>
              </a:rPr>
              <a:pPr algn="ctr" eaLnBrk="1" hangingPunct="1">
                <a:defRPr/>
              </a:pPr>
              <a:t>‹#›</a:t>
            </a:fld>
            <a:endParaRPr lang="en-US" altLang="en-US" sz="1600" smtClean="0">
              <a:solidFill>
                <a:srgbClr val="7B9899"/>
              </a:solidFill>
              <a:latin typeface="Georgia" pitchFamily="18" charset="0"/>
            </a:endParaRPr>
          </a:p>
        </p:txBody>
      </p:sp>
      <p:sp>
        <p:nvSpPr>
          <p:cNvPr id="18" name="Footer Placeholder 16"/>
          <p:cNvSpPr txBox="1">
            <a:spLocks/>
          </p:cNvSpPr>
          <p:nvPr userDrawn="1"/>
        </p:nvSpPr>
        <p:spPr>
          <a:xfrm>
            <a:off x="304800" y="6324600"/>
            <a:ext cx="5257800" cy="365125"/>
          </a:xfrm>
          <a:prstGeom prst="rect">
            <a:avLst/>
          </a:prstGeom>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r>
              <a:rPr lang="en-US" altLang="en-US" sz="800" smtClean="0">
                <a:solidFill>
                  <a:srgbClr val="FFFFFF"/>
                </a:solidFill>
                <a:cs typeface="Arial" pitchFamily="34" charset="0"/>
              </a:rPr>
              <a:t>Schwartz, Sensation and Perception © 2015 SAGE Publications, Inc.</a:t>
            </a:r>
          </a:p>
        </p:txBody>
      </p:sp>
      <p:pic>
        <p:nvPicPr>
          <p:cNvPr id="19" name="Picture 30" descr="Schwartz_Sensation_Perception_PPT_content.jpg"/>
          <p:cNvPicPr>
            <a:picLocks noChangeAspect="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Rectangle 19"/>
          <p:cNvSpPr>
            <a:spLocks noChangeArrowheads="1"/>
          </p:cNvSpPr>
          <p:nvPr userDrawn="1"/>
        </p:nvSpPr>
        <p:spPr bwMode="auto">
          <a:xfrm>
            <a:off x="0" y="6324600"/>
            <a:ext cx="914400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2" name="Title 1"/>
          <p:cNvSpPr>
            <a:spLocks noGrp="1"/>
          </p:cNvSpPr>
          <p:nvPr>
            <p:ph type="title"/>
          </p:nvPr>
        </p:nvSpPr>
        <p:spPr/>
        <p:txBody>
          <a:bodyPr/>
          <a:lstStyle>
            <a:lvl1pPr>
              <a:defRPr>
                <a:solidFill>
                  <a:schemeClr val="accent3">
                    <a:shade val="75000"/>
                  </a:schemeClr>
                </a:solidFill>
              </a:defRPr>
            </a:lvl1pPr>
          </a:lstStyle>
          <a:p>
            <a:r>
              <a:rPr lang="en-US" smtClean="0"/>
              <a:t>Click to edit Master title style</a:t>
            </a:r>
            <a:endParaRPr lang="en-US"/>
          </a:p>
        </p:txBody>
      </p:sp>
      <p:sp>
        <p:nvSpPr>
          <p:cNvPr id="8" name="Content Placeholder 7"/>
          <p:cNvSpPr>
            <a:spLocks noGrp="1"/>
          </p:cNvSpPr>
          <p:nvPr>
            <p:ph sz="quarter" idx="1"/>
          </p:nvPr>
        </p:nvSpPr>
        <p:spPr>
          <a:xfrm>
            <a:off x="301752" y="1527048"/>
            <a:ext cx="850392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6" name="Subtitle 8"/>
          <p:cNvSpPr>
            <a:spLocks noGrp="1"/>
          </p:cNvSpPr>
          <p:nvPr>
            <p:ph type="subTitle" idx="12"/>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21" name="Slide Number Placeholder 5"/>
          <p:cNvSpPr>
            <a:spLocks noGrp="1"/>
          </p:cNvSpPr>
          <p:nvPr>
            <p:ph type="sldNum" sz="quarter" idx="13"/>
          </p:nvPr>
        </p:nvSpPr>
        <p:spPr>
          <a:xfrm>
            <a:off x="4362450" y="1027113"/>
            <a:ext cx="457200" cy="441325"/>
          </a:xfrm>
        </p:spPr>
        <p:txBody>
          <a:bodyPr/>
          <a:lstStyle>
            <a:lvl1pPr>
              <a:defRPr/>
            </a:lvl1pPr>
          </a:lstStyle>
          <a:p>
            <a:pPr>
              <a:defRPr/>
            </a:pPr>
            <a:fld id="{09385CF5-2877-48F6-B683-3073B3F53223}" type="slidenum">
              <a:rPr lang="en-US" altLang="en-US"/>
              <a:pPr>
                <a:defRPr/>
              </a:pPr>
              <a:t>‹#›</a:t>
            </a:fld>
            <a:endParaRPr lang="en-US" altLang="en-US"/>
          </a:p>
        </p:txBody>
      </p:sp>
      <p:sp>
        <p:nvSpPr>
          <p:cNvPr id="22" name="Footer Placeholder 16"/>
          <p:cNvSpPr>
            <a:spLocks noGrp="1"/>
          </p:cNvSpPr>
          <p:nvPr>
            <p:ph type="ftr" sz="quarter" idx="14"/>
          </p:nvPr>
        </p:nvSpPr>
        <p:spPr/>
        <p:txBody>
          <a:bodyPr/>
          <a:lstStyle>
            <a:lvl1pPr>
              <a:defRPr/>
            </a:lvl1pPr>
          </a:lstStyle>
          <a:p>
            <a:pPr>
              <a:defRPr/>
            </a:pPr>
            <a:r>
              <a:rPr lang="en-US" altLang="en-US"/>
              <a:t>Schwartz and Krantz, Sensation and Perception, © 2016 SAGE Publications, Inc.</a:t>
            </a:r>
          </a:p>
        </p:txBody>
      </p:sp>
    </p:spTree>
    <p:extLst>
      <p:ext uri="{BB962C8B-B14F-4D97-AF65-F5344CB8AC3E}">
        <p14:creationId xmlns:p14="http://schemas.microsoft.com/office/powerpoint/2010/main" val="4240138975"/>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ection Header">
    <p:spTree>
      <p:nvGrpSpPr>
        <p:cNvPr id="1" name=""/>
        <p:cNvGrpSpPr/>
        <p:nvPr/>
      </p:nvGrpSpPr>
      <p:grpSpPr>
        <a:xfrm>
          <a:off x="0" y="0"/>
          <a:ext cx="0" cy="0"/>
          <a:chOff x="0" y="0"/>
          <a:chExt cx="0" cy="0"/>
        </a:xfrm>
      </p:grpSpPr>
      <p:sp>
        <p:nvSpPr>
          <p:cNvPr id="5" name="Rectangle 19"/>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6" name="Rectangle 20"/>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7" name="Rectangle 21"/>
          <p:cNvSpPr>
            <a:spLocks noChangeArrowheads="1"/>
          </p:cNvSpPr>
          <p:nvPr/>
        </p:nvSpPr>
        <p:spPr bwMode="white">
          <a:xfrm>
            <a:off x="0" y="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8" name="Rectangle 23"/>
          <p:cNvSpPr>
            <a:spLocks noChangeArrowheads="1"/>
          </p:cNvSpPr>
          <p:nvPr/>
        </p:nvSpPr>
        <p:spPr bwMode="white">
          <a:xfrm>
            <a:off x="8991600" y="1905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9" name="Rectangle 25"/>
          <p:cNvSpPr>
            <a:spLocks noChangeArrowheads="1"/>
          </p:cNvSpPr>
          <p:nvPr/>
        </p:nvSpPr>
        <p:spPr bwMode="white">
          <a:xfrm>
            <a:off x="152400" y="2286000"/>
            <a:ext cx="8832850" cy="3048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0" name="Rectangle 26"/>
          <p:cNvSpPr>
            <a:spLocks noChangeArrowheads="1"/>
          </p:cNvSpPr>
          <p:nvPr/>
        </p:nvSpPr>
        <p:spPr bwMode="auto">
          <a:xfrm>
            <a:off x="155575" y="142875"/>
            <a:ext cx="8832850" cy="21399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1" name="Rectangle 10"/>
          <p:cNvSpPr>
            <a:spLocks noChangeArrowheads="1"/>
          </p:cNvSpPr>
          <p:nvPr/>
        </p:nvSpPr>
        <p:spPr bwMode="auto">
          <a:xfrm>
            <a:off x="146050" y="6324600"/>
            <a:ext cx="883285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2" name="Rectangle 11"/>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a typeface="+mn-ea"/>
            </a:endParaRPr>
          </a:p>
        </p:txBody>
      </p:sp>
      <p:sp>
        <p:nvSpPr>
          <p:cNvPr id="13" name="Straight Connector 12"/>
          <p:cNvSpPr>
            <a:spLocks noChangeShapeType="1"/>
          </p:cNvSpPr>
          <p:nvPr/>
        </p:nvSpPr>
        <p:spPr bwMode="auto">
          <a:xfrm>
            <a:off x="152400" y="2438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4" name="Oval 13"/>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Oval 14"/>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6" name="Rectangle 19"/>
          <p:cNvSpPr>
            <a:spLocks noChangeArrowheads="1"/>
          </p:cNvSpPr>
          <p:nvPr userDrawn="1"/>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7" name="Rectangle 20"/>
          <p:cNvSpPr>
            <a:spLocks noChangeArrowheads="1"/>
          </p:cNvSpPr>
          <p:nvPr userDrawn="1"/>
        </p:nvSpPr>
        <p:spPr bwMode="white">
          <a:xfrm>
            <a:off x="8991600" y="3175"/>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8" name="Rectangle 21"/>
          <p:cNvSpPr>
            <a:spLocks noChangeArrowheads="1"/>
          </p:cNvSpPr>
          <p:nvPr userDrawn="1"/>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9" name="Rectangle 23"/>
          <p:cNvSpPr>
            <a:spLocks noChangeArrowheads="1"/>
          </p:cNvSpPr>
          <p:nvPr userDrawn="1"/>
        </p:nvSpPr>
        <p:spPr bwMode="white">
          <a:xfrm>
            <a:off x="0" y="0"/>
            <a:ext cx="9144000" cy="25146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20" name="Rectangle 19"/>
          <p:cNvSpPr>
            <a:spLocks noChangeArrowheads="1"/>
          </p:cNvSpPr>
          <p:nvPr userDrawn="1"/>
        </p:nvSpPr>
        <p:spPr bwMode="auto">
          <a:xfrm>
            <a:off x="146050" y="6324600"/>
            <a:ext cx="883285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21" name="Straight Connector 20"/>
          <p:cNvSpPr>
            <a:spLocks noChangeShapeType="1"/>
          </p:cNvSpPr>
          <p:nvPr userDrawn="1"/>
        </p:nvSpPr>
        <p:spPr bwMode="auto">
          <a:xfrm>
            <a:off x="155575"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22" name="Rectangle 21"/>
          <p:cNvSpPr>
            <a:spLocks noChangeArrowheads="1"/>
          </p:cNvSpPr>
          <p:nvPr userDrawn="1"/>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a typeface="+mn-ea"/>
            </a:endParaRPr>
          </a:p>
        </p:txBody>
      </p:sp>
      <p:sp>
        <p:nvSpPr>
          <p:cNvPr id="23" name="Oval 22"/>
          <p:cNvSpPr/>
          <p:nvPr userDrawn="1"/>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4" name="Oval 23"/>
          <p:cNvSpPr/>
          <p:nvPr userDrawn="1"/>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5" name="Title 7"/>
          <p:cNvSpPr txBox="1">
            <a:spLocks/>
          </p:cNvSpPr>
          <p:nvPr userDrawn="1"/>
        </p:nvSpPr>
        <p:spPr bwMode="auto">
          <a:xfrm>
            <a:off x="685800" y="381000"/>
            <a:ext cx="777240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a:extLst>
        </p:spPr>
        <p:txBody>
          <a:bodyPr anchor="b"/>
          <a:lstStyle>
            <a:lvl1pPr algn="ctr" rtl="0" eaLnBrk="0" fontAlgn="base" hangingPunct="0">
              <a:spcBef>
                <a:spcPct val="0"/>
              </a:spcBef>
              <a:spcAft>
                <a:spcPct val="0"/>
              </a:spcAft>
              <a:defRPr sz="4200" kern="1200">
                <a:solidFill>
                  <a:schemeClr val="accent1"/>
                </a:solidFill>
                <a:latin typeface="+mj-lt"/>
                <a:ea typeface="ＭＳ Ｐゴシック" charset="0"/>
                <a:cs typeface="ＭＳ Ｐゴシック" charset="0"/>
              </a:defRPr>
            </a:lvl1pPr>
            <a:lvl2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2pPr>
            <a:lvl3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3pPr>
            <a:lvl4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4pPr>
            <a:lvl5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5pPr>
            <a:lvl6pPr marL="457200" algn="ctr" rtl="0" fontAlgn="base">
              <a:spcBef>
                <a:spcPct val="0"/>
              </a:spcBef>
              <a:spcAft>
                <a:spcPct val="0"/>
              </a:spcAft>
              <a:defRPr sz="3300">
                <a:solidFill>
                  <a:srgbClr val="CF5716"/>
                </a:solidFill>
                <a:latin typeface="Georgia" pitchFamily="18" charset="0"/>
              </a:defRPr>
            </a:lvl6pPr>
            <a:lvl7pPr marL="914400" algn="ctr" rtl="0" fontAlgn="base">
              <a:spcBef>
                <a:spcPct val="0"/>
              </a:spcBef>
              <a:spcAft>
                <a:spcPct val="0"/>
              </a:spcAft>
              <a:defRPr sz="3300">
                <a:solidFill>
                  <a:srgbClr val="CF5716"/>
                </a:solidFill>
                <a:latin typeface="Georgia" pitchFamily="18" charset="0"/>
              </a:defRPr>
            </a:lvl7pPr>
            <a:lvl8pPr marL="1371600" algn="ctr" rtl="0" fontAlgn="base">
              <a:spcBef>
                <a:spcPct val="0"/>
              </a:spcBef>
              <a:spcAft>
                <a:spcPct val="0"/>
              </a:spcAft>
              <a:defRPr sz="3300">
                <a:solidFill>
                  <a:srgbClr val="CF5716"/>
                </a:solidFill>
                <a:latin typeface="Georgia" pitchFamily="18" charset="0"/>
              </a:defRPr>
            </a:lvl8pPr>
            <a:lvl9pPr marL="1828800" algn="ctr" rtl="0" fontAlgn="base">
              <a:spcBef>
                <a:spcPct val="0"/>
              </a:spcBef>
              <a:spcAft>
                <a:spcPct val="0"/>
              </a:spcAft>
              <a:defRPr sz="3300">
                <a:solidFill>
                  <a:srgbClr val="CF5716"/>
                </a:solidFill>
                <a:latin typeface="Georgia" pitchFamily="18" charset="0"/>
              </a:defRPr>
            </a:lvl9pPr>
          </a:lstStyle>
          <a:p>
            <a:pPr>
              <a:defRPr/>
            </a:pPr>
            <a:r>
              <a:rPr lang="en-US" smtClean="0"/>
              <a:t>Click to edit Master title style</a:t>
            </a:r>
            <a:endParaRPr lang="en-US"/>
          </a:p>
        </p:txBody>
      </p:sp>
      <p:sp>
        <p:nvSpPr>
          <p:cNvPr id="26" name="Slide Number Placeholder 28"/>
          <p:cNvSpPr txBox="1">
            <a:spLocks/>
          </p:cNvSpPr>
          <p:nvPr userDrawn="1"/>
        </p:nvSpPr>
        <p:spPr>
          <a:xfrm>
            <a:off x="4343400" y="2198688"/>
            <a:ext cx="457200" cy="441325"/>
          </a:xfrm>
          <a:prstGeom prst="rect">
            <a:avLst/>
          </a:prstGeom>
        </p:spPr>
        <p:txBody>
          <a:bodyPr lIns="45720" rIns="45720" anchor="ctr">
            <a:norm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defRPr/>
            </a:pPr>
            <a:fld id="{AD4B4E17-38C4-4F7E-9368-E220A71EE72B}" type="slidenum">
              <a:rPr lang="en-US" altLang="en-US" sz="1600" smtClean="0">
                <a:solidFill>
                  <a:srgbClr val="7B9899"/>
                </a:solidFill>
                <a:latin typeface="Georgia" pitchFamily="18" charset="0"/>
              </a:rPr>
              <a:pPr algn="ctr" eaLnBrk="1" hangingPunct="1">
                <a:defRPr/>
              </a:pPr>
              <a:t>‹#›</a:t>
            </a:fld>
            <a:endParaRPr lang="en-US" altLang="en-US" sz="1600" smtClean="0">
              <a:solidFill>
                <a:srgbClr val="7B9899"/>
              </a:solidFill>
              <a:latin typeface="Georgia" pitchFamily="18" charset="0"/>
            </a:endParaRPr>
          </a:p>
        </p:txBody>
      </p:sp>
      <p:sp>
        <p:nvSpPr>
          <p:cNvPr id="27" name="Footer Placeholder 16"/>
          <p:cNvSpPr txBox="1">
            <a:spLocks/>
          </p:cNvSpPr>
          <p:nvPr userDrawn="1"/>
        </p:nvSpPr>
        <p:spPr>
          <a:xfrm>
            <a:off x="304800" y="6324600"/>
            <a:ext cx="5257800" cy="365125"/>
          </a:xfrm>
          <a:prstGeom prst="rect">
            <a:avLst/>
          </a:prstGeom>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r>
              <a:rPr lang="en-US" altLang="en-US" sz="800" smtClean="0">
                <a:solidFill>
                  <a:srgbClr val="FFFFFF"/>
                </a:solidFill>
                <a:cs typeface="Arial" pitchFamily="34" charset="0"/>
              </a:rPr>
              <a:t>Schwartz, Sensation and Perception © 2015 SAGE Publications, Inc.</a:t>
            </a:r>
          </a:p>
        </p:txBody>
      </p:sp>
      <p:pic>
        <p:nvPicPr>
          <p:cNvPr id="28" name="Picture 40" descr="Schwartz_Sensation_Perception_PPT_title.jpg"/>
          <p:cNvPicPr>
            <a:picLocks noChangeAspect="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 Placeholder 2"/>
          <p:cNvSpPr>
            <a:spLocks noGrp="1"/>
          </p:cNvSpPr>
          <p:nvPr>
            <p:ph type="body" idx="1"/>
          </p:nvPr>
        </p:nvSpPr>
        <p:spPr>
          <a:xfrm>
            <a:off x="1368426" y="2743200"/>
            <a:ext cx="6480174" cy="1673225"/>
          </a:xfrm>
        </p:spPr>
        <p:txBody>
          <a:bodyPr/>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2" name="Title 1"/>
          <p:cNvSpPr>
            <a:spLocks noGrp="1"/>
          </p:cNvSpPr>
          <p:nvPr>
            <p:ph type="title"/>
          </p:nvPr>
        </p:nvSpPr>
        <p:spPr>
          <a:xfrm>
            <a:off x="722313" y="533400"/>
            <a:ext cx="7772400" cy="1524000"/>
          </a:xfrm>
        </p:spPr>
        <p:txBody>
          <a:bodyPr/>
          <a:lstStyle>
            <a:lvl1pPr algn="ctr">
              <a:buNone/>
              <a:defRPr sz="4200" b="0" cap="none" baseline="0">
                <a:solidFill>
                  <a:srgbClr val="FFFFFF"/>
                </a:solidFill>
              </a:defRPr>
            </a:lvl1pPr>
          </a:lstStyle>
          <a:p>
            <a:r>
              <a:rPr lang="en-US" smtClean="0"/>
              <a:t>Click to edit Master title style</a:t>
            </a:r>
            <a:endParaRPr lang="en-US"/>
          </a:p>
        </p:txBody>
      </p:sp>
      <p:sp>
        <p:nvSpPr>
          <p:cNvPr id="41" name="Subtitle 8"/>
          <p:cNvSpPr>
            <a:spLocks noGrp="1"/>
          </p:cNvSpPr>
          <p:nvPr>
            <p:ph type="subTitle" idx="12"/>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29" name="Slide Number Placeholder 5"/>
          <p:cNvSpPr>
            <a:spLocks noGrp="1"/>
          </p:cNvSpPr>
          <p:nvPr>
            <p:ph type="sldNum" sz="quarter" idx="13"/>
          </p:nvPr>
        </p:nvSpPr>
        <p:spPr>
          <a:xfrm>
            <a:off x="4343400" y="2198688"/>
            <a:ext cx="457200" cy="441325"/>
          </a:xfrm>
        </p:spPr>
        <p:txBody>
          <a:bodyPr/>
          <a:lstStyle>
            <a:lvl1pPr>
              <a:defRPr/>
            </a:lvl1pPr>
          </a:lstStyle>
          <a:p>
            <a:pPr>
              <a:defRPr/>
            </a:pPr>
            <a:fld id="{42257967-A26B-40C8-936F-6B7B066FA339}" type="slidenum">
              <a:rPr lang="en-US" altLang="en-US"/>
              <a:pPr>
                <a:defRPr/>
              </a:pPr>
              <a:t>‹#›</a:t>
            </a:fld>
            <a:endParaRPr lang="en-US" altLang="en-US"/>
          </a:p>
        </p:txBody>
      </p:sp>
      <p:sp>
        <p:nvSpPr>
          <p:cNvPr id="30" name="Footer Placeholder 16"/>
          <p:cNvSpPr>
            <a:spLocks noGrp="1"/>
          </p:cNvSpPr>
          <p:nvPr>
            <p:ph type="ftr" sz="quarter" idx="14"/>
          </p:nvPr>
        </p:nvSpPr>
        <p:spPr/>
        <p:txBody>
          <a:bodyPr/>
          <a:lstStyle>
            <a:lvl1pPr>
              <a:defRPr/>
            </a:lvl1pPr>
          </a:lstStyle>
          <a:p>
            <a:pPr>
              <a:defRPr/>
            </a:pPr>
            <a:r>
              <a:rPr lang="en-US" altLang="en-US"/>
              <a:t>Schwartz and Krantz, Sensation and Perception, © 2016 SAGE Publications, Inc.</a:t>
            </a:r>
          </a:p>
        </p:txBody>
      </p:sp>
    </p:spTree>
    <p:extLst>
      <p:ext uri="{BB962C8B-B14F-4D97-AF65-F5344CB8AC3E}">
        <p14:creationId xmlns:p14="http://schemas.microsoft.com/office/powerpoint/2010/main" val="2773070813"/>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19"/>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3" name="Rectangle 20"/>
          <p:cNvSpPr>
            <a:spLocks noChangeArrowheads="1"/>
          </p:cNvSpPr>
          <p:nvPr/>
        </p:nvSpPr>
        <p:spPr bwMode="white">
          <a:xfrm>
            <a:off x="0" y="0"/>
            <a:ext cx="9144000" cy="1555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4" name="Rectangle 21"/>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5" name="Rectangle 23"/>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6" name="Rectangle 5"/>
          <p:cNvSpPr>
            <a:spLocks noChangeArrowheads="1"/>
          </p:cNvSpPr>
          <p:nvPr userDrawn="1"/>
        </p:nvSpPr>
        <p:spPr bwMode="auto">
          <a:xfrm>
            <a:off x="146050" y="6324600"/>
            <a:ext cx="883285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7" name="Rectangle 6"/>
          <p:cNvSpPr>
            <a:spLocks noChangeArrowheads="1"/>
          </p:cNvSpPr>
          <p:nvPr/>
        </p:nvSpPr>
        <p:spPr bwMode="auto">
          <a:xfrm>
            <a:off x="152400" y="15875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a typeface="+mn-ea"/>
            </a:endParaRPr>
          </a:p>
        </p:txBody>
      </p:sp>
    </p:spTree>
    <p:extLst>
      <p:ext uri="{BB962C8B-B14F-4D97-AF65-F5344CB8AC3E}">
        <p14:creationId xmlns:p14="http://schemas.microsoft.com/office/powerpoint/2010/main" val="147717447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16"/>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027" name="Rectangle 15"/>
          <p:cNvSpPr>
            <a:spLocks noChangeArrowheads="1"/>
          </p:cNvSpPr>
          <p:nvPr/>
        </p:nvSpPr>
        <p:spPr bwMode="white">
          <a:xfrm>
            <a:off x="0" y="0"/>
            <a:ext cx="9144000" cy="13938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028" name="Rectangle 17"/>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029" name="Rectangle 18"/>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9" name="Rectangle 8"/>
          <p:cNvSpPr>
            <a:spLocks noChangeArrowheads="1"/>
          </p:cNvSpPr>
          <p:nvPr/>
        </p:nvSpPr>
        <p:spPr bwMode="auto">
          <a:xfrm>
            <a:off x="149225" y="6324600"/>
            <a:ext cx="8832850" cy="3730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8" name="Rectangle 7"/>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a typeface="+mn-ea"/>
            </a:endParaRPr>
          </a:p>
        </p:txBody>
      </p:sp>
      <p:sp>
        <p:nvSpPr>
          <p:cNvPr id="10" name="Straight Connector 9"/>
          <p:cNvSpPr>
            <a:spLocks noChangeShapeType="1"/>
          </p:cNvSpPr>
          <p:nvPr/>
        </p:nvSpPr>
        <p:spPr bwMode="auto">
          <a:xfrm>
            <a:off x="152400" y="1276350"/>
            <a:ext cx="8832850"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2" name="Oval 11"/>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Oval 14"/>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Slide Number Placeholder 22"/>
          <p:cNvSpPr>
            <a:spLocks noGrp="1"/>
          </p:cNvSpPr>
          <p:nvPr>
            <p:ph type="sldNum" sz="quarter" idx="4"/>
          </p:nvPr>
        </p:nvSpPr>
        <p:spPr>
          <a:xfrm>
            <a:off x="4343400" y="1039813"/>
            <a:ext cx="457200" cy="441325"/>
          </a:xfrm>
          <a:prstGeom prst="rect">
            <a:avLst/>
          </a:prstGeom>
        </p:spPr>
        <p:txBody>
          <a:bodyPr vert="horz" wrap="square" lIns="45720" tIns="45720" rIns="45720" bIns="45720" numCol="1" anchor="ctr" anchorCtr="0" compatLnSpc="1">
            <a:prstTxWarp prst="textNoShape">
              <a:avLst/>
            </a:prstTxWarp>
            <a:normAutofit/>
          </a:bodyPr>
          <a:lstStyle>
            <a:lvl1pPr algn="ctr">
              <a:defRPr sz="1600">
                <a:solidFill>
                  <a:srgbClr val="7B9899"/>
                </a:solidFill>
                <a:latin typeface="Georgia" pitchFamily="18" charset="0"/>
              </a:defRPr>
            </a:lvl1pPr>
          </a:lstStyle>
          <a:p>
            <a:pPr>
              <a:defRPr/>
            </a:pPr>
            <a:fld id="{3EFA3D5E-2056-4887-9A68-D1578A885160}" type="slidenum">
              <a:rPr lang="en-US" altLang="en-US"/>
              <a:pPr>
                <a:defRPr/>
              </a:pPr>
              <a:t>‹#›</a:t>
            </a:fld>
            <a:endParaRPr lang="en-US" altLang="en-US"/>
          </a:p>
        </p:txBody>
      </p:sp>
      <p:sp>
        <p:nvSpPr>
          <p:cNvPr id="1036" name="Title Placeholder 21"/>
          <p:cNvSpPr>
            <a:spLocks noGrp="1"/>
          </p:cNvSpPr>
          <p:nvPr>
            <p:ph type="title"/>
          </p:nvPr>
        </p:nvSpPr>
        <p:spPr bwMode="auto">
          <a:xfrm>
            <a:off x="301625" y="228600"/>
            <a:ext cx="8534400" cy="75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37" name="Text Placeholder 12"/>
          <p:cNvSpPr>
            <a:spLocks noGrp="1"/>
          </p:cNvSpPr>
          <p:nvPr>
            <p:ph type="body" idx="1"/>
          </p:nvPr>
        </p:nvSpPr>
        <p:spPr bwMode="auto">
          <a:xfrm>
            <a:off x="301625" y="1524000"/>
            <a:ext cx="8534400" cy="459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25" name="Footer Placeholder 16"/>
          <p:cNvSpPr>
            <a:spLocks noGrp="1"/>
          </p:cNvSpPr>
          <p:nvPr>
            <p:ph type="ftr" sz="quarter" idx="3"/>
          </p:nvPr>
        </p:nvSpPr>
        <p:spPr>
          <a:xfrm>
            <a:off x="304800" y="6324600"/>
            <a:ext cx="5257800" cy="365125"/>
          </a:xfrm>
          <a:prstGeom prst="rect">
            <a:avLst/>
          </a:prstGeom>
        </p:spPr>
        <p:txBody>
          <a:bodyPr vert="horz" wrap="square" lIns="91440" tIns="45720" rIns="91440" bIns="45720" numCol="1" anchor="t" anchorCtr="0" compatLnSpc="1">
            <a:prstTxWarp prst="textNoShape">
              <a:avLst/>
            </a:prstTxWarp>
          </a:bodyPr>
          <a:lstStyle>
            <a:lvl1pPr>
              <a:defRPr sz="800">
                <a:solidFill>
                  <a:srgbClr val="FFFFFF"/>
                </a:solidFill>
                <a:latin typeface="Arial" pitchFamily="34" charset="0"/>
                <a:cs typeface="Arial" pitchFamily="34" charset="0"/>
              </a:defRPr>
            </a:lvl1pPr>
          </a:lstStyle>
          <a:p>
            <a:pPr>
              <a:defRPr/>
            </a:pPr>
            <a:r>
              <a:rPr lang="en-US" altLang="en-US"/>
              <a:t>Schwartz and Krantz, Sensation and Perception, © 2016 SAGE Publications, Inc.</a:t>
            </a:r>
          </a:p>
        </p:txBody>
      </p:sp>
      <p:pic>
        <p:nvPicPr>
          <p:cNvPr id="1039" name="Picture 15" descr="Schwartz_Sensation_Perception_PPT_title.jpg"/>
          <p:cNvPicPr>
            <a:picLocks noChangeAspect="1"/>
          </p:cNvPicPr>
          <p:nvPr userDrawn="1"/>
        </p:nvPicPr>
        <p:blipFill>
          <a:blip r:embed="rId6" cstate="email">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800" r:id="rId1"/>
    <p:sldLayoutId id="2147483801" r:id="rId2"/>
    <p:sldLayoutId id="2147483802" r:id="rId3"/>
    <p:sldLayoutId id="2147483803" r:id="rId4"/>
  </p:sldLayoutIdLst>
  <p:hf sldNum="0" hdr="0" dt="0"/>
  <p:txStyles>
    <p:titleStyle>
      <a:lvl1pPr algn="ctr" rtl="0" eaLnBrk="0" fontAlgn="base" hangingPunct="0">
        <a:spcBef>
          <a:spcPct val="0"/>
        </a:spcBef>
        <a:spcAft>
          <a:spcPct val="0"/>
        </a:spcAft>
        <a:defRPr sz="3300" kern="1200">
          <a:solidFill>
            <a:srgbClr val="CF5716"/>
          </a:solidFill>
          <a:latin typeface="+mj-lt"/>
          <a:ea typeface="ＭＳ Ｐゴシック" charset="0"/>
          <a:cs typeface="ＭＳ Ｐゴシック" charset="0"/>
        </a:defRPr>
      </a:lvl1pPr>
      <a:lvl2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2pPr>
      <a:lvl3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3pPr>
      <a:lvl4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4pPr>
      <a:lvl5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5pPr>
      <a:lvl6pPr marL="457200" algn="ctr" rtl="0" fontAlgn="base">
        <a:spcBef>
          <a:spcPct val="0"/>
        </a:spcBef>
        <a:spcAft>
          <a:spcPct val="0"/>
        </a:spcAft>
        <a:defRPr sz="3300">
          <a:solidFill>
            <a:srgbClr val="CF5716"/>
          </a:solidFill>
          <a:latin typeface="Georgia" pitchFamily="18" charset="0"/>
        </a:defRPr>
      </a:lvl6pPr>
      <a:lvl7pPr marL="914400" algn="ctr" rtl="0" fontAlgn="base">
        <a:spcBef>
          <a:spcPct val="0"/>
        </a:spcBef>
        <a:spcAft>
          <a:spcPct val="0"/>
        </a:spcAft>
        <a:defRPr sz="3300">
          <a:solidFill>
            <a:srgbClr val="CF5716"/>
          </a:solidFill>
          <a:latin typeface="Georgia" pitchFamily="18" charset="0"/>
        </a:defRPr>
      </a:lvl7pPr>
      <a:lvl8pPr marL="1371600" algn="ctr" rtl="0" fontAlgn="base">
        <a:spcBef>
          <a:spcPct val="0"/>
        </a:spcBef>
        <a:spcAft>
          <a:spcPct val="0"/>
        </a:spcAft>
        <a:defRPr sz="3300">
          <a:solidFill>
            <a:srgbClr val="CF5716"/>
          </a:solidFill>
          <a:latin typeface="Georgia" pitchFamily="18" charset="0"/>
        </a:defRPr>
      </a:lvl8pPr>
      <a:lvl9pPr marL="1828800" algn="ctr" rtl="0" fontAlgn="base">
        <a:spcBef>
          <a:spcPct val="0"/>
        </a:spcBef>
        <a:spcAft>
          <a:spcPct val="0"/>
        </a:spcAft>
        <a:defRPr sz="3300">
          <a:solidFill>
            <a:srgbClr val="CF5716"/>
          </a:solidFill>
          <a:latin typeface="Georgia" pitchFamily="18" charset="0"/>
        </a:defRPr>
      </a:lvl9pPr>
    </p:titleStyle>
    <p:bodyStyle>
      <a:lvl1pPr marL="273050" indent="-273050" algn="l" rtl="0" eaLnBrk="0" fontAlgn="base" hangingPunct="0">
        <a:spcBef>
          <a:spcPct val="20000"/>
        </a:spcBef>
        <a:spcAft>
          <a:spcPct val="0"/>
        </a:spcAft>
        <a:buClr>
          <a:schemeClr val="accent1"/>
        </a:buClr>
        <a:buSzPct val="85000"/>
        <a:buFont typeface="Wingdings 2" pitchFamily="18" charset="2"/>
        <a:buChar char=""/>
        <a:defRPr sz="2700" kern="1200">
          <a:solidFill>
            <a:schemeClr val="tx1"/>
          </a:solidFill>
          <a:latin typeface="+mn-lt"/>
          <a:ea typeface="ＭＳ Ｐゴシック" charset="0"/>
          <a:cs typeface="ＭＳ Ｐゴシック" charset="0"/>
        </a:defRPr>
      </a:lvl1pPr>
      <a:lvl2pPr marL="547688" indent="-273050" algn="l" rtl="0" eaLnBrk="0" fontAlgn="base" hangingPunct="0">
        <a:spcBef>
          <a:spcPct val="20000"/>
        </a:spcBef>
        <a:spcAft>
          <a:spcPct val="0"/>
        </a:spcAft>
        <a:buClr>
          <a:schemeClr val="accent2"/>
        </a:buClr>
        <a:buSzPct val="70000"/>
        <a:buFont typeface="Wingdings" pitchFamily="2" charset="2"/>
        <a:buChar char=""/>
        <a:defRPr sz="2200" kern="1200">
          <a:solidFill>
            <a:schemeClr val="tx2"/>
          </a:solidFill>
          <a:latin typeface="+mn-lt"/>
          <a:ea typeface="ＭＳ Ｐゴシック" charset="0"/>
          <a:cs typeface="+mn-cs"/>
        </a:defRPr>
      </a:lvl2pPr>
      <a:lvl3pPr marL="822325" indent="-228600" algn="l" rtl="0" eaLnBrk="0" fontAlgn="base" hangingPunct="0">
        <a:spcBef>
          <a:spcPct val="20000"/>
        </a:spcBef>
        <a:spcAft>
          <a:spcPct val="0"/>
        </a:spcAft>
        <a:buClr>
          <a:srgbClr val="EB641B"/>
        </a:buClr>
        <a:buSzPct val="75000"/>
        <a:buFont typeface="Wingdings 2" pitchFamily="18" charset="2"/>
        <a:buChar char=""/>
        <a:defRPr sz="2000" kern="1200">
          <a:solidFill>
            <a:schemeClr val="tx1"/>
          </a:solidFill>
          <a:latin typeface="+mn-lt"/>
          <a:ea typeface="ＭＳ Ｐゴシック" charset="0"/>
          <a:cs typeface="+mn-cs"/>
        </a:defRPr>
      </a:lvl3pPr>
      <a:lvl4pPr marL="1096963" indent="-228600" algn="l" rtl="0" eaLnBrk="0" fontAlgn="base" hangingPunct="0">
        <a:spcBef>
          <a:spcPct val="20000"/>
        </a:spcBef>
        <a:spcAft>
          <a:spcPct val="0"/>
        </a:spcAft>
        <a:buClr>
          <a:srgbClr val="39639D"/>
        </a:buClr>
        <a:buSzPct val="70000"/>
        <a:buFont typeface="Wingdings" pitchFamily="2" charset="2"/>
        <a:buChar char=""/>
        <a:defRPr sz="2000" kern="1200">
          <a:solidFill>
            <a:schemeClr val="tx2"/>
          </a:solidFill>
          <a:latin typeface="+mn-lt"/>
          <a:ea typeface="ＭＳ Ｐゴシック" charset="0"/>
          <a:cs typeface="+mn-cs"/>
        </a:defRPr>
      </a:lvl4pPr>
      <a:lvl5pPr marL="1371600" indent="-228600" algn="l" rtl="0" eaLnBrk="0" fontAlgn="base" hangingPunct="0">
        <a:spcBef>
          <a:spcPct val="20000"/>
        </a:spcBef>
        <a:spcAft>
          <a:spcPct val="0"/>
        </a:spcAft>
        <a:buClr>
          <a:srgbClr val="474B78"/>
        </a:buClr>
        <a:buChar char="•"/>
        <a:defRPr kern="1200">
          <a:solidFill>
            <a:schemeClr val="tx1"/>
          </a:solidFill>
          <a:latin typeface="+mn-lt"/>
          <a:ea typeface="ＭＳ Ｐゴシック" charset="0"/>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295400" y="2743200"/>
            <a:ext cx="6553200" cy="2209800"/>
          </a:xfrm>
        </p:spPr>
        <p:txBody>
          <a:bodyPr>
            <a:noAutofit/>
          </a:bodyPr>
          <a:lstStyle/>
          <a:p>
            <a:pPr>
              <a:buFont typeface="Wingdings 2" charset="0"/>
              <a:buNone/>
              <a:defRPr/>
            </a:pPr>
            <a:r>
              <a:rPr lang="en-US" sz="3600" dirty="0" smtClean="0">
                <a:solidFill>
                  <a:srgbClr val="000000"/>
                </a:solidFill>
                <a:cs typeface="+mn-cs"/>
              </a:rPr>
              <a:t>Chapter 2</a:t>
            </a:r>
          </a:p>
          <a:p>
            <a:pPr>
              <a:buFont typeface="Wingdings 2" charset="0"/>
              <a:buNone/>
              <a:defRPr/>
            </a:pPr>
            <a:r>
              <a:rPr lang="en-US" sz="3600" dirty="0" smtClean="0">
                <a:solidFill>
                  <a:srgbClr val="000000"/>
                </a:solidFill>
                <a:cs typeface="+mn-cs"/>
              </a:rPr>
              <a:t>RESEARCH METHODOLOGY</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371600"/>
            <a:ext cx="8534400" cy="835025"/>
          </a:xfrm>
        </p:spPr>
        <p:txBody>
          <a:bodyPr/>
          <a:lstStyle/>
          <a:p>
            <a:pPr>
              <a:defRPr/>
            </a:pPr>
            <a:r>
              <a:rPr lang="en-US" sz="3200" dirty="0" smtClean="0">
                <a:solidFill>
                  <a:srgbClr val="000000"/>
                </a:solidFill>
                <a:latin typeface="+mn-lt"/>
                <a:ea typeface="+mn-ea"/>
                <a:cs typeface="+mn-cs"/>
              </a:rPr>
              <a:t>Magnitude Estimation </a:t>
            </a:r>
            <a:endParaRPr lang="en-US" dirty="0">
              <a:solidFill>
                <a:srgbClr val="000000"/>
              </a:solidFill>
              <a:cs typeface="+mj-cs"/>
            </a:endParaRPr>
          </a:p>
        </p:txBody>
      </p:sp>
      <p:sp>
        <p:nvSpPr>
          <p:cNvPr id="3" name="Content Placeholder 2"/>
          <p:cNvSpPr>
            <a:spLocks noGrp="1"/>
          </p:cNvSpPr>
          <p:nvPr>
            <p:ph idx="1"/>
          </p:nvPr>
        </p:nvSpPr>
        <p:spPr>
          <a:xfrm>
            <a:off x="301625" y="2362200"/>
            <a:ext cx="4879975" cy="3736975"/>
          </a:xfrm>
        </p:spPr>
        <p:txBody>
          <a:bodyPr/>
          <a:lstStyle/>
          <a:p>
            <a:pPr>
              <a:buFont typeface="Wingdings 2" charset="0"/>
              <a:buChar char=""/>
              <a:defRPr/>
            </a:pPr>
            <a:r>
              <a:rPr lang="en-US" sz="2400" dirty="0" smtClean="0">
                <a:solidFill>
                  <a:srgbClr val="000000"/>
                </a:solidFill>
              </a:rPr>
              <a:t>Participants </a:t>
            </a:r>
            <a:r>
              <a:rPr lang="en-US" sz="2400" dirty="0">
                <a:solidFill>
                  <a:srgbClr val="000000"/>
                </a:solidFill>
              </a:rPr>
              <a:t>judge and assign numerical estimates to the perceived strength of a stimulus </a:t>
            </a:r>
            <a:endParaRPr lang="en-US" sz="2400" b="1" dirty="0" smtClean="0">
              <a:solidFill>
                <a:srgbClr val="000000"/>
              </a:solidFill>
              <a:cs typeface="+mn-cs"/>
            </a:endParaRPr>
          </a:p>
          <a:p>
            <a:pPr marL="0" indent="0">
              <a:buFont typeface="Wingdings 2" charset="0"/>
              <a:buNone/>
              <a:defRPr/>
            </a:pPr>
            <a:endParaRPr lang="en-US" sz="2400" b="1" dirty="0" smtClean="0">
              <a:solidFill>
                <a:srgbClr val="000000"/>
              </a:solidFill>
              <a:cs typeface="+mn-cs"/>
            </a:endParaRPr>
          </a:p>
          <a:p>
            <a:pPr>
              <a:buFont typeface="Wingdings 2" charset="0"/>
              <a:buChar char=""/>
              <a:defRPr/>
            </a:pPr>
            <a:r>
              <a:rPr lang="en-US" sz="2400" dirty="0" smtClean="0">
                <a:solidFill>
                  <a:srgbClr val="000000"/>
                </a:solidFill>
                <a:cs typeface="+mn-cs"/>
              </a:rPr>
              <a:t>Response </a:t>
            </a:r>
            <a:r>
              <a:rPr lang="en-US" sz="2400" dirty="0">
                <a:solidFill>
                  <a:srgbClr val="000000"/>
                </a:solidFill>
                <a:cs typeface="+mn-cs"/>
              </a:rPr>
              <a:t>compression </a:t>
            </a:r>
            <a:endParaRPr lang="en-US" sz="2400" dirty="0" smtClean="0">
              <a:solidFill>
                <a:srgbClr val="000000"/>
              </a:solidFill>
              <a:cs typeface="+mn-cs"/>
            </a:endParaRPr>
          </a:p>
          <a:p>
            <a:pPr>
              <a:buFont typeface="Wingdings 2" charset="0"/>
              <a:buChar char=""/>
              <a:defRPr/>
            </a:pPr>
            <a:r>
              <a:rPr lang="en-US" sz="2400" dirty="0">
                <a:solidFill>
                  <a:srgbClr val="000000"/>
                </a:solidFill>
                <a:cs typeface="+mn-cs"/>
              </a:rPr>
              <a:t>Response </a:t>
            </a:r>
            <a:r>
              <a:rPr lang="en-US" sz="2400" dirty="0" smtClean="0">
                <a:solidFill>
                  <a:srgbClr val="000000"/>
                </a:solidFill>
                <a:cs typeface="+mn-cs"/>
              </a:rPr>
              <a:t>expansion</a:t>
            </a:r>
          </a:p>
        </p:txBody>
      </p:sp>
      <p:sp>
        <p:nvSpPr>
          <p:cNvPr id="15364" name="Footer Placeholder 3"/>
          <p:cNvSpPr>
            <a:spLocks noGrp="1"/>
          </p:cNvSpPr>
          <p:nvPr>
            <p:ph type="ftr" sz="quarter" idx="14"/>
          </p:nvPr>
        </p:nvSpPr>
        <p:spPr bwMode="auto">
          <a:xfrm>
            <a:off x="304800" y="6324600"/>
            <a:ext cx="4284663" cy="365125"/>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defRPr/>
            </a:pPr>
            <a:r>
              <a:rPr lang="en-US" altLang="en-US" sz="800" dirty="0" smtClean="0">
                <a:solidFill>
                  <a:schemeClr val="bg1">
                    <a:lumMod val="20000"/>
                    <a:lumOff val="80000"/>
                  </a:schemeClr>
                </a:solidFill>
                <a:latin typeface="Arial" pitchFamily="34" charset="0"/>
              </a:rPr>
              <a:t>Schwartz and Krantz, Sensation and Perception, © 2016 SAGE Publications, Inc.</a:t>
            </a:r>
          </a:p>
        </p:txBody>
      </p:sp>
      <p:pic>
        <p:nvPicPr>
          <p:cNvPr id="15365" name="Picture 3"/>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129213" y="2744788"/>
            <a:ext cx="3430587" cy="3246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6" name="Rectangle 4"/>
          <p:cNvSpPr>
            <a:spLocks noChangeArrowheads="1"/>
          </p:cNvSpPr>
          <p:nvPr/>
        </p:nvSpPr>
        <p:spPr bwMode="auto">
          <a:xfrm>
            <a:off x="914400" y="5181600"/>
            <a:ext cx="393065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1800">
                <a:latin typeface="Arial" charset="0"/>
              </a:rPr>
              <a:t>Comparison of the physical intensity of a stimulus and its perceptual correlate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447800"/>
            <a:ext cx="8534400" cy="758825"/>
          </a:xfrm>
        </p:spPr>
        <p:txBody>
          <a:bodyPr/>
          <a:lstStyle/>
          <a:p>
            <a:pPr>
              <a:defRPr/>
            </a:pPr>
            <a:r>
              <a:rPr lang="en-US" sz="3200" dirty="0" smtClean="0">
                <a:solidFill>
                  <a:srgbClr val="000000"/>
                </a:solidFill>
                <a:latin typeface="+mn-lt"/>
                <a:ea typeface="+mn-ea"/>
                <a:cs typeface="+mn-cs"/>
              </a:rPr>
              <a:t>Magnitude Estimation </a:t>
            </a:r>
            <a:endParaRPr lang="en-US" dirty="0">
              <a:solidFill>
                <a:srgbClr val="000000"/>
              </a:solidFill>
              <a:cs typeface="+mj-cs"/>
            </a:endParaRPr>
          </a:p>
        </p:txBody>
      </p:sp>
      <p:sp>
        <p:nvSpPr>
          <p:cNvPr id="16387" name="Content Placeholder 2"/>
          <p:cNvSpPr>
            <a:spLocks noGrp="1"/>
          </p:cNvSpPr>
          <p:nvPr>
            <p:ph idx="1"/>
          </p:nvPr>
        </p:nvSpPr>
        <p:spPr>
          <a:xfrm>
            <a:off x="301625" y="2133600"/>
            <a:ext cx="8504238" cy="3965575"/>
          </a:xfrm>
        </p:spPr>
        <p:txBody>
          <a:bodyPr/>
          <a:lstStyle/>
          <a:p>
            <a:r>
              <a:rPr lang="en-US" altLang="en-US" sz="2400" smtClean="0">
                <a:solidFill>
                  <a:srgbClr val="000000"/>
                </a:solidFill>
                <a:ea typeface="ＭＳ Ｐゴシック" pitchFamily="34" charset="-128"/>
              </a:rPr>
              <a:t>Stevens’ power law</a:t>
            </a:r>
            <a:r>
              <a:rPr lang="en-US" altLang="en-US" sz="2400" b="1" smtClean="0">
                <a:solidFill>
                  <a:srgbClr val="000000"/>
                </a:solidFill>
                <a:ea typeface="ＭＳ Ｐゴシック" pitchFamily="34" charset="-128"/>
              </a:rPr>
              <a:t>  </a:t>
            </a:r>
          </a:p>
          <a:p>
            <a:r>
              <a:rPr lang="en-US" altLang="en-US" sz="2400" i="1" smtClean="0">
                <a:solidFill>
                  <a:srgbClr val="000000"/>
                </a:solidFill>
                <a:ea typeface="ＭＳ Ｐゴシック" pitchFamily="34" charset="-128"/>
              </a:rPr>
              <a:t>P = cI</a:t>
            </a:r>
            <a:r>
              <a:rPr lang="en-US" altLang="en-US" sz="2400" i="1" baseline="30000" smtClean="0">
                <a:solidFill>
                  <a:srgbClr val="000000"/>
                </a:solidFill>
                <a:ea typeface="ＭＳ Ｐゴシック" pitchFamily="34" charset="-128"/>
              </a:rPr>
              <a:t>b </a:t>
            </a:r>
            <a:endParaRPr lang="en-US" altLang="en-US" sz="2400" smtClean="0">
              <a:solidFill>
                <a:srgbClr val="000000"/>
              </a:solidFill>
              <a:ea typeface="ＭＳ Ｐゴシック" pitchFamily="34" charset="-128"/>
            </a:endParaRPr>
          </a:p>
          <a:p>
            <a:pPr lvl="1"/>
            <a:r>
              <a:rPr lang="en-US" altLang="en-US" sz="2000" i="1" smtClean="0">
                <a:solidFill>
                  <a:srgbClr val="000000"/>
                </a:solidFill>
                <a:ea typeface="ＭＳ Ｐゴシック" pitchFamily="34" charset="-128"/>
              </a:rPr>
              <a:t>P </a:t>
            </a:r>
            <a:r>
              <a:rPr lang="en-US" altLang="en-US" sz="2000" smtClean="0">
                <a:solidFill>
                  <a:srgbClr val="000000"/>
                </a:solidFill>
                <a:ea typeface="ＭＳ Ｐゴシック" pitchFamily="34" charset="-128"/>
              </a:rPr>
              <a:t>= perceived magnitude of a stimulus</a:t>
            </a:r>
          </a:p>
          <a:p>
            <a:pPr lvl="1"/>
            <a:r>
              <a:rPr lang="en-US" altLang="en-US" sz="2000" i="1" smtClean="0">
                <a:solidFill>
                  <a:srgbClr val="000000"/>
                </a:solidFill>
                <a:ea typeface="ＭＳ Ｐゴシック" pitchFamily="34" charset="-128"/>
              </a:rPr>
              <a:t>I </a:t>
            </a:r>
            <a:r>
              <a:rPr lang="en-US" altLang="en-US" sz="2000" smtClean="0">
                <a:solidFill>
                  <a:srgbClr val="000000"/>
                </a:solidFill>
                <a:ea typeface="ＭＳ Ｐゴシック" pitchFamily="34" charset="-128"/>
              </a:rPr>
              <a:t>= intensity of the actual stimulus</a:t>
            </a:r>
          </a:p>
          <a:p>
            <a:pPr lvl="1"/>
            <a:r>
              <a:rPr lang="en-US" altLang="en-US" sz="2000" i="1" smtClean="0">
                <a:solidFill>
                  <a:srgbClr val="000000"/>
                </a:solidFill>
                <a:ea typeface="ＭＳ Ｐゴシック" pitchFamily="34" charset="-128"/>
              </a:rPr>
              <a:t>c = </a:t>
            </a:r>
            <a:r>
              <a:rPr lang="en-US" altLang="en-US" sz="2000" smtClean="0">
                <a:solidFill>
                  <a:srgbClr val="000000"/>
                </a:solidFill>
                <a:ea typeface="ＭＳ Ｐゴシック" pitchFamily="34" charset="-128"/>
              </a:rPr>
              <a:t>constant</a:t>
            </a:r>
          </a:p>
        </p:txBody>
      </p:sp>
      <p:sp>
        <p:nvSpPr>
          <p:cNvPr id="16388" name="Footer Placeholder 3"/>
          <p:cNvSpPr>
            <a:spLocks noGrp="1"/>
          </p:cNvSpPr>
          <p:nvPr>
            <p:ph type="ftr" sz="quarter" idx="14"/>
          </p:nvPr>
        </p:nvSpPr>
        <p:spPr bwMode="auto">
          <a:xfrm>
            <a:off x="304800" y="6324600"/>
            <a:ext cx="4284663" cy="365125"/>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defRPr/>
            </a:pPr>
            <a:r>
              <a:rPr lang="en-US" altLang="en-US" sz="800" dirty="0" smtClean="0">
                <a:solidFill>
                  <a:schemeClr val="bg1">
                    <a:lumMod val="20000"/>
                    <a:lumOff val="80000"/>
                  </a:schemeClr>
                </a:solidFill>
                <a:latin typeface="Arial" pitchFamily="34" charset="0"/>
              </a:rPr>
              <a:t>Schwartz and Krantz, Sensation and Perception, © 2016 SAGE Publications, Inc.</a:t>
            </a:r>
          </a:p>
        </p:txBody>
      </p:sp>
      <p:pic>
        <p:nvPicPr>
          <p:cNvPr id="16389" name="Picture 3"/>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819400" y="4178300"/>
            <a:ext cx="5867400" cy="200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90" name="TextBox 4"/>
          <p:cNvSpPr txBox="1">
            <a:spLocks noChangeArrowheads="1"/>
          </p:cNvSpPr>
          <p:nvPr/>
        </p:nvSpPr>
        <p:spPr bwMode="auto">
          <a:xfrm>
            <a:off x="4191000" y="3733800"/>
            <a:ext cx="34226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1800">
                <a:latin typeface="Arial" charset="0"/>
              </a:rPr>
              <a:t>Stevens’ Power Law Exponents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0"/>
            <a:ext cx="8534400" cy="758825"/>
          </a:xfrm>
        </p:spPr>
        <p:txBody>
          <a:bodyPr/>
          <a:lstStyle/>
          <a:p>
            <a:pPr>
              <a:defRPr/>
            </a:pPr>
            <a:r>
              <a:rPr lang="en-US" sz="3200" dirty="0" smtClean="0">
                <a:solidFill>
                  <a:srgbClr val="000000"/>
                </a:solidFill>
                <a:latin typeface="+mn-lt"/>
                <a:ea typeface="+mn-ea"/>
                <a:cs typeface="+mn-cs"/>
              </a:rPr>
              <a:t>Catch Trials and Their Use</a:t>
            </a:r>
            <a:endParaRPr lang="en-US" dirty="0">
              <a:solidFill>
                <a:srgbClr val="000000"/>
              </a:solidFill>
              <a:cs typeface="+mj-cs"/>
            </a:endParaRPr>
          </a:p>
        </p:txBody>
      </p:sp>
      <p:sp>
        <p:nvSpPr>
          <p:cNvPr id="17411" name="Content Placeholder 2"/>
          <p:cNvSpPr>
            <a:spLocks noGrp="1"/>
          </p:cNvSpPr>
          <p:nvPr>
            <p:ph idx="1"/>
          </p:nvPr>
        </p:nvSpPr>
        <p:spPr>
          <a:xfrm>
            <a:off x="304800" y="2667000"/>
            <a:ext cx="8504238" cy="3660775"/>
          </a:xfrm>
        </p:spPr>
        <p:txBody>
          <a:bodyPr/>
          <a:lstStyle/>
          <a:p>
            <a:r>
              <a:rPr lang="en-US" altLang="en-US" sz="2400" smtClean="0">
                <a:solidFill>
                  <a:srgbClr val="000000"/>
                </a:solidFill>
                <a:ea typeface="ＭＳ Ｐゴシック" pitchFamily="34" charset="-128"/>
              </a:rPr>
              <a:t>Problem of false reporting</a:t>
            </a:r>
          </a:p>
          <a:p>
            <a:pPr lvl="1"/>
            <a:r>
              <a:rPr lang="en-US" altLang="en-US" sz="2400" smtClean="0">
                <a:solidFill>
                  <a:srgbClr val="000000"/>
                </a:solidFill>
                <a:ea typeface="ＭＳ Ｐゴシック" pitchFamily="34" charset="-128"/>
              </a:rPr>
              <a:t>Catch trial</a:t>
            </a:r>
          </a:p>
          <a:p>
            <a:pPr lvl="1"/>
            <a:r>
              <a:rPr lang="en-US" altLang="en-US" sz="2400" smtClean="0">
                <a:solidFill>
                  <a:srgbClr val="000000"/>
                </a:solidFill>
                <a:ea typeface="ＭＳ Ｐゴシック" pitchFamily="34" charset="-128"/>
              </a:rPr>
              <a:t>Forced-choice method </a:t>
            </a:r>
          </a:p>
        </p:txBody>
      </p:sp>
      <p:sp>
        <p:nvSpPr>
          <p:cNvPr id="17412" name="Footer Placeholder 3"/>
          <p:cNvSpPr>
            <a:spLocks noGrp="1"/>
          </p:cNvSpPr>
          <p:nvPr>
            <p:ph type="ftr" sz="quarter" idx="14"/>
          </p:nvPr>
        </p:nvSpPr>
        <p:spPr bwMode="auto">
          <a:xfrm>
            <a:off x="304800" y="6324600"/>
            <a:ext cx="4360863" cy="32385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defRPr/>
            </a:pPr>
            <a:r>
              <a:rPr lang="en-US" altLang="en-US" sz="800" dirty="0" smtClean="0">
                <a:solidFill>
                  <a:schemeClr val="bg1">
                    <a:lumMod val="20000"/>
                    <a:lumOff val="80000"/>
                  </a:schemeClr>
                </a:solidFill>
                <a:latin typeface="Arial" pitchFamily="34" charset="0"/>
              </a:rPr>
              <a:t>Schwartz and Krantz, Sensation and Perception, © 2016 SAGE Publications, Inc.</a:t>
            </a:r>
          </a:p>
        </p:txBody>
      </p:sp>
      <p:sp>
        <p:nvSpPr>
          <p:cNvPr id="17413" name="TextBox 4"/>
          <p:cNvSpPr txBox="1">
            <a:spLocks noChangeArrowheads="1"/>
          </p:cNvSpPr>
          <p:nvPr/>
        </p:nvSpPr>
        <p:spPr bwMode="auto">
          <a:xfrm>
            <a:off x="762000" y="5334000"/>
            <a:ext cx="42259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1800">
                <a:latin typeface="Arial" charset="0"/>
              </a:rPr>
              <a:t>Illustration of the forced-choice method. </a:t>
            </a:r>
          </a:p>
        </p:txBody>
      </p:sp>
      <p:pic>
        <p:nvPicPr>
          <p:cNvPr id="17415"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0" y="2636838"/>
            <a:ext cx="3190875" cy="3067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600200"/>
            <a:ext cx="8534400" cy="758825"/>
          </a:xfrm>
        </p:spPr>
        <p:txBody>
          <a:bodyPr/>
          <a:lstStyle/>
          <a:p>
            <a:pPr>
              <a:defRPr/>
            </a:pPr>
            <a:r>
              <a:rPr lang="en-US" sz="3200" dirty="0" smtClean="0">
                <a:solidFill>
                  <a:srgbClr val="000000"/>
                </a:solidFill>
                <a:latin typeface="+mn-lt"/>
                <a:ea typeface="+mn-ea"/>
                <a:cs typeface="+mn-cs"/>
              </a:rPr>
              <a:t>Signal Detection Theory </a:t>
            </a:r>
            <a:endParaRPr lang="en-US" dirty="0">
              <a:solidFill>
                <a:srgbClr val="000000"/>
              </a:solidFill>
              <a:cs typeface="+mj-cs"/>
            </a:endParaRPr>
          </a:p>
        </p:txBody>
      </p:sp>
      <p:sp>
        <p:nvSpPr>
          <p:cNvPr id="18435" name="Content Placeholder 2"/>
          <p:cNvSpPr>
            <a:spLocks noGrp="1"/>
          </p:cNvSpPr>
          <p:nvPr>
            <p:ph idx="1"/>
          </p:nvPr>
        </p:nvSpPr>
        <p:spPr>
          <a:xfrm>
            <a:off x="301625" y="2133600"/>
            <a:ext cx="8504238" cy="3965575"/>
          </a:xfrm>
        </p:spPr>
        <p:txBody>
          <a:bodyPr/>
          <a:lstStyle/>
          <a:p>
            <a:endParaRPr lang="en-US" altLang="en-US" smtClean="0">
              <a:solidFill>
                <a:srgbClr val="000000"/>
              </a:solidFill>
              <a:ea typeface="ＭＳ Ｐゴシック" pitchFamily="34" charset="-128"/>
            </a:endParaRPr>
          </a:p>
          <a:p>
            <a:endParaRPr lang="en-US" altLang="en-US" smtClean="0">
              <a:solidFill>
                <a:srgbClr val="000000"/>
              </a:solidFill>
              <a:ea typeface="ＭＳ Ｐゴシック" pitchFamily="34" charset="-128"/>
            </a:endParaRPr>
          </a:p>
          <a:p>
            <a:endParaRPr lang="en-US" altLang="en-US" smtClean="0">
              <a:solidFill>
                <a:srgbClr val="000000"/>
              </a:solidFill>
              <a:ea typeface="ＭＳ Ｐゴシック" pitchFamily="34" charset="-128"/>
            </a:endParaRPr>
          </a:p>
          <a:p>
            <a:endParaRPr lang="en-US" altLang="en-US" smtClean="0">
              <a:solidFill>
                <a:srgbClr val="000000"/>
              </a:solidFill>
              <a:ea typeface="ＭＳ Ｐゴシック" pitchFamily="34" charset="-128"/>
            </a:endParaRPr>
          </a:p>
          <a:p>
            <a:endParaRPr lang="en-US" altLang="en-US" smtClean="0">
              <a:solidFill>
                <a:srgbClr val="000000"/>
              </a:solidFill>
              <a:ea typeface="ＭＳ Ｐゴシック" pitchFamily="34" charset="-128"/>
            </a:endParaRPr>
          </a:p>
          <a:p>
            <a:r>
              <a:rPr lang="en-US" altLang="en-US" sz="2400" smtClean="0">
                <a:solidFill>
                  <a:srgbClr val="000000"/>
                </a:solidFill>
                <a:ea typeface="ＭＳ Ｐゴシック" pitchFamily="34" charset="-128"/>
              </a:rPr>
              <a:t>Criterion</a:t>
            </a:r>
          </a:p>
          <a:p>
            <a:r>
              <a:rPr lang="en-US" altLang="en-US" sz="2400" i="1" smtClean="0">
                <a:solidFill>
                  <a:srgbClr val="000000"/>
                </a:solidFill>
                <a:ea typeface="ＭＳ Ｐゴシック" pitchFamily="34" charset="-128"/>
              </a:rPr>
              <a:t>d</a:t>
            </a:r>
            <a:r>
              <a:rPr lang="en-US" altLang="en-US" sz="2400" smtClean="0">
                <a:solidFill>
                  <a:srgbClr val="000000"/>
                </a:solidFill>
                <a:ea typeface="ＭＳ Ｐゴシック" pitchFamily="34" charset="-128"/>
              </a:rPr>
              <a:t>′ (</a:t>
            </a:r>
            <a:r>
              <a:rPr lang="en-US" altLang="en-US" sz="2400" i="1" smtClean="0">
                <a:solidFill>
                  <a:srgbClr val="000000"/>
                </a:solidFill>
                <a:ea typeface="ＭＳ Ｐゴシック" pitchFamily="34" charset="-128"/>
              </a:rPr>
              <a:t>d</a:t>
            </a:r>
            <a:r>
              <a:rPr lang="en-US" altLang="en-US" sz="2400" smtClean="0">
                <a:solidFill>
                  <a:srgbClr val="000000"/>
                </a:solidFill>
                <a:ea typeface="ＭＳ Ｐゴシック" pitchFamily="34" charset="-128"/>
              </a:rPr>
              <a:t>-prime)</a:t>
            </a:r>
          </a:p>
          <a:p>
            <a:r>
              <a:rPr lang="en-US" altLang="en-US" sz="2400" smtClean="0">
                <a:solidFill>
                  <a:srgbClr val="000000"/>
                </a:solidFill>
                <a:ea typeface="ＭＳ Ｐゴシック" pitchFamily="34" charset="-128"/>
              </a:rPr>
              <a:t> Receiver-operating characteristic (ROC) curve: </a:t>
            </a:r>
          </a:p>
        </p:txBody>
      </p:sp>
      <p:sp>
        <p:nvSpPr>
          <p:cNvPr id="18436" name="Footer Placeholder 3"/>
          <p:cNvSpPr>
            <a:spLocks noGrp="1"/>
          </p:cNvSpPr>
          <p:nvPr>
            <p:ph type="ftr" sz="quarter" idx="14"/>
          </p:nvPr>
        </p:nvSpPr>
        <p:spPr bwMode="auto">
          <a:xfrm>
            <a:off x="304800" y="6324600"/>
            <a:ext cx="4360863" cy="32385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defRPr/>
            </a:pPr>
            <a:r>
              <a:rPr lang="en-US" altLang="en-US" sz="800" dirty="0" smtClean="0">
                <a:solidFill>
                  <a:schemeClr val="bg1">
                    <a:lumMod val="20000"/>
                    <a:lumOff val="80000"/>
                  </a:schemeClr>
                </a:solidFill>
                <a:latin typeface="Arial" pitchFamily="34" charset="0"/>
              </a:rPr>
              <a:t>Schwartz and Krantz, Sensation and Perception, © 2016 SAGE Publications, Inc.</a:t>
            </a:r>
          </a:p>
        </p:txBody>
      </p:sp>
      <p:pic>
        <p:nvPicPr>
          <p:cNvPr id="18437"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66800" y="2701925"/>
            <a:ext cx="7073900" cy="167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228600" y="1600200"/>
            <a:ext cx="8534400" cy="758825"/>
          </a:xfrm>
        </p:spPr>
        <p:txBody>
          <a:bodyPr/>
          <a:lstStyle/>
          <a:p>
            <a:r>
              <a:rPr lang="en-US" altLang="en-US" sz="3200" smtClean="0">
                <a:solidFill>
                  <a:srgbClr val="000000"/>
                </a:solidFill>
                <a:ea typeface="ＭＳ Ｐゴシック" pitchFamily="34" charset="-128"/>
              </a:rPr>
              <a:t>Signal Detection Theory </a:t>
            </a:r>
          </a:p>
        </p:txBody>
      </p:sp>
      <p:sp>
        <p:nvSpPr>
          <p:cNvPr id="19459"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800" smtClean="0">
                <a:solidFill>
                  <a:srgbClr val="FFFFFF"/>
                </a:solidFill>
                <a:latin typeface="Arial" charset="0"/>
                <a:cs typeface="Arial" charset="0"/>
              </a:rPr>
              <a:t>Schwartz and Krantz, Sensation and Perception, © 2016 SAGE Publications, Inc.</a:t>
            </a:r>
          </a:p>
        </p:txBody>
      </p:sp>
      <p:pic>
        <p:nvPicPr>
          <p:cNvPr id="19462"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000" y="2590800"/>
            <a:ext cx="5238750" cy="3209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228600" y="1600200"/>
            <a:ext cx="8534400" cy="758825"/>
          </a:xfrm>
        </p:spPr>
        <p:txBody>
          <a:bodyPr/>
          <a:lstStyle/>
          <a:p>
            <a:r>
              <a:rPr lang="en-US" altLang="en-US" sz="3200" smtClean="0">
                <a:solidFill>
                  <a:srgbClr val="000000"/>
                </a:solidFill>
                <a:ea typeface="ＭＳ Ｐゴシック" pitchFamily="34" charset="-128"/>
              </a:rPr>
              <a:t>Signal Detection Theory </a:t>
            </a:r>
            <a:endParaRPr lang="en-US" altLang="en-US" smtClean="0">
              <a:solidFill>
                <a:srgbClr val="000000"/>
              </a:solidFill>
              <a:ea typeface="ＭＳ Ｐゴシック" pitchFamily="34" charset="-128"/>
            </a:endParaRPr>
          </a:p>
        </p:txBody>
      </p:sp>
      <p:sp>
        <p:nvSpPr>
          <p:cNvPr id="20484"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800" smtClean="0">
                <a:solidFill>
                  <a:srgbClr val="FFFFFF"/>
                </a:solidFill>
                <a:latin typeface="Arial" charset="0"/>
                <a:cs typeface="Arial" charset="0"/>
              </a:rPr>
              <a:t>Schwartz and Krantz, Sensation and Perception, © 2016 SAGE Publications, Inc.</a:t>
            </a:r>
          </a:p>
        </p:txBody>
      </p:sp>
      <p:pic>
        <p:nvPicPr>
          <p:cNvPr id="2048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52575" y="2514600"/>
            <a:ext cx="6038850" cy="3524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228600" y="1524000"/>
            <a:ext cx="8534400" cy="758825"/>
          </a:xfrm>
        </p:spPr>
        <p:txBody>
          <a:bodyPr/>
          <a:lstStyle/>
          <a:p>
            <a:r>
              <a:rPr lang="en-US" altLang="en-US" smtClean="0">
                <a:solidFill>
                  <a:srgbClr val="000000"/>
                </a:solidFill>
                <a:ea typeface="ＭＳ Ｐゴシック" pitchFamily="34" charset="-128"/>
              </a:rPr>
              <a:t>Sensitivity</a:t>
            </a:r>
          </a:p>
        </p:txBody>
      </p:sp>
      <p:sp>
        <p:nvSpPr>
          <p:cNvPr id="21508"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800" smtClean="0">
                <a:solidFill>
                  <a:srgbClr val="FFFFFF"/>
                </a:solidFill>
                <a:latin typeface="Arial" charset="0"/>
                <a:cs typeface="Arial" charset="0"/>
              </a:rPr>
              <a:t>Schwartz and Krantz, Sensation and Perception, © 2016 SAGE Publications, Inc.</a:t>
            </a:r>
          </a:p>
        </p:txBody>
      </p:sp>
      <p:pic>
        <p:nvPicPr>
          <p:cNvPr id="2150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2475" y="2409825"/>
            <a:ext cx="7639050" cy="2038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228600" y="1676400"/>
            <a:ext cx="8534400" cy="758825"/>
          </a:xfrm>
        </p:spPr>
        <p:txBody>
          <a:bodyPr/>
          <a:lstStyle/>
          <a:p>
            <a:r>
              <a:rPr lang="en-US" altLang="en-US" smtClean="0">
                <a:solidFill>
                  <a:srgbClr val="000000"/>
                </a:solidFill>
                <a:ea typeface="ＭＳ Ｐゴシック" pitchFamily="34" charset="-128"/>
              </a:rPr>
              <a:t>Criterion</a:t>
            </a:r>
          </a:p>
        </p:txBody>
      </p:sp>
      <p:sp>
        <p:nvSpPr>
          <p:cNvPr id="22532"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800" smtClean="0">
                <a:solidFill>
                  <a:srgbClr val="FFFFFF"/>
                </a:solidFill>
                <a:latin typeface="Arial" charset="0"/>
                <a:cs typeface="Arial" charset="0"/>
              </a:rPr>
              <a:t>Schwartz and Krantz, Sensation and Perception, © 2016 SAGE Publications, Inc.</a:t>
            </a: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2819400"/>
            <a:ext cx="8648700" cy="2514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152400" y="1524000"/>
            <a:ext cx="8534400" cy="758825"/>
          </a:xfrm>
        </p:spPr>
        <p:txBody>
          <a:bodyPr/>
          <a:lstStyle/>
          <a:p>
            <a:pPr eaLnBrk="1" hangingPunct="1"/>
            <a:r>
              <a:rPr lang="en-US" altLang="en-US" sz="3600" smtClean="0">
                <a:solidFill>
                  <a:srgbClr val="000000"/>
                </a:solidFill>
                <a:ea typeface="ＭＳ Ｐゴシック" pitchFamily="34" charset="-128"/>
              </a:rPr>
              <a:t>Signal Detection Theory </a:t>
            </a:r>
            <a:endParaRPr lang="en-US" altLang="en-US" smtClean="0">
              <a:solidFill>
                <a:srgbClr val="000000"/>
              </a:solidFill>
              <a:ea typeface="ＭＳ Ｐゴシック" pitchFamily="34" charset="-128"/>
            </a:endParaRPr>
          </a:p>
        </p:txBody>
      </p:sp>
      <p:sp>
        <p:nvSpPr>
          <p:cNvPr id="23556" name="Footer Placeholder 3"/>
          <p:cNvSpPr>
            <a:spLocks noGrp="1"/>
          </p:cNvSpPr>
          <p:nvPr>
            <p:ph type="ftr" sz="quarter" idx="14"/>
          </p:nvPr>
        </p:nvSpPr>
        <p:spPr bwMode="auto">
          <a:xfrm>
            <a:off x="304800" y="6324600"/>
            <a:ext cx="4437063" cy="40005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defRPr/>
            </a:pPr>
            <a:r>
              <a:rPr lang="en-US" altLang="en-US" sz="800" dirty="0" smtClean="0">
                <a:solidFill>
                  <a:schemeClr val="bg1">
                    <a:lumMod val="20000"/>
                    <a:lumOff val="80000"/>
                  </a:schemeClr>
                </a:solidFill>
                <a:latin typeface="Arial" pitchFamily="34" charset="0"/>
              </a:rPr>
              <a:t>Schwartz and Krantz, Sensation and Perception, © 2016 SAGE Publications, Inc.</a:t>
            </a: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00325" y="2209800"/>
            <a:ext cx="3943350" cy="3981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676400"/>
            <a:ext cx="8534400" cy="758825"/>
          </a:xfrm>
        </p:spPr>
        <p:txBody>
          <a:bodyPr>
            <a:normAutofit fontScale="90000"/>
          </a:bodyPr>
          <a:lstStyle/>
          <a:p>
            <a:pPr>
              <a:defRPr/>
            </a:pPr>
            <a:r>
              <a:rPr lang="en-US" dirty="0">
                <a:solidFill>
                  <a:srgbClr val="000000"/>
                </a:solidFill>
                <a:cs typeface="+mj-cs"/>
              </a:rPr>
              <a:t>IN DEPTH: Psychophysics in Assessment: Hearing Tests and Vision </a:t>
            </a:r>
          </a:p>
        </p:txBody>
      </p:sp>
      <p:sp>
        <p:nvSpPr>
          <p:cNvPr id="24579" name="Content Placeholder 2"/>
          <p:cNvSpPr>
            <a:spLocks noGrp="1"/>
          </p:cNvSpPr>
          <p:nvPr>
            <p:ph idx="1"/>
          </p:nvPr>
        </p:nvSpPr>
        <p:spPr>
          <a:xfrm>
            <a:off x="301625" y="2819400"/>
            <a:ext cx="8504238" cy="3279775"/>
          </a:xfrm>
        </p:spPr>
        <p:txBody>
          <a:bodyPr/>
          <a:lstStyle/>
          <a:p>
            <a:r>
              <a:rPr lang="en-US" altLang="en-US" sz="2400" smtClean="0">
                <a:solidFill>
                  <a:srgbClr val="000000"/>
                </a:solidFill>
                <a:ea typeface="ＭＳ Ｐゴシック" pitchFamily="34" charset="-128"/>
              </a:rPr>
              <a:t>Hearing Tests</a:t>
            </a:r>
          </a:p>
          <a:p>
            <a:pPr lvl="1"/>
            <a:r>
              <a:rPr lang="en-US" altLang="en-US" sz="2400" smtClean="0">
                <a:solidFill>
                  <a:srgbClr val="000000"/>
                </a:solidFill>
                <a:ea typeface="ＭＳ Ｐゴシック" pitchFamily="34" charset="-128"/>
              </a:rPr>
              <a:t>Sensorineural hearing loss</a:t>
            </a:r>
          </a:p>
          <a:p>
            <a:pPr lvl="1"/>
            <a:r>
              <a:rPr lang="en-US" altLang="en-US" sz="2400" smtClean="0">
                <a:solidFill>
                  <a:srgbClr val="000000"/>
                </a:solidFill>
                <a:ea typeface="ＭＳ Ｐゴシック" pitchFamily="34" charset="-128"/>
              </a:rPr>
              <a:t>Conductive hearing loss</a:t>
            </a:r>
          </a:p>
          <a:p>
            <a:pPr lvl="1"/>
            <a:r>
              <a:rPr lang="en-US" altLang="en-US" sz="2400" smtClean="0">
                <a:solidFill>
                  <a:srgbClr val="000000"/>
                </a:solidFill>
                <a:ea typeface="ＭＳ Ｐゴシック" pitchFamily="34" charset="-128"/>
              </a:rPr>
              <a:t>Audiologist</a:t>
            </a:r>
          </a:p>
          <a:p>
            <a:pPr lvl="1"/>
            <a:r>
              <a:rPr lang="en-US" altLang="en-US" sz="2400" smtClean="0">
                <a:solidFill>
                  <a:srgbClr val="000000"/>
                </a:solidFill>
                <a:ea typeface="ＭＳ Ｐゴシック" pitchFamily="34" charset="-128"/>
              </a:rPr>
              <a:t>Audiometer </a:t>
            </a:r>
          </a:p>
          <a:p>
            <a:pPr lvl="1"/>
            <a:r>
              <a:rPr lang="en-US" altLang="en-US" sz="2400" smtClean="0">
                <a:solidFill>
                  <a:srgbClr val="000000"/>
                </a:solidFill>
                <a:ea typeface="ＭＳ Ｐゴシック" pitchFamily="34" charset="-128"/>
              </a:rPr>
              <a:t>Audiogram</a:t>
            </a:r>
          </a:p>
        </p:txBody>
      </p:sp>
      <p:sp>
        <p:nvSpPr>
          <p:cNvPr id="24580" name="Footer Placeholder 3"/>
          <p:cNvSpPr>
            <a:spLocks noGrp="1"/>
          </p:cNvSpPr>
          <p:nvPr>
            <p:ph type="ftr" sz="quarter" idx="14"/>
          </p:nvPr>
        </p:nvSpPr>
        <p:spPr bwMode="auto">
          <a:xfrm>
            <a:off x="304800" y="6324600"/>
            <a:ext cx="4437063" cy="40005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defRPr/>
            </a:pPr>
            <a:r>
              <a:rPr lang="en-US" altLang="en-US" sz="800" dirty="0" smtClean="0">
                <a:solidFill>
                  <a:schemeClr val="bg1">
                    <a:lumMod val="20000"/>
                    <a:lumOff val="80000"/>
                  </a:schemeClr>
                </a:solidFill>
                <a:latin typeface="Arial" pitchFamily="34" charset="0"/>
              </a:rPr>
              <a:t>Schwartz and Krantz, Sensation and Perception, © 2016 SAGE Publications, Inc.</a:t>
            </a:r>
          </a:p>
        </p:txBody>
      </p:sp>
      <p:pic>
        <p:nvPicPr>
          <p:cNvPr id="24582"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43450" y="3552825"/>
            <a:ext cx="3533775" cy="2352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0"/>
            <a:ext cx="8534400" cy="758825"/>
          </a:xfrm>
        </p:spPr>
        <p:txBody>
          <a:bodyPr>
            <a:normAutofit/>
          </a:bodyPr>
          <a:lstStyle/>
          <a:p>
            <a:pPr>
              <a:defRPr/>
            </a:pPr>
            <a:r>
              <a:rPr lang="en-US" dirty="0" smtClean="0">
                <a:solidFill>
                  <a:srgbClr val="000000"/>
                </a:solidFill>
                <a:cs typeface="+mj-cs"/>
              </a:rPr>
              <a:t>LEARNING </a:t>
            </a:r>
            <a:r>
              <a:rPr lang="en-US" dirty="0">
                <a:solidFill>
                  <a:srgbClr val="000000"/>
                </a:solidFill>
                <a:cs typeface="+mj-cs"/>
              </a:rPr>
              <a:t>OBJECTIVES </a:t>
            </a:r>
          </a:p>
        </p:txBody>
      </p:sp>
      <p:sp>
        <p:nvSpPr>
          <p:cNvPr id="7171" name="Content Placeholder 2"/>
          <p:cNvSpPr>
            <a:spLocks noGrp="1"/>
          </p:cNvSpPr>
          <p:nvPr>
            <p:ph idx="1"/>
          </p:nvPr>
        </p:nvSpPr>
        <p:spPr>
          <a:xfrm>
            <a:off x="301625" y="2286000"/>
            <a:ext cx="8504238" cy="3813175"/>
          </a:xfrm>
        </p:spPr>
        <p:txBody>
          <a:bodyPr/>
          <a:lstStyle/>
          <a:p>
            <a:pPr marL="514350" indent="-514350">
              <a:buFont typeface="Georgia" pitchFamily="18" charset="0"/>
              <a:buAutoNum type="arabicPeriod"/>
            </a:pPr>
            <a:r>
              <a:rPr lang="en-US" altLang="en-US" sz="2400" smtClean="0">
                <a:solidFill>
                  <a:srgbClr val="000000"/>
                </a:solidFill>
                <a:ea typeface="ＭＳ Ｐゴシック" pitchFamily="34" charset="-128"/>
              </a:rPr>
              <a:t>Describe the nature of psychophysical scales and how they measure the relation of stimuli in the world and our perceptions of them. </a:t>
            </a:r>
          </a:p>
          <a:p>
            <a:pPr marL="514350" indent="-514350">
              <a:buFont typeface="Georgia" pitchFamily="18" charset="0"/>
              <a:buAutoNum type="arabicPeriod"/>
            </a:pPr>
            <a:r>
              <a:rPr lang="en-US" altLang="en-US" sz="2400" smtClean="0">
                <a:solidFill>
                  <a:srgbClr val="000000"/>
                </a:solidFill>
                <a:ea typeface="ＭＳ Ｐゴシック" pitchFamily="34" charset="-128"/>
              </a:rPr>
              <a:t>Explain signal detection theory </a:t>
            </a:r>
          </a:p>
          <a:p>
            <a:pPr marL="514350" indent="-514350">
              <a:buFont typeface="Georgia" pitchFamily="18" charset="0"/>
              <a:buAutoNum type="arabicPeriod"/>
            </a:pPr>
            <a:r>
              <a:rPr lang="en-US" altLang="en-US" sz="2400" smtClean="0">
                <a:solidFill>
                  <a:srgbClr val="000000"/>
                </a:solidFill>
                <a:ea typeface="ＭＳ Ｐゴシック" pitchFamily="34" charset="-128"/>
              </a:rPr>
              <a:t>Examine how audiologists and optometrists use psychophysical assessment tools to measure patients’ hearing and visual abilities and, in some cases, help them find appropriate corrective measures </a:t>
            </a:r>
          </a:p>
        </p:txBody>
      </p:sp>
      <p:sp>
        <p:nvSpPr>
          <p:cNvPr id="7172" name="Footer Placeholder 3"/>
          <p:cNvSpPr>
            <a:spLocks noGrp="1"/>
          </p:cNvSpPr>
          <p:nvPr>
            <p:ph type="ftr" sz="quarter" idx="14"/>
          </p:nvPr>
        </p:nvSpPr>
        <p:spPr bwMode="auto">
          <a:xfrm>
            <a:off x="304800" y="6324600"/>
            <a:ext cx="4437063" cy="4000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800" smtClean="0">
                <a:solidFill>
                  <a:srgbClr val="FFFFFF"/>
                </a:solidFill>
                <a:latin typeface="Arial" charset="0"/>
                <a:cs typeface="Arial" charset="0"/>
              </a:rPr>
              <a:t>Schwartz and Krantz, Sensation and Perception, © 2016 SAGE Publications, Inc.</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228600" y="1828800"/>
            <a:ext cx="8534400" cy="758825"/>
          </a:xfrm>
        </p:spPr>
        <p:txBody>
          <a:bodyPr/>
          <a:lstStyle/>
          <a:p>
            <a:pPr eaLnBrk="1" hangingPunct="1"/>
            <a:r>
              <a:rPr lang="en-US" altLang="en-US" sz="3200" smtClean="0">
                <a:solidFill>
                  <a:srgbClr val="000000"/>
                </a:solidFill>
                <a:ea typeface="ＭＳ Ｐゴシック" pitchFamily="34" charset="-128"/>
              </a:rPr>
              <a:t>IN DEPTH: Psychophysics in Assessment: Hearing Tests and Vision </a:t>
            </a:r>
          </a:p>
        </p:txBody>
      </p:sp>
      <p:sp>
        <p:nvSpPr>
          <p:cNvPr id="25604" name="Footer Placeholder 3"/>
          <p:cNvSpPr>
            <a:spLocks noGrp="1"/>
          </p:cNvSpPr>
          <p:nvPr>
            <p:ph type="ftr" sz="quarter" idx="14"/>
          </p:nvPr>
        </p:nvSpPr>
        <p:spPr bwMode="auto">
          <a:xfrm>
            <a:off x="304800" y="6324600"/>
            <a:ext cx="4437063" cy="40005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defRPr/>
            </a:pPr>
            <a:r>
              <a:rPr lang="en-US" altLang="en-US" sz="800" dirty="0" smtClean="0">
                <a:solidFill>
                  <a:schemeClr val="bg1">
                    <a:lumMod val="20000"/>
                    <a:lumOff val="80000"/>
                  </a:schemeClr>
                </a:solidFill>
                <a:latin typeface="Arial" pitchFamily="34" charset="0"/>
              </a:rPr>
              <a:t>Schwartz and Krantz, Sensation and Perception, © 2016 SAGE Publications, Inc.</a:t>
            </a: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19263" y="2590800"/>
            <a:ext cx="5667375" cy="3762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600200"/>
            <a:ext cx="8534400" cy="758825"/>
          </a:xfrm>
        </p:spPr>
        <p:txBody>
          <a:bodyPr>
            <a:noAutofit/>
          </a:bodyPr>
          <a:lstStyle/>
          <a:p>
            <a:pPr>
              <a:defRPr/>
            </a:pPr>
            <a:r>
              <a:rPr lang="en-US" sz="2400" b="1" i="1" dirty="0">
                <a:solidFill>
                  <a:srgbClr val="000000"/>
                </a:solidFill>
                <a:latin typeface="+mn-lt"/>
                <a:ea typeface="+mn-ea"/>
                <a:cs typeface="+mn-cs"/>
              </a:rPr>
              <a:t>IN DEPTH: Psychophysics in </a:t>
            </a:r>
            <a:r>
              <a:rPr lang="en-US" sz="3200" b="1" i="1" dirty="0">
                <a:solidFill>
                  <a:srgbClr val="000000"/>
                </a:solidFill>
                <a:latin typeface="+mn-lt"/>
                <a:ea typeface="+mn-ea"/>
                <a:cs typeface="+mn-cs"/>
              </a:rPr>
              <a:t/>
            </a:r>
            <a:br>
              <a:rPr lang="en-US" sz="3200" b="1" i="1" dirty="0">
                <a:solidFill>
                  <a:srgbClr val="000000"/>
                </a:solidFill>
                <a:latin typeface="+mn-lt"/>
                <a:ea typeface="+mn-ea"/>
                <a:cs typeface="+mn-cs"/>
              </a:rPr>
            </a:br>
            <a:r>
              <a:rPr lang="en-US" sz="2400" b="1" i="1" dirty="0" smtClean="0">
                <a:solidFill>
                  <a:srgbClr val="000000"/>
                </a:solidFill>
                <a:latin typeface="+mn-lt"/>
                <a:ea typeface="+mn-ea"/>
                <a:cs typeface="+mn-cs"/>
              </a:rPr>
              <a:t>Assessment</a:t>
            </a:r>
            <a:r>
              <a:rPr lang="en-US" sz="2400" b="1" i="1" dirty="0">
                <a:solidFill>
                  <a:srgbClr val="000000"/>
                </a:solidFill>
                <a:latin typeface="+mn-lt"/>
                <a:ea typeface="+mn-ea"/>
                <a:cs typeface="+mn-cs"/>
              </a:rPr>
              <a:t>: Hearing Tests and Vision </a:t>
            </a:r>
          </a:p>
        </p:txBody>
      </p:sp>
      <p:sp>
        <p:nvSpPr>
          <p:cNvPr id="26627" name="Content Placeholder 2"/>
          <p:cNvSpPr>
            <a:spLocks noGrp="1"/>
          </p:cNvSpPr>
          <p:nvPr>
            <p:ph idx="1"/>
          </p:nvPr>
        </p:nvSpPr>
        <p:spPr>
          <a:xfrm>
            <a:off x="301625" y="2971800"/>
            <a:ext cx="8504238" cy="3127375"/>
          </a:xfrm>
        </p:spPr>
        <p:txBody>
          <a:bodyPr/>
          <a:lstStyle/>
          <a:p>
            <a:r>
              <a:rPr lang="en-US" altLang="en-US" sz="2400" smtClean="0">
                <a:solidFill>
                  <a:srgbClr val="000000"/>
                </a:solidFill>
                <a:ea typeface="ＭＳ Ｐゴシック" pitchFamily="34" charset="-128"/>
              </a:rPr>
              <a:t>Vision Tests</a:t>
            </a:r>
          </a:p>
          <a:p>
            <a:pPr lvl="1"/>
            <a:r>
              <a:rPr lang="en-US" altLang="en-US" sz="2400" smtClean="0">
                <a:solidFill>
                  <a:srgbClr val="000000"/>
                </a:solidFill>
                <a:ea typeface="ＭＳ Ｐゴシック" pitchFamily="34" charset="-128"/>
              </a:rPr>
              <a:t>Optometrists </a:t>
            </a:r>
          </a:p>
          <a:p>
            <a:pPr lvl="1"/>
            <a:r>
              <a:rPr lang="en-US" altLang="en-US" sz="2400" smtClean="0">
                <a:solidFill>
                  <a:srgbClr val="000000"/>
                </a:solidFill>
                <a:ea typeface="ＭＳ Ｐゴシック" pitchFamily="34" charset="-128"/>
              </a:rPr>
              <a:t>Myopia</a:t>
            </a:r>
          </a:p>
          <a:p>
            <a:pPr lvl="1"/>
            <a:r>
              <a:rPr lang="en-US" altLang="en-US" sz="2400" smtClean="0">
                <a:solidFill>
                  <a:srgbClr val="000000"/>
                </a:solidFill>
                <a:ea typeface="ＭＳ Ｐゴシック" pitchFamily="34" charset="-128"/>
              </a:rPr>
              <a:t>Presbyopia </a:t>
            </a:r>
          </a:p>
        </p:txBody>
      </p:sp>
      <p:sp>
        <p:nvSpPr>
          <p:cNvPr id="26628" name="Footer Placeholder 3"/>
          <p:cNvSpPr>
            <a:spLocks noGrp="1"/>
          </p:cNvSpPr>
          <p:nvPr>
            <p:ph type="ftr" sz="quarter" idx="14"/>
          </p:nvPr>
        </p:nvSpPr>
        <p:spPr bwMode="auto">
          <a:xfrm>
            <a:off x="304800" y="6324600"/>
            <a:ext cx="4437063" cy="40005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defRPr/>
            </a:pPr>
            <a:r>
              <a:rPr lang="en-US" altLang="en-US" sz="800" dirty="0" smtClean="0">
                <a:solidFill>
                  <a:schemeClr val="bg1">
                    <a:lumMod val="20000"/>
                    <a:lumOff val="80000"/>
                  </a:schemeClr>
                </a:solidFill>
                <a:latin typeface="Arial" pitchFamily="34" charset="0"/>
              </a:rPr>
              <a:t>Schwartz and Krantz, Sensation and Perception, © 2016 SAGE Publications, Inc.</a:t>
            </a:r>
          </a:p>
        </p:txBody>
      </p:sp>
      <p:sp>
        <p:nvSpPr>
          <p:cNvPr id="26630" name="TextBox 3"/>
          <p:cNvSpPr txBox="1">
            <a:spLocks noChangeArrowheads="1"/>
          </p:cNvSpPr>
          <p:nvPr/>
        </p:nvSpPr>
        <p:spPr bwMode="auto">
          <a:xfrm>
            <a:off x="5943600" y="3962400"/>
            <a:ext cx="20574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1800">
                <a:latin typeface="Arial" charset="0"/>
              </a:rPr>
              <a:t>The Snellen chart. </a:t>
            </a:r>
          </a:p>
        </p:txBody>
      </p:sp>
      <p:pic>
        <p:nvPicPr>
          <p:cNvPr id="26631"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4763" y="2514600"/>
            <a:ext cx="1514475" cy="3371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600200"/>
            <a:ext cx="8534400" cy="758825"/>
          </a:xfrm>
        </p:spPr>
        <p:txBody>
          <a:bodyPr/>
          <a:lstStyle/>
          <a:p>
            <a:pPr>
              <a:defRPr/>
            </a:pPr>
            <a:r>
              <a:rPr lang="en-US" dirty="0" smtClean="0">
                <a:solidFill>
                  <a:srgbClr val="000000"/>
                </a:solidFill>
                <a:cs typeface="+mj-cs"/>
              </a:rPr>
              <a:t>Psychophysical Scale </a:t>
            </a:r>
            <a:endParaRPr lang="en-US" dirty="0">
              <a:solidFill>
                <a:srgbClr val="000000"/>
              </a:solidFill>
              <a:cs typeface="+mj-cs"/>
            </a:endParaRPr>
          </a:p>
        </p:txBody>
      </p:sp>
      <p:sp>
        <p:nvSpPr>
          <p:cNvPr id="8195" name="Content Placeholder 2"/>
          <p:cNvSpPr>
            <a:spLocks noGrp="1"/>
          </p:cNvSpPr>
          <p:nvPr>
            <p:ph idx="1"/>
          </p:nvPr>
        </p:nvSpPr>
        <p:spPr>
          <a:xfrm>
            <a:off x="457200" y="2667000"/>
            <a:ext cx="3279775" cy="2133600"/>
          </a:xfrm>
        </p:spPr>
        <p:txBody>
          <a:bodyPr/>
          <a:lstStyle/>
          <a:p>
            <a:r>
              <a:rPr lang="en-US" altLang="en-US" sz="2400" smtClean="0">
                <a:solidFill>
                  <a:srgbClr val="000000"/>
                </a:solidFill>
                <a:ea typeface="ＭＳ Ｐゴシック" pitchFamily="34" charset="-128"/>
              </a:rPr>
              <a:t>Scoville scale </a:t>
            </a:r>
          </a:p>
          <a:p>
            <a:pPr lvl="1"/>
            <a:r>
              <a:rPr lang="en-US" altLang="en-US" sz="2400" smtClean="0">
                <a:solidFill>
                  <a:srgbClr val="000000"/>
                </a:solidFill>
                <a:ea typeface="ＭＳ Ｐゴシック" pitchFamily="34" charset="-128"/>
              </a:rPr>
              <a:t>Capsaicin</a:t>
            </a:r>
          </a:p>
        </p:txBody>
      </p:sp>
      <p:sp>
        <p:nvSpPr>
          <p:cNvPr id="8196" name="Footer Placeholder 3"/>
          <p:cNvSpPr>
            <a:spLocks noGrp="1"/>
          </p:cNvSpPr>
          <p:nvPr>
            <p:ph type="ftr" sz="quarter" idx="14"/>
          </p:nvPr>
        </p:nvSpPr>
        <p:spPr bwMode="auto">
          <a:xfrm>
            <a:off x="304800" y="6324600"/>
            <a:ext cx="4343400" cy="381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800" smtClean="0">
                <a:solidFill>
                  <a:srgbClr val="FFFFFF"/>
                </a:solidFill>
                <a:latin typeface="Arial" charset="0"/>
                <a:cs typeface="Arial" charset="0"/>
              </a:rPr>
              <a:t>Schwartz and Krantz, Sensation and Perception, © 2016 SAGE Publications, Inc.</a:t>
            </a:r>
            <a:endParaRPr lang="en-US" altLang="en-US" sz="800" smtClean="0">
              <a:solidFill>
                <a:schemeClr val="bg1"/>
              </a:solidFill>
              <a:latin typeface="Arial" charset="0"/>
              <a:cs typeface="Arial" charset="0"/>
            </a:endParaRPr>
          </a:p>
        </p:txBody>
      </p:sp>
      <p:sp>
        <p:nvSpPr>
          <p:cNvPr id="8198" name="Rectangle 2"/>
          <p:cNvSpPr>
            <a:spLocks noChangeArrowheads="1"/>
          </p:cNvSpPr>
          <p:nvPr/>
        </p:nvSpPr>
        <p:spPr bwMode="auto">
          <a:xfrm>
            <a:off x="4343400" y="5334000"/>
            <a:ext cx="3657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lgn="ctr" eaLnBrk="1" hangingPunct="1">
              <a:spcBef>
                <a:spcPct val="0"/>
              </a:spcBef>
              <a:buClrTx/>
              <a:buSzTx/>
              <a:buFontTx/>
              <a:buNone/>
            </a:pPr>
            <a:r>
              <a:rPr lang="en-US" altLang="en-US" sz="1800">
                <a:latin typeface="Arial" charset="0"/>
              </a:rPr>
              <a:t>Orange habaneros </a:t>
            </a:r>
          </a:p>
          <a:p>
            <a:pPr algn="ctr" eaLnBrk="1" hangingPunct="1">
              <a:spcBef>
                <a:spcPct val="0"/>
              </a:spcBef>
              <a:buClrTx/>
              <a:buSzTx/>
              <a:buFontTx/>
              <a:buNone/>
            </a:pPr>
            <a:r>
              <a:rPr lang="en-US" altLang="en-US" sz="1800">
                <a:latin typeface="Arial" charset="0"/>
              </a:rPr>
              <a:t>300,000 on the Scoville scale</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05200" y="2352675"/>
            <a:ext cx="3467100" cy="2981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600200"/>
            <a:ext cx="8534400" cy="758825"/>
          </a:xfrm>
        </p:spPr>
        <p:txBody>
          <a:bodyPr/>
          <a:lstStyle/>
          <a:p>
            <a:pPr>
              <a:defRPr/>
            </a:pPr>
            <a:r>
              <a:rPr lang="en-US" sz="3200" dirty="0" smtClean="0">
                <a:solidFill>
                  <a:srgbClr val="000000"/>
                </a:solidFill>
                <a:latin typeface="+mn-lt"/>
                <a:ea typeface="+mn-ea"/>
                <a:cs typeface="+mn-cs"/>
              </a:rPr>
              <a:t>The Measures and Methods of Psychophysics </a:t>
            </a:r>
            <a:endParaRPr lang="en-US" dirty="0">
              <a:solidFill>
                <a:srgbClr val="000000"/>
              </a:solidFill>
              <a:cs typeface="+mj-cs"/>
            </a:endParaRPr>
          </a:p>
        </p:txBody>
      </p:sp>
      <p:sp>
        <p:nvSpPr>
          <p:cNvPr id="3" name="Content Placeholder 2"/>
          <p:cNvSpPr>
            <a:spLocks noGrp="1"/>
          </p:cNvSpPr>
          <p:nvPr>
            <p:ph idx="1"/>
          </p:nvPr>
        </p:nvSpPr>
        <p:spPr>
          <a:xfrm>
            <a:off x="533400" y="2743200"/>
            <a:ext cx="7848600" cy="2362200"/>
          </a:xfrm>
        </p:spPr>
        <p:txBody>
          <a:bodyPr>
            <a:noAutofit/>
          </a:bodyPr>
          <a:lstStyle/>
          <a:p>
            <a:pPr>
              <a:buFont typeface="Arial"/>
              <a:buChar char="•"/>
              <a:defRPr/>
            </a:pPr>
            <a:r>
              <a:rPr lang="en-US" sz="2400" dirty="0">
                <a:solidFill>
                  <a:srgbClr val="000000"/>
                </a:solidFill>
                <a:cs typeface="+mn-cs"/>
              </a:rPr>
              <a:t>Method of </a:t>
            </a:r>
            <a:r>
              <a:rPr lang="en-US" sz="2400" dirty="0" smtClean="0">
                <a:solidFill>
                  <a:srgbClr val="000000"/>
                </a:solidFill>
                <a:cs typeface="+mn-cs"/>
              </a:rPr>
              <a:t>Limits</a:t>
            </a:r>
          </a:p>
          <a:p>
            <a:pPr>
              <a:buFont typeface="Arial"/>
              <a:buChar char="•"/>
              <a:defRPr/>
            </a:pPr>
            <a:r>
              <a:rPr lang="en-US" sz="2400" dirty="0">
                <a:solidFill>
                  <a:srgbClr val="000000"/>
                </a:solidFill>
              </a:rPr>
              <a:t>Method of Constant Stimuli</a:t>
            </a:r>
            <a:r>
              <a:rPr lang="en-US" sz="2400" dirty="0" smtClean="0">
                <a:solidFill>
                  <a:srgbClr val="000000"/>
                </a:solidFill>
                <a:cs typeface="+mn-cs"/>
              </a:rPr>
              <a:t> </a:t>
            </a:r>
          </a:p>
          <a:p>
            <a:pPr>
              <a:buFont typeface="Arial"/>
              <a:buChar char="•"/>
              <a:defRPr/>
            </a:pPr>
            <a:r>
              <a:rPr lang="en-US" sz="2400" dirty="0" smtClean="0">
                <a:solidFill>
                  <a:srgbClr val="000000"/>
                </a:solidFill>
              </a:rPr>
              <a:t>Method </a:t>
            </a:r>
            <a:r>
              <a:rPr lang="en-US" sz="2400" dirty="0">
                <a:solidFill>
                  <a:srgbClr val="000000"/>
                </a:solidFill>
              </a:rPr>
              <a:t>of </a:t>
            </a:r>
            <a:r>
              <a:rPr lang="en-US" sz="2400" dirty="0" smtClean="0">
                <a:solidFill>
                  <a:srgbClr val="000000"/>
                </a:solidFill>
              </a:rPr>
              <a:t>Adjustment</a:t>
            </a:r>
          </a:p>
          <a:p>
            <a:pPr>
              <a:buFont typeface="Arial"/>
              <a:buChar char="•"/>
              <a:defRPr/>
            </a:pPr>
            <a:r>
              <a:rPr lang="en-US" sz="2400" dirty="0" smtClean="0">
                <a:solidFill>
                  <a:srgbClr val="000000"/>
                </a:solidFill>
              </a:rPr>
              <a:t>Magnitude Estimation</a:t>
            </a:r>
            <a:endParaRPr lang="en-US" sz="2400" dirty="0">
              <a:solidFill>
                <a:srgbClr val="000000"/>
              </a:solidFill>
            </a:endParaRPr>
          </a:p>
          <a:p>
            <a:pPr>
              <a:buFont typeface="Arial"/>
              <a:buChar char="•"/>
              <a:defRPr/>
            </a:pPr>
            <a:r>
              <a:rPr lang="en-US" sz="2400" dirty="0">
                <a:solidFill>
                  <a:srgbClr val="000000"/>
                </a:solidFill>
              </a:rPr>
              <a:t>Catch Trials and Their </a:t>
            </a:r>
            <a:r>
              <a:rPr lang="en-US" sz="2400" dirty="0" smtClean="0">
                <a:solidFill>
                  <a:srgbClr val="000000"/>
                </a:solidFill>
              </a:rPr>
              <a:t>Use</a:t>
            </a:r>
            <a:endParaRPr lang="en-US" sz="2400" dirty="0">
              <a:solidFill>
                <a:srgbClr val="000000"/>
              </a:solidFill>
            </a:endParaRPr>
          </a:p>
          <a:p>
            <a:pPr>
              <a:buFont typeface="Arial"/>
              <a:buChar char="•"/>
              <a:defRPr/>
            </a:pPr>
            <a:r>
              <a:rPr lang="en-US" sz="2400" dirty="0">
                <a:solidFill>
                  <a:srgbClr val="000000"/>
                </a:solidFill>
              </a:rPr>
              <a:t>Signal Detection </a:t>
            </a:r>
            <a:r>
              <a:rPr lang="en-US" sz="2400" dirty="0" smtClean="0">
                <a:solidFill>
                  <a:srgbClr val="000000"/>
                </a:solidFill>
              </a:rPr>
              <a:t>Theory</a:t>
            </a:r>
            <a:endParaRPr lang="en-US" sz="2400" dirty="0" smtClean="0">
              <a:solidFill>
                <a:srgbClr val="000000"/>
              </a:solidFill>
              <a:ea typeface="+mn-ea"/>
            </a:endParaRPr>
          </a:p>
        </p:txBody>
      </p:sp>
      <p:sp>
        <p:nvSpPr>
          <p:cNvPr id="9220" name="Footer Placeholder 3"/>
          <p:cNvSpPr>
            <a:spLocks noGrp="1"/>
          </p:cNvSpPr>
          <p:nvPr>
            <p:ph type="ftr" sz="quarter" idx="14"/>
          </p:nvPr>
        </p:nvSpPr>
        <p:spPr bwMode="auto">
          <a:xfrm>
            <a:off x="304800" y="6381750"/>
            <a:ext cx="6570663" cy="4762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800" smtClean="0">
                <a:solidFill>
                  <a:srgbClr val="FFFFFF"/>
                </a:solidFill>
                <a:latin typeface="Arial" charset="0"/>
                <a:cs typeface="Arial" charset="0"/>
              </a:rPr>
              <a:t>Schwartz and Krantz, Sensation and Perception, © 2016 SAGE Publications, Inc.</a:t>
            </a:r>
          </a:p>
        </p:txBody>
      </p:sp>
      <p:pic>
        <p:nvPicPr>
          <p:cNvPr id="9222"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10200" y="3200400"/>
            <a:ext cx="2762250" cy="1847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676400"/>
            <a:ext cx="8534400" cy="758825"/>
          </a:xfrm>
        </p:spPr>
        <p:txBody>
          <a:bodyPr/>
          <a:lstStyle/>
          <a:p>
            <a:pPr lvl="1">
              <a:defRPr/>
            </a:pPr>
            <a:r>
              <a:rPr lang="en-US" sz="3200" dirty="0">
                <a:solidFill>
                  <a:srgbClr val="000000"/>
                </a:solidFill>
              </a:rPr>
              <a:t>Absolute </a:t>
            </a:r>
            <a:r>
              <a:rPr lang="en-US" sz="3200" dirty="0" smtClean="0">
                <a:solidFill>
                  <a:srgbClr val="000000"/>
                </a:solidFill>
              </a:rPr>
              <a:t>Threshold</a:t>
            </a:r>
            <a:r>
              <a:rPr lang="en-US" sz="3200" dirty="0" smtClean="0">
                <a:solidFill>
                  <a:srgbClr val="000000"/>
                </a:solidFill>
                <a:latin typeface="+mn-lt"/>
                <a:ea typeface="+mn-ea"/>
                <a:cs typeface="+mn-cs"/>
              </a:rPr>
              <a:t> </a:t>
            </a:r>
            <a:endParaRPr lang="en-US" dirty="0">
              <a:solidFill>
                <a:srgbClr val="000000"/>
              </a:solidFill>
              <a:cs typeface="+mj-cs"/>
            </a:endParaRPr>
          </a:p>
        </p:txBody>
      </p:sp>
      <p:sp>
        <p:nvSpPr>
          <p:cNvPr id="3" name="Content Placeholder 2"/>
          <p:cNvSpPr>
            <a:spLocks noGrp="1"/>
          </p:cNvSpPr>
          <p:nvPr>
            <p:ph idx="1"/>
          </p:nvPr>
        </p:nvSpPr>
        <p:spPr>
          <a:xfrm>
            <a:off x="228600" y="1905000"/>
            <a:ext cx="8610600" cy="4724400"/>
          </a:xfrm>
        </p:spPr>
        <p:txBody>
          <a:bodyPr>
            <a:noAutofit/>
          </a:bodyPr>
          <a:lstStyle/>
          <a:p>
            <a:pPr lvl="1">
              <a:buFont typeface="Wingdings" charset="0"/>
              <a:buChar char=""/>
              <a:defRPr/>
            </a:pPr>
            <a:endParaRPr lang="en-US" sz="3200" dirty="0">
              <a:solidFill>
                <a:srgbClr val="000000"/>
              </a:solidFill>
            </a:endParaRPr>
          </a:p>
          <a:p>
            <a:pPr lvl="1">
              <a:buFont typeface="Wingdings" charset="0"/>
              <a:buChar char=""/>
              <a:defRPr/>
            </a:pPr>
            <a:endParaRPr lang="en-US" sz="3200" dirty="0" smtClean="0">
              <a:solidFill>
                <a:srgbClr val="000000"/>
              </a:solidFill>
            </a:endParaRPr>
          </a:p>
          <a:p>
            <a:pPr lvl="1">
              <a:buFont typeface="Wingdings" charset="0"/>
              <a:buChar char=""/>
              <a:defRPr/>
            </a:pPr>
            <a:endParaRPr lang="en-US" sz="3200" dirty="0" smtClean="0">
              <a:solidFill>
                <a:srgbClr val="000000"/>
              </a:solidFill>
            </a:endParaRPr>
          </a:p>
          <a:p>
            <a:pPr lvl="1">
              <a:buFont typeface="Wingdings" charset="0"/>
              <a:buChar char=""/>
              <a:defRPr/>
            </a:pPr>
            <a:endParaRPr lang="en-US" sz="3200" dirty="0">
              <a:solidFill>
                <a:srgbClr val="000000"/>
              </a:solidFill>
            </a:endParaRPr>
          </a:p>
          <a:p>
            <a:pPr marL="274638" lvl="1" indent="0">
              <a:buFont typeface="Wingdings" charset="0"/>
              <a:buNone/>
              <a:defRPr/>
            </a:pPr>
            <a:endParaRPr lang="en-US" sz="3200" dirty="0" smtClean="0">
              <a:solidFill>
                <a:srgbClr val="000000"/>
              </a:solidFill>
            </a:endParaRPr>
          </a:p>
          <a:p>
            <a:pPr marL="274638" lvl="1" indent="0">
              <a:buFont typeface="Wingdings" charset="0"/>
              <a:buNone/>
              <a:defRPr/>
            </a:pPr>
            <a:endParaRPr lang="en-US" sz="3200" dirty="0" smtClean="0">
              <a:solidFill>
                <a:srgbClr val="000000"/>
              </a:solidFill>
            </a:endParaRPr>
          </a:p>
        </p:txBody>
      </p:sp>
      <p:sp>
        <p:nvSpPr>
          <p:cNvPr id="10244" name="Footer Placeholder 3"/>
          <p:cNvSpPr>
            <a:spLocks noGrp="1"/>
          </p:cNvSpPr>
          <p:nvPr>
            <p:ph type="ftr" sz="quarter" idx="14"/>
          </p:nvPr>
        </p:nvSpPr>
        <p:spPr bwMode="auto">
          <a:xfrm>
            <a:off x="304800" y="6381750"/>
            <a:ext cx="6570663" cy="4762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800" smtClean="0">
                <a:solidFill>
                  <a:srgbClr val="FFFFFF"/>
                </a:solidFill>
                <a:latin typeface="Arial" charset="0"/>
                <a:cs typeface="Arial" charset="0"/>
              </a:rPr>
              <a:t>Schwartz and Krantz, Sensation and Perception, © 2016 SAGE Publications, Inc.</a:t>
            </a:r>
          </a:p>
        </p:txBody>
      </p:sp>
      <p:pic>
        <p:nvPicPr>
          <p:cNvPr id="10245" name="Pictur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09600" y="3643313"/>
            <a:ext cx="7937500" cy="2085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6" name="Rectangle 5"/>
          <p:cNvSpPr>
            <a:spLocks noChangeArrowheads="1"/>
          </p:cNvSpPr>
          <p:nvPr/>
        </p:nvSpPr>
        <p:spPr bwMode="auto">
          <a:xfrm>
            <a:off x="2133600" y="2895600"/>
            <a:ext cx="50276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2800">
                <a:latin typeface="Arial" charset="0"/>
              </a:rPr>
              <a:t>Everyday Absolute Thresholds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0"/>
            <a:ext cx="8534400" cy="758825"/>
          </a:xfrm>
        </p:spPr>
        <p:txBody>
          <a:bodyPr/>
          <a:lstStyle/>
          <a:p>
            <a:pPr>
              <a:defRPr/>
            </a:pPr>
            <a:r>
              <a:rPr lang="en-US" sz="3200" dirty="0" smtClean="0">
                <a:solidFill>
                  <a:srgbClr val="000000"/>
                </a:solidFill>
                <a:cs typeface="+mn-cs"/>
              </a:rPr>
              <a:t>The Method </a:t>
            </a:r>
            <a:r>
              <a:rPr lang="en-US" sz="3200" dirty="0">
                <a:solidFill>
                  <a:srgbClr val="000000"/>
                </a:solidFill>
                <a:cs typeface="+mn-cs"/>
              </a:rPr>
              <a:t>of Limits </a:t>
            </a:r>
            <a:r>
              <a:rPr lang="en-US" sz="3200" dirty="0" smtClean="0">
                <a:solidFill>
                  <a:srgbClr val="000000"/>
                </a:solidFill>
                <a:latin typeface="+mn-lt"/>
                <a:ea typeface="+mn-ea"/>
                <a:cs typeface="+mn-cs"/>
              </a:rPr>
              <a:t> </a:t>
            </a:r>
            <a:endParaRPr lang="en-US" dirty="0">
              <a:solidFill>
                <a:srgbClr val="000000"/>
              </a:solidFill>
              <a:cs typeface="+mj-cs"/>
            </a:endParaRPr>
          </a:p>
        </p:txBody>
      </p:sp>
      <p:sp>
        <p:nvSpPr>
          <p:cNvPr id="3" name="Content Placeholder 2"/>
          <p:cNvSpPr>
            <a:spLocks noGrp="1"/>
          </p:cNvSpPr>
          <p:nvPr>
            <p:ph idx="1"/>
          </p:nvPr>
        </p:nvSpPr>
        <p:spPr>
          <a:xfrm>
            <a:off x="228600" y="2819400"/>
            <a:ext cx="8610600" cy="3352800"/>
          </a:xfrm>
        </p:spPr>
        <p:txBody>
          <a:bodyPr>
            <a:noAutofit/>
          </a:bodyPr>
          <a:lstStyle/>
          <a:p>
            <a:pPr lvl="1">
              <a:buFont typeface="Wingdings" charset="0"/>
              <a:buChar char=""/>
              <a:defRPr/>
            </a:pPr>
            <a:r>
              <a:rPr lang="en-US" sz="2400" dirty="0" smtClean="0">
                <a:solidFill>
                  <a:srgbClr val="000000"/>
                </a:solidFill>
              </a:rPr>
              <a:t>Difference </a:t>
            </a:r>
            <a:r>
              <a:rPr lang="en-US" sz="2400" dirty="0">
                <a:solidFill>
                  <a:srgbClr val="000000"/>
                </a:solidFill>
              </a:rPr>
              <a:t>threshold (the </a:t>
            </a:r>
            <a:r>
              <a:rPr lang="en-US" sz="2400" dirty="0" smtClean="0">
                <a:solidFill>
                  <a:srgbClr val="000000"/>
                </a:solidFill>
              </a:rPr>
              <a:t>JND)</a:t>
            </a:r>
          </a:p>
          <a:p>
            <a:pPr lvl="1">
              <a:buFont typeface="Wingdings" charset="0"/>
              <a:buChar char=""/>
              <a:defRPr/>
            </a:pPr>
            <a:r>
              <a:rPr lang="en-US" sz="2400" dirty="0" smtClean="0">
                <a:solidFill>
                  <a:srgbClr val="000000"/>
                </a:solidFill>
              </a:rPr>
              <a:t>Ascending series and Descending series</a:t>
            </a:r>
          </a:p>
          <a:p>
            <a:pPr lvl="1">
              <a:buFont typeface="Wingdings" charset="0"/>
              <a:buChar char=""/>
              <a:defRPr/>
            </a:pPr>
            <a:endParaRPr lang="en-US" sz="2400" dirty="0">
              <a:solidFill>
                <a:srgbClr val="000000"/>
              </a:solidFill>
            </a:endParaRPr>
          </a:p>
          <a:p>
            <a:pPr marL="274638" lvl="1" indent="0">
              <a:buFont typeface="Wingdings" charset="0"/>
              <a:buNone/>
              <a:defRPr/>
            </a:pPr>
            <a:endParaRPr lang="en-US" sz="2400" dirty="0" smtClean="0">
              <a:solidFill>
                <a:srgbClr val="000000"/>
              </a:solidFill>
            </a:endParaRPr>
          </a:p>
          <a:p>
            <a:pPr marL="274638" lvl="1" indent="0">
              <a:buFont typeface="Wingdings" charset="0"/>
              <a:buNone/>
              <a:defRPr/>
            </a:pPr>
            <a:endParaRPr lang="en-US" sz="2400" dirty="0" smtClean="0">
              <a:solidFill>
                <a:srgbClr val="000000"/>
              </a:solidFill>
            </a:endParaRPr>
          </a:p>
          <a:p>
            <a:pPr lvl="1">
              <a:buFont typeface="Wingdings" charset="0"/>
              <a:buChar char=""/>
              <a:defRPr/>
            </a:pPr>
            <a:r>
              <a:rPr lang="en-US" sz="2400" dirty="0" smtClean="0">
                <a:solidFill>
                  <a:srgbClr val="000000"/>
                </a:solidFill>
              </a:rPr>
              <a:t>Crossover point</a:t>
            </a:r>
          </a:p>
          <a:p>
            <a:pPr lvl="1">
              <a:buFont typeface="Wingdings" charset="0"/>
              <a:buChar char=""/>
              <a:defRPr/>
            </a:pPr>
            <a:r>
              <a:rPr lang="en-US" sz="2400" dirty="0" smtClean="0">
                <a:solidFill>
                  <a:srgbClr val="000000"/>
                </a:solidFill>
              </a:rPr>
              <a:t>Two</a:t>
            </a:r>
            <a:r>
              <a:rPr lang="en-US" sz="2400" dirty="0">
                <a:solidFill>
                  <a:srgbClr val="000000"/>
                </a:solidFill>
              </a:rPr>
              <a:t>-point touch </a:t>
            </a:r>
            <a:r>
              <a:rPr lang="en-US" sz="2400" dirty="0" smtClean="0">
                <a:solidFill>
                  <a:srgbClr val="000000"/>
                </a:solidFill>
              </a:rPr>
              <a:t>threshold</a:t>
            </a:r>
            <a:endParaRPr lang="en-US" sz="2400" dirty="0" smtClean="0">
              <a:solidFill>
                <a:srgbClr val="000000"/>
              </a:solidFill>
              <a:ea typeface="+mn-ea"/>
            </a:endParaRPr>
          </a:p>
        </p:txBody>
      </p:sp>
      <p:sp>
        <p:nvSpPr>
          <p:cNvPr id="11268" name="Footer Placeholder 3"/>
          <p:cNvSpPr>
            <a:spLocks noGrp="1"/>
          </p:cNvSpPr>
          <p:nvPr>
            <p:ph type="ftr" sz="quarter" idx="14"/>
          </p:nvPr>
        </p:nvSpPr>
        <p:spPr bwMode="auto">
          <a:xfrm>
            <a:off x="304800" y="6381750"/>
            <a:ext cx="6570663" cy="4762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800" smtClean="0">
                <a:solidFill>
                  <a:srgbClr val="FFFFFF"/>
                </a:solidFill>
                <a:latin typeface="Arial" charset="0"/>
                <a:cs typeface="Arial" charset="0"/>
              </a:rPr>
              <a:t>Schwartz and Krantz, Sensation and Perception, © 2016 SAGE Publications, Inc.</a:t>
            </a:r>
          </a:p>
        </p:txBody>
      </p:sp>
      <p:pic>
        <p:nvPicPr>
          <p:cNvPr id="11270"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1600" y="3705225"/>
            <a:ext cx="5086350" cy="1390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0"/>
            <a:ext cx="8534400" cy="758825"/>
          </a:xfrm>
        </p:spPr>
        <p:txBody>
          <a:bodyPr/>
          <a:lstStyle/>
          <a:p>
            <a:pPr>
              <a:defRPr/>
            </a:pPr>
            <a:r>
              <a:rPr lang="en-US" sz="3200" dirty="0">
                <a:solidFill>
                  <a:srgbClr val="000000"/>
                </a:solidFill>
                <a:cs typeface="+mn-cs"/>
              </a:rPr>
              <a:t>The Method of Limits </a:t>
            </a:r>
          </a:p>
        </p:txBody>
      </p:sp>
      <p:sp>
        <p:nvSpPr>
          <p:cNvPr id="12291" name="Footer Placeholder 3"/>
          <p:cNvSpPr>
            <a:spLocks noGrp="1"/>
          </p:cNvSpPr>
          <p:nvPr>
            <p:ph type="ftr" sz="quarter" idx="14"/>
          </p:nvPr>
        </p:nvSpPr>
        <p:spPr bwMode="auto">
          <a:xfrm>
            <a:off x="322263" y="6359525"/>
            <a:ext cx="421005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800" smtClean="0">
                <a:solidFill>
                  <a:srgbClr val="FFFFFF"/>
                </a:solidFill>
                <a:latin typeface="Arial" charset="0"/>
                <a:cs typeface="Arial" charset="0"/>
              </a:rPr>
              <a:t>Schwartz and Krantz, Sensation and Perception, © 2016 SAGE Publications, Inc.</a:t>
            </a:r>
          </a:p>
        </p:txBody>
      </p:sp>
      <p:pic>
        <p:nvPicPr>
          <p:cNvPr id="12292" name="Pictur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676400" y="2538413"/>
            <a:ext cx="5716588" cy="367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a:spLocks noGrp="1"/>
          </p:cNvSpPr>
          <p:nvPr>
            <p:ph idx="1"/>
          </p:nvPr>
        </p:nvSpPr>
        <p:spPr>
          <a:xfrm>
            <a:off x="381000" y="2362200"/>
            <a:ext cx="8382000" cy="1066800"/>
          </a:xfrm>
        </p:spPr>
        <p:txBody>
          <a:bodyPr/>
          <a:lstStyle/>
          <a:p>
            <a:pPr>
              <a:buFont typeface="Wingdings 2" charset="0"/>
              <a:buChar char=""/>
              <a:defRPr/>
            </a:pPr>
            <a:r>
              <a:rPr lang="en-US" sz="2000" dirty="0" smtClean="0">
                <a:solidFill>
                  <a:srgbClr val="000000"/>
                </a:solidFill>
              </a:rPr>
              <a:t>Present </a:t>
            </a:r>
            <a:r>
              <a:rPr lang="en-US" sz="2000" dirty="0">
                <a:solidFill>
                  <a:srgbClr val="000000"/>
                </a:solidFill>
              </a:rPr>
              <a:t>the observer with a set of </a:t>
            </a:r>
            <a:r>
              <a:rPr lang="en-US" sz="2000" dirty="0" smtClean="0">
                <a:solidFill>
                  <a:srgbClr val="000000"/>
                </a:solidFill>
              </a:rPr>
              <a:t>stimuli</a:t>
            </a:r>
          </a:p>
          <a:p>
            <a:pPr lvl="1">
              <a:buFont typeface="Wingdings" charset="0"/>
              <a:buChar char=""/>
              <a:defRPr/>
            </a:pPr>
            <a:r>
              <a:rPr lang="en-US" sz="2000" dirty="0" smtClean="0">
                <a:solidFill>
                  <a:srgbClr val="000000"/>
                </a:solidFill>
              </a:rPr>
              <a:t>some </a:t>
            </a:r>
            <a:r>
              <a:rPr lang="en-US" sz="2000" dirty="0">
                <a:solidFill>
                  <a:srgbClr val="000000"/>
                </a:solidFill>
              </a:rPr>
              <a:t>above </a:t>
            </a:r>
            <a:r>
              <a:rPr lang="en-US" sz="2000" dirty="0" smtClean="0">
                <a:solidFill>
                  <a:srgbClr val="000000"/>
                </a:solidFill>
              </a:rPr>
              <a:t>and </a:t>
            </a:r>
            <a:r>
              <a:rPr lang="en-US" sz="2000" dirty="0">
                <a:solidFill>
                  <a:srgbClr val="000000"/>
                </a:solidFill>
              </a:rPr>
              <a:t>some below </a:t>
            </a:r>
            <a:r>
              <a:rPr lang="en-US" sz="2000" dirty="0" smtClean="0">
                <a:solidFill>
                  <a:srgbClr val="000000"/>
                </a:solidFill>
              </a:rPr>
              <a:t>threshold</a:t>
            </a:r>
          </a:p>
          <a:p>
            <a:pPr lvl="1">
              <a:buFont typeface="Wingdings" charset="0"/>
              <a:buChar char=""/>
              <a:defRPr/>
            </a:pPr>
            <a:r>
              <a:rPr lang="en-US" sz="2000" dirty="0" smtClean="0">
                <a:solidFill>
                  <a:srgbClr val="000000"/>
                </a:solidFill>
              </a:rPr>
              <a:t>random </a:t>
            </a:r>
            <a:r>
              <a:rPr lang="en-US" sz="2000" dirty="0">
                <a:solidFill>
                  <a:srgbClr val="000000"/>
                </a:solidFill>
              </a:rPr>
              <a:t>order </a:t>
            </a:r>
            <a:endParaRPr lang="en-US" sz="2000" dirty="0" smtClean="0">
              <a:solidFill>
                <a:srgbClr val="000000"/>
              </a:solidFill>
              <a:ea typeface="+mn-ea"/>
            </a:endParaRPr>
          </a:p>
        </p:txBody>
      </p:sp>
      <p:sp>
        <p:nvSpPr>
          <p:cNvPr id="2" name="Title 1"/>
          <p:cNvSpPr>
            <a:spLocks noGrp="1"/>
          </p:cNvSpPr>
          <p:nvPr>
            <p:ph type="title"/>
          </p:nvPr>
        </p:nvSpPr>
        <p:spPr>
          <a:xfrm>
            <a:off x="304800" y="1524000"/>
            <a:ext cx="8534400" cy="758825"/>
          </a:xfrm>
        </p:spPr>
        <p:txBody>
          <a:bodyPr/>
          <a:lstStyle/>
          <a:p>
            <a:pPr>
              <a:defRPr/>
            </a:pPr>
            <a:r>
              <a:rPr lang="en-US" sz="3200" dirty="0" smtClean="0">
                <a:solidFill>
                  <a:srgbClr val="000000"/>
                </a:solidFill>
                <a:latin typeface="+mn-lt"/>
                <a:ea typeface="+mn-ea"/>
                <a:cs typeface="+mn-cs"/>
              </a:rPr>
              <a:t>Method of Constant Stimuli</a:t>
            </a:r>
            <a:endParaRPr lang="en-US" dirty="0">
              <a:solidFill>
                <a:srgbClr val="000000"/>
              </a:solidFill>
              <a:cs typeface="+mj-cs"/>
            </a:endParaRPr>
          </a:p>
        </p:txBody>
      </p:sp>
      <p:pic>
        <p:nvPicPr>
          <p:cNvPr id="13316" name="Picture 5"/>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159125" y="3429000"/>
            <a:ext cx="5148263" cy="281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7" name="Footer Placeholder 3"/>
          <p:cNvSpPr>
            <a:spLocks noGrp="1"/>
          </p:cNvSpPr>
          <p:nvPr>
            <p:ph type="ftr" sz="quarter" idx="14"/>
          </p:nvPr>
        </p:nvSpPr>
        <p:spPr bwMode="auto">
          <a:xfrm>
            <a:off x="304800" y="6324600"/>
            <a:ext cx="421005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800" smtClean="0">
                <a:solidFill>
                  <a:srgbClr val="FFFFFF"/>
                </a:solidFill>
                <a:latin typeface="Arial" charset="0"/>
                <a:cs typeface="Arial" charset="0"/>
              </a:rPr>
              <a:t>Schwartz and Krantz, Sensation and Perception, © 2016 SAGE Publications, Inc.</a:t>
            </a:r>
          </a:p>
        </p:txBody>
      </p:sp>
      <p:sp>
        <p:nvSpPr>
          <p:cNvPr id="13318" name="TextBox 2"/>
          <p:cNvSpPr txBox="1">
            <a:spLocks noChangeArrowheads="1"/>
          </p:cNvSpPr>
          <p:nvPr/>
        </p:nvSpPr>
        <p:spPr bwMode="auto">
          <a:xfrm>
            <a:off x="914400" y="4800600"/>
            <a:ext cx="1916113"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1600">
                <a:latin typeface="Arial" charset="0"/>
              </a:rPr>
              <a:t>Hypothetical Cutoff </a:t>
            </a:r>
          </a:p>
        </p:txBody>
      </p:sp>
      <p:sp>
        <p:nvSpPr>
          <p:cNvPr id="13319" name="TextBox 5"/>
          <p:cNvSpPr txBox="1">
            <a:spLocks noChangeArrowheads="1"/>
          </p:cNvSpPr>
          <p:nvPr/>
        </p:nvSpPr>
        <p:spPr bwMode="auto">
          <a:xfrm>
            <a:off x="6705600" y="3048000"/>
            <a:ext cx="17113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1600">
                <a:latin typeface="Arial" charset="0"/>
              </a:rPr>
              <a:t>Estimated Cutoff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600200"/>
            <a:ext cx="8534400" cy="758825"/>
          </a:xfrm>
        </p:spPr>
        <p:txBody>
          <a:bodyPr/>
          <a:lstStyle/>
          <a:p>
            <a:pPr>
              <a:defRPr/>
            </a:pPr>
            <a:r>
              <a:rPr lang="en-US" sz="3200" dirty="0" smtClean="0">
                <a:solidFill>
                  <a:srgbClr val="000000"/>
                </a:solidFill>
                <a:latin typeface="+mn-lt"/>
                <a:ea typeface="+mn-ea"/>
                <a:cs typeface="+mn-cs"/>
              </a:rPr>
              <a:t>Method of Adjustment </a:t>
            </a:r>
            <a:endParaRPr lang="en-US" dirty="0">
              <a:solidFill>
                <a:srgbClr val="000000"/>
              </a:solidFill>
              <a:cs typeface="+mj-cs"/>
            </a:endParaRPr>
          </a:p>
        </p:txBody>
      </p:sp>
      <p:sp>
        <p:nvSpPr>
          <p:cNvPr id="14339" name="Content Placeholder 2"/>
          <p:cNvSpPr>
            <a:spLocks noGrp="1"/>
          </p:cNvSpPr>
          <p:nvPr>
            <p:ph idx="1"/>
          </p:nvPr>
        </p:nvSpPr>
        <p:spPr>
          <a:xfrm>
            <a:off x="304800" y="2438400"/>
            <a:ext cx="8504238" cy="3962400"/>
          </a:xfrm>
        </p:spPr>
        <p:txBody>
          <a:bodyPr/>
          <a:lstStyle/>
          <a:p>
            <a:r>
              <a:rPr lang="en-US" altLang="en-US" sz="2400" smtClean="0">
                <a:solidFill>
                  <a:srgbClr val="000000"/>
                </a:solidFill>
                <a:ea typeface="ＭＳ Ｐゴシック" pitchFamily="34" charset="-128"/>
              </a:rPr>
              <a:t>Observer controls the level of the stimulus</a:t>
            </a:r>
          </a:p>
          <a:p>
            <a:r>
              <a:rPr lang="en-US" altLang="en-US" sz="2400" smtClean="0">
                <a:solidFill>
                  <a:srgbClr val="000000"/>
                </a:solidFill>
                <a:ea typeface="ＭＳ Ｐゴシック" pitchFamily="34" charset="-128"/>
              </a:rPr>
              <a:t>Point of subjective equality (PSE)</a:t>
            </a:r>
          </a:p>
          <a:p>
            <a:pPr lvl="1"/>
            <a:r>
              <a:rPr lang="en-US" altLang="en-US" sz="2400" smtClean="0">
                <a:solidFill>
                  <a:srgbClr val="000000"/>
                </a:solidFill>
                <a:ea typeface="ＭＳ Ｐゴシック" pitchFamily="34" charset="-128"/>
              </a:rPr>
              <a:t>Two stimuli experienced as identical</a:t>
            </a:r>
          </a:p>
          <a:p>
            <a:r>
              <a:rPr lang="en-US" altLang="en-US" sz="2400" smtClean="0">
                <a:solidFill>
                  <a:srgbClr val="000000"/>
                </a:solidFill>
                <a:ea typeface="ＭＳ Ｐゴシック" pitchFamily="34" charset="-128"/>
              </a:rPr>
              <a:t>Sensitivity </a:t>
            </a:r>
          </a:p>
          <a:p>
            <a:pPr lvl="1"/>
            <a:r>
              <a:rPr lang="en-US" altLang="en-US" sz="2400" smtClean="0">
                <a:solidFill>
                  <a:srgbClr val="000000"/>
                </a:solidFill>
                <a:ea typeface="ＭＳ Ｐゴシック" pitchFamily="34" charset="-128"/>
              </a:rPr>
              <a:t>Lower Threshold – Higher Sensitivity</a:t>
            </a:r>
          </a:p>
          <a:p>
            <a:endParaRPr lang="en-US" altLang="en-US" sz="3200" smtClean="0">
              <a:solidFill>
                <a:srgbClr val="000000"/>
              </a:solidFill>
              <a:ea typeface="ＭＳ Ｐゴシック" pitchFamily="34" charset="-128"/>
            </a:endParaRPr>
          </a:p>
        </p:txBody>
      </p:sp>
      <p:sp>
        <p:nvSpPr>
          <p:cNvPr id="14340" name="Footer Placeholder 3"/>
          <p:cNvSpPr>
            <a:spLocks noGrp="1"/>
          </p:cNvSpPr>
          <p:nvPr>
            <p:ph type="ftr" sz="quarter" idx="14"/>
          </p:nvPr>
        </p:nvSpPr>
        <p:spPr bwMode="auto">
          <a:xfrm>
            <a:off x="322263" y="6359525"/>
            <a:ext cx="421005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800" smtClean="0">
                <a:solidFill>
                  <a:srgbClr val="FFFFFF"/>
                </a:solidFill>
                <a:latin typeface="Arial" charset="0"/>
                <a:cs typeface="Arial" charset="0"/>
              </a:rPr>
              <a:t>Schwartz and Krantz, Sensation and Perception, © 2016 SAGE Publications, Inc.</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Travelogue">
      <a:dk1>
        <a:sysClr val="windowText" lastClr="000000"/>
      </a:dk1>
      <a:lt1>
        <a:srgbClr val="EAC968"/>
      </a:lt1>
      <a:dk2>
        <a:srgbClr val="2A2515"/>
      </a:dk2>
      <a:lt2>
        <a:srgbClr val="82682C"/>
      </a:lt2>
      <a:accent1>
        <a:srgbClr val="B74D21"/>
      </a:accent1>
      <a:accent2>
        <a:srgbClr val="A32323"/>
      </a:accent2>
      <a:accent3>
        <a:srgbClr val="4576A3"/>
      </a:accent3>
      <a:accent4>
        <a:srgbClr val="615D9A"/>
      </a:accent4>
      <a:accent5>
        <a:srgbClr val="67924B"/>
      </a:accent5>
      <a:accent6>
        <a:srgbClr val="BF7B1B"/>
      </a:accent6>
      <a:hlink>
        <a:srgbClr val="99350B"/>
      </a:hlink>
      <a:folHlink>
        <a:srgbClr val="785140"/>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Civic</Template>
  <TotalTime>358</TotalTime>
  <Words>1764</Words>
  <Application>Microsoft Office PowerPoint</Application>
  <PresentationFormat>On-screen Show (4:3)</PresentationFormat>
  <Paragraphs>167</Paragraphs>
  <Slides>21</Slides>
  <Notes>19</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Civic</vt:lpstr>
      <vt:lpstr>PowerPoint Presentation</vt:lpstr>
      <vt:lpstr>LEARNING OBJECTIVES </vt:lpstr>
      <vt:lpstr>Psychophysical Scale </vt:lpstr>
      <vt:lpstr>The Measures and Methods of Psychophysics </vt:lpstr>
      <vt:lpstr>Absolute Threshold </vt:lpstr>
      <vt:lpstr>The Method of Limits  </vt:lpstr>
      <vt:lpstr>The Method of Limits </vt:lpstr>
      <vt:lpstr>Method of Constant Stimuli</vt:lpstr>
      <vt:lpstr>Method of Adjustment </vt:lpstr>
      <vt:lpstr>Magnitude Estimation </vt:lpstr>
      <vt:lpstr>Magnitude Estimation </vt:lpstr>
      <vt:lpstr>Catch Trials and Their Use</vt:lpstr>
      <vt:lpstr>Signal Detection Theory </vt:lpstr>
      <vt:lpstr>Signal Detection Theory </vt:lpstr>
      <vt:lpstr>Signal Detection Theory </vt:lpstr>
      <vt:lpstr>Sensitivity</vt:lpstr>
      <vt:lpstr>Criterion</vt:lpstr>
      <vt:lpstr>Signal Detection Theory </vt:lpstr>
      <vt:lpstr>IN DEPTH: Psychophysics in Assessment: Hearing Tests and Vision </vt:lpstr>
      <vt:lpstr>IN DEPTH: Psychophysics in Assessment: Hearing Tests and Vision </vt:lpstr>
      <vt:lpstr>IN DEPTH: Psychophysics in  Assessment: Hearing Tests and Vision </vt:lpstr>
    </vt:vector>
  </TitlesOfParts>
  <Company>Sage Publications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rleblond</dc:creator>
  <cp:lastModifiedBy>Berbeo, Lucy</cp:lastModifiedBy>
  <cp:revision>35</cp:revision>
  <dcterms:created xsi:type="dcterms:W3CDTF">2012-08-30T20:44:25Z</dcterms:created>
  <dcterms:modified xsi:type="dcterms:W3CDTF">2015-08-04T04:28:00Z</dcterms:modified>
</cp:coreProperties>
</file>