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4"/>
  </p:notesMasterIdLst>
  <p:handoutMasterIdLst>
    <p:handoutMasterId r:id="rId35"/>
  </p:handoutMasterIdLst>
  <p:sldIdLst>
    <p:sldId id="258" r:id="rId2"/>
    <p:sldId id="288" r:id="rId3"/>
    <p:sldId id="308" r:id="rId4"/>
    <p:sldId id="289" r:id="rId5"/>
    <p:sldId id="290" r:id="rId6"/>
    <p:sldId id="291" r:id="rId7"/>
    <p:sldId id="309" r:id="rId8"/>
    <p:sldId id="310" r:id="rId9"/>
    <p:sldId id="257" r:id="rId10"/>
    <p:sldId id="259" r:id="rId11"/>
    <p:sldId id="311" r:id="rId12"/>
    <p:sldId id="292" r:id="rId13"/>
    <p:sldId id="293" r:id="rId14"/>
    <p:sldId id="312" r:id="rId15"/>
    <p:sldId id="313" r:id="rId16"/>
    <p:sldId id="314" r:id="rId17"/>
    <p:sldId id="294" r:id="rId18"/>
    <p:sldId id="315" r:id="rId19"/>
    <p:sldId id="316" r:id="rId20"/>
    <p:sldId id="295" r:id="rId21"/>
    <p:sldId id="297" r:id="rId22"/>
    <p:sldId id="298" r:id="rId23"/>
    <p:sldId id="299" r:id="rId24"/>
    <p:sldId id="317" r:id="rId25"/>
    <p:sldId id="318" r:id="rId26"/>
    <p:sldId id="319" r:id="rId27"/>
    <p:sldId id="300" r:id="rId28"/>
    <p:sldId id="301" r:id="rId29"/>
    <p:sldId id="302" r:id="rId30"/>
    <p:sldId id="303" r:id="rId31"/>
    <p:sldId id="304" r:id="rId32"/>
    <p:sldId id="307"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autoAdjust="0"/>
    <p:restoredTop sz="94670" autoAdjust="0"/>
  </p:normalViewPr>
  <p:slideViewPr>
    <p:cSldViewPr>
      <p:cViewPr>
        <p:scale>
          <a:sx n="100" d="100"/>
          <a:sy n="100" d="100"/>
        </p:scale>
        <p:origin x="-102" y="186"/>
      </p:cViewPr>
      <p:guideLst>
        <p:guide orient="horz" pos="2160"/>
        <p:guide pos="2880"/>
      </p:guideLst>
    </p:cSldViewPr>
  </p:slideViewPr>
  <p:outlineViewPr>
    <p:cViewPr>
      <p:scale>
        <a:sx n="33" d="100"/>
        <a:sy n="33" d="100"/>
      </p:scale>
      <p:origin x="0" y="10736"/>
    </p:cViewPr>
  </p:outlineViewPr>
  <p:notesTextViewPr>
    <p:cViewPr>
      <p:scale>
        <a:sx n="100" d="100"/>
        <a:sy n="100" d="100"/>
      </p:scale>
      <p:origin x="0" y="0"/>
    </p:cViewPr>
  </p:notesTextViewPr>
  <p:sorterViewPr>
    <p:cViewPr>
      <p:scale>
        <a:sx n="232" d="100"/>
        <a:sy n="232"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B52AAEDF-DDA7-4C72-8214-C5A5E5C84911}"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285D56F3-CE45-4105-92AB-DF3FA6B68FB3}" type="slidenum">
              <a:rPr lang="en-US" altLang="en-US"/>
              <a:pPr>
                <a:defRPr/>
              </a:pPr>
              <a:t>‹#›</a:t>
            </a:fld>
            <a:endParaRPr lang="en-US" altLang="en-US"/>
          </a:p>
        </p:txBody>
      </p:sp>
    </p:spTree>
    <p:extLst>
      <p:ext uri="{BB962C8B-B14F-4D97-AF65-F5344CB8AC3E}">
        <p14:creationId xmlns:p14="http://schemas.microsoft.com/office/powerpoint/2010/main" val="18383057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F8DEE418-6617-480A-8C5D-4845984B7F18}"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DE00BA63-C51B-4193-A160-CA39E2CADA21}" type="slidenum">
              <a:rPr lang="en-US" altLang="en-US"/>
              <a:pPr>
                <a:defRPr/>
              </a:pPr>
              <a:t>‹#›</a:t>
            </a:fld>
            <a:endParaRPr lang="en-US" altLang="en-US"/>
          </a:p>
        </p:txBody>
      </p:sp>
    </p:spTree>
    <p:extLst>
      <p:ext uri="{BB962C8B-B14F-4D97-AF65-F5344CB8AC3E}">
        <p14:creationId xmlns:p14="http://schemas.microsoft.com/office/powerpoint/2010/main" val="346977337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2D9DC7-BEA8-4110-AC62-CAF67BC13058}" type="slidenum">
              <a:rPr lang="en-US" altLang="en-US" smtClean="0"/>
              <a:pPr eaLnBrk="1" hangingPunct="1">
                <a:spcBef>
                  <a:spcPct val="0"/>
                </a:spcBef>
              </a:pPr>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3.1 Neurons in the Retina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94CDDEF-F635-496E-B808-68B9C2A20B6E}"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3.13 Anatomy of the human retina. </a:t>
            </a:r>
          </a:p>
          <a:p>
            <a:r>
              <a:rPr lang="en-US" altLang="en-US" smtClean="0">
                <a:ea typeface="ＭＳ Ｐゴシック" pitchFamily="34" charset="-128"/>
              </a:rPr>
              <a:t>In Figure 3.13a, we see the location of the retina relative to other anatomical structures in the eye. As you can see in this figure, the foveal region looks like a pit, as the top layers of the retina are swept aside so that there is no scatter of light reaching the receptor cells, that is, the cones. In Figure 3.13b, we see a schematic of what the retina would look like if it were stretched out to reveal the layers. Oddly, the rods and cones form the back layer of the retina, even though they are the light-sensitive portion of the retina. The horizontal, amacrine, and bipolar cells serve as a middle layer and connect the photoreceptors to the retinal ganglion cells, which exit the retina and bring visual information to the brain.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3C2FA20-27D0-4341-8A14-4BA144B7101F}"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3.14 Receptor density in the retina. </a:t>
            </a:r>
          </a:p>
          <a:p>
            <a:r>
              <a:rPr lang="en-US" altLang="en-US" smtClean="0">
                <a:ea typeface="ＭＳ Ｐゴシック" pitchFamily="34" charset="-128"/>
              </a:rPr>
              <a:t>The graph shows the density of cones and rods in the retina. The density of cones is highest in the fovea, whereas cones become very sparse as one moves away from the fovea. Rods become more common at the periphery. 16.0 8.0 5.0 1.35 0.0 1.35 5.0 8.0 16.0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FE23D84-6EA6-40D0-9226-2530FBF2CFB1}"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3.2 Receptor Types </a:t>
            </a:r>
          </a:p>
          <a:p>
            <a:r>
              <a:rPr lang="en-US" altLang="en-US" smtClean="0">
                <a:ea typeface="ＭＳ Ｐゴシック" pitchFamily="34" charset="-128"/>
              </a:rPr>
              <a:t>NOTE: Each receptor type shows a peak sensitivity to light at a particular wavelength. The receptor type is shown on the left, and the peak sensitivity (in nanometers) is shown on the right. These peak sensitivities are approximate and may vary among people with normal vision. </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BDC3BA0-4278-4A4E-866B-5078EA2EFC35}"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3.17 Wavelength sensitivity of cones and rods. </a:t>
            </a:r>
          </a:p>
          <a:p>
            <a:r>
              <a:rPr lang="en-US" altLang="en-US" smtClean="0">
                <a:ea typeface="ＭＳ Ｐゴシック" pitchFamily="34" charset="-128"/>
              </a:rPr>
              <a:t>The photopigments in each cone and in the rods vary with respect their ability to absorb light at different wavelengths. Rods show a peak sensitivity at just shy of 500 nm, which would be seen as dark green by the color system. With respect to the cones, the S-cones’ peak sensitivity is at 420 nm, the M-cones’ at 530 nm, and the L-cones’ at 560 nm. Note that each photoreceptor responds to a broad band of wavelengths, but at less strength than to the peak. We determine color by a complex comparison of the responses from each of the cone photoreceptors.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B35AE0-2303-423B-B407-6BE5900B996F}"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3.3 Photopic Versus Scotopic Vision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4F0B1DD-86B9-4949-BFF2-FF3021F3AEB5}"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3.18 The fine coat of a Bengal cat. </a:t>
            </a:r>
          </a:p>
          <a:p>
            <a:r>
              <a:rPr lang="en-US" altLang="en-US" smtClean="0">
                <a:ea typeface="ＭＳ Ｐゴシック" pitchFamily="34" charset="-128"/>
              </a:rPr>
              <a:t>Our photopic system allows us to see the fine detail of patterns and colors in the coats of these beautiful cats. </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31C3D24-C58A-4D72-8D6B-E36EF6016ECA}"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3.19 The process of dark adaptation. </a:t>
            </a:r>
          </a:p>
          <a:p>
            <a:r>
              <a:rPr lang="en-US" altLang="en-US" smtClean="0">
                <a:ea typeface="ＭＳ Ｐゴシック" pitchFamily="34" charset="-128"/>
              </a:rPr>
              <a:t>As a dark period extends in time, sensitivity to light increases. In the graph, the blue line shows the overall increase in sensitivity to light. The red line shows the change in sensitivity for cones in the fovea. </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32C4201-AE96-4537-AA68-EEFB97D5AD68}"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3.20 Convergence of photoreceptors onto ganglion cells. </a:t>
            </a:r>
          </a:p>
          <a:p>
            <a:r>
              <a:rPr lang="en-US" altLang="en-US" smtClean="0">
                <a:ea typeface="ＭＳ Ｐゴシック" pitchFamily="34" charset="-128"/>
              </a:rPr>
              <a:t>In the fovea, there is little convergence or no convergence, as one receptor cell matches onto one ganglion cell. However, as one moves into the periphery, there is more convergence, as multiple photoreceptors match onto the same ganglion cell. The more convergence, the greater light sensitivity, whereas the less convergence, the greater the acuity. </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3613FC4-FBA2-4DBB-BADE-EBDFAC6E0B73}"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3.21 Center-surround receptive fields. </a:t>
            </a:r>
          </a:p>
          <a:p>
            <a:r>
              <a:rPr lang="en-US" altLang="en-US" smtClean="0">
                <a:ea typeface="ＭＳ Ｐゴシック" pitchFamily="34" charset="-128"/>
              </a:rPr>
              <a:t>(A) An on-center ganglion cell. The image shows a receptive field for an on-center ganglion cell. When a light is shined in the center, the ganglion cell becomes more active than its base-rate state. However, when a light is shined at the periphery of the receptive field, the ganglion cell is inhibited below base rate. (B) An off-center ganglion cell. The image shows a receptive field for an off-center ganglion cell. When a light is shined in the center, the ganglion cell becomes less active or inhibited relative to its base-rate state. However, when a light is shined at the periphery of the receptive field, the ganglion cell becomes more active than base rate. </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508AE92-5373-4314-9A0D-4EF3B3ED0AEB}" type="slidenum">
              <a:rPr lang="en-US" altLang="en-US" smtClean="0"/>
              <a:pPr eaLnBrk="1" hangingPunct="1">
                <a:spcBef>
                  <a:spcPct val="0"/>
                </a:spcBef>
              </a:pPr>
              <a:t>25</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3.2 The electromagnetic spectrum. </a:t>
            </a:r>
          </a:p>
          <a:p>
            <a:r>
              <a:rPr lang="en-US" altLang="en-US" smtClean="0">
                <a:ea typeface="ＭＳ Ｐゴシック" pitchFamily="34" charset="-128"/>
              </a:rPr>
              <a:t>Electromagnetic radiation varies in wavelength from very low-energy, long-wavelength waves (shown to the right of the visible spectrum) to very high-energy, short-wavelength waves (shown to the left of the visible spectrum). Visible light is just a tiny segment of this continuum. Within the visible spectrum, we see shorter wavelengths as bluish and longer wavelengths as reddish.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9C5FDD2-CB6E-4C4C-8AB5-5F6A951A4A82}"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3.23 Mach bands. </a:t>
            </a:r>
          </a:p>
          <a:p>
            <a:r>
              <a:rPr lang="en-US" altLang="en-US" smtClean="0">
                <a:ea typeface="ＭＳ Ｐゴシック" pitchFamily="34" charset="-128"/>
              </a:rPr>
              <a:t>Each bar in this picture is uniform in lightness. However, we see a different level of lightness in each bar from left to right. For each bar, the left edge looks more black than the right edge, which looks lighter or whiter. This illusion is the result of processes of edge detection, such as lateral inhibition. When cells with receptive fields that straddle the bars detect the lightness contrast, they act to enhance the edges. </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3CA5AB-7C8C-40DD-A452-5F577A560F8E}" type="slidenum">
              <a:rPr lang="en-US" altLang="en-US" smtClean="0"/>
              <a:pPr eaLnBrk="1" hangingPunct="1">
                <a:spcBef>
                  <a:spcPct val="0"/>
                </a:spcBef>
              </a:pPr>
              <a:t>26</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3.24 Myopia. </a:t>
            </a:r>
          </a:p>
          <a:p>
            <a:r>
              <a:rPr lang="en-US" altLang="en-US" smtClean="0">
                <a:ea typeface="ＭＳ Ｐゴシック" pitchFamily="34" charset="-128"/>
              </a:rPr>
              <a:t>If the eye is too long internally, the lens cannot become thin enough to focus an image on the retina. Instead, the image focuses in front of the retina, making the image on the retina blurry. Myopia is correctable with eyeglasses.</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7CB137-C9C5-4835-AD48-ADD20A51C205}" type="slidenum">
              <a:rPr lang="en-US" altLang="en-US" smtClean="0"/>
              <a:pPr eaLnBrk="1" hangingPunct="1">
                <a:spcBef>
                  <a:spcPct val="0"/>
                </a:spcBef>
              </a:pPr>
              <a:t>28</a:t>
            </a:fld>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3.25 Hyperopia or farsightedness. </a:t>
            </a:r>
          </a:p>
          <a:p>
            <a:r>
              <a:rPr lang="en-US" altLang="en-US" smtClean="0">
                <a:ea typeface="ＭＳ Ｐゴシック" pitchFamily="34" charset="-128"/>
              </a:rPr>
              <a:t>If the eye is too short internally, the lens cannot become thick enough to focus an image on the retina. Instead, the image focuses behind the retina, making the image on the retina blurry. Hyperopia is correctable with eyeglasses. Similar to hyperopia is presbyopia, in which a hardened lens tends to focus images behind the retina. Presbyopia is very common as people age into their 40s and 50s </a:t>
            </a: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A5D8446-F21A-46BE-BFB3-E141DD473BBF}" type="slidenum">
              <a:rPr lang="en-US" altLang="en-US" smtClean="0"/>
              <a:pPr eaLnBrk="1" hangingPunct="1">
                <a:spcBef>
                  <a:spcPct val="0"/>
                </a:spcBef>
              </a:pPr>
              <a:t>29</a:t>
            </a:fld>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3.26 Astigmatism. </a:t>
            </a:r>
          </a:p>
          <a:p>
            <a:r>
              <a:rPr lang="en-US" altLang="en-US" smtClean="0">
                <a:ea typeface="ＭＳ Ｐゴシック" pitchFamily="34" charset="-128"/>
              </a:rPr>
              <a:t>(A) A normal cornea. (B) A cornea with an irregular shape, allowing astigmatism to develop </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7A30E0E-2A5D-4B35-A0FD-5A0C2EFB7B78}" type="slidenum">
              <a:rPr lang="en-US" altLang="en-US" smtClean="0"/>
              <a:pPr eaLnBrk="1" hangingPunct="1">
                <a:spcBef>
                  <a:spcPct val="0"/>
                </a:spcBef>
              </a:pPr>
              <a:t>30</a:t>
            </a:fld>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CEA6C98-E95C-453D-839F-B960C974232D}" type="slidenum">
              <a:rPr lang="en-US" altLang="en-US" smtClean="0"/>
              <a:pPr eaLnBrk="1" hangingPunct="1">
                <a:spcBef>
                  <a:spcPct val="0"/>
                </a:spcBef>
              </a:pPr>
              <a:t>31</a:t>
            </a:fld>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a:p>
            <a:r>
              <a:rPr lang="en-US" altLang="en-US" smtClean="0">
                <a:ea typeface="ＭＳ Ｐゴシック" pitchFamily="34" charset="-128"/>
              </a:rPr>
              <a:t>FIGURE 3.29 Vision prostheses. </a:t>
            </a:r>
          </a:p>
          <a:p>
            <a:r>
              <a:rPr lang="en-US" altLang="en-US" smtClean="0">
                <a:ea typeface="ＭＳ Ｐゴシック" pitchFamily="34" charset="-128"/>
              </a:rPr>
              <a:t>In the Argus II, images are created by a video camera mounted on eyeglasses worn by the patient. The images are then sent to a computer processor on the eyeglasses themselves. The signal is then sent wirelessly to a chip embedded on the retina, which then stimulates the retinal ganglion cells </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6112D1-E8EA-41A1-98E2-8582E6391408}" type="slidenum">
              <a:rPr lang="en-US" altLang="en-US" smtClean="0"/>
              <a:pPr eaLnBrk="1" hangingPunct="1">
                <a:spcBef>
                  <a:spcPct val="0"/>
                </a:spcBef>
              </a:pPr>
              <a:t>32</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3.5 Field of view. </a:t>
            </a:r>
          </a:p>
          <a:p>
            <a:r>
              <a:rPr lang="en-US" altLang="en-US" smtClean="0">
                <a:ea typeface="ＭＳ Ｐゴシック" pitchFamily="34" charset="-128"/>
              </a:rPr>
              <a:t>Our eyes give us a large zone of binocular vision, that is, an area we can see with both eyes. Beyond that is a region in which we only see with one of our eyes. However, we cannot see the world behind us. If you think of the world as a circle around you, you can see approximately 190° in front of you, but you cannot see the 170° behind you.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EB0C5E-7305-4197-AFF0-75F69465CD52}"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3.7 Anatomy of the human eye. </a:t>
            </a:r>
          </a:p>
          <a:p>
            <a:r>
              <a:rPr lang="en-US" altLang="en-US" smtClean="0">
                <a:ea typeface="ＭＳ Ｐゴシック" pitchFamily="34" charset="-128"/>
              </a:rPr>
              <a:t>Light enters the eye through the pupil, an opening in the outer layer of eye, surrounded by the iris, the colored area that gives eyes their characteristic color (brown, blue, green, etc.). Ciliary muscles control the zonule fibers that pull on the lens, allowing light to focus on the retina at the back of the eye. The fovea is a little pit at the center of the retina that picks up light from the point in space the eye is looking at. Information leaves the eye via the optic nerve through a part of the eye called the optic disc.</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61C927C-C857-4D38-8D71-9E4E7AB25CC1}"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3.7 Anatomy of the human eye. </a:t>
            </a:r>
          </a:p>
          <a:p>
            <a:r>
              <a:rPr lang="en-US" altLang="en-US" smtClean="0">
                <a:ea typeface="ＭＳ Ｐゴシック" pitchFamily="34" charset="-128"/>
              </a:rPr>
              <a:t>Light enters the eye through the pupil, an opening in the outer layer of eye, surrounded by the iris, the colored area that gives eyes their characteristic color (brown, blue, green, etc.). Ciliary muscles control the zonule fibers that pull on the lens, allowing light to focus on the retina at the back of the eye. The fovea is a little pit at the center of the retina that picks up light from the point in space the eye is looking at. Information leaves the eye via the optic nerve through a part of the eye called the optic disc.</a:t>
            </a:r>
          </a:p>
          <a:p>
            <a:endParaRPr lang="en-US" altLang="en-US" smtClean="0">
              <a:ea typeface="ＭＳ Ｐゴシック" pitchFamily="34" charset="-128"/>
            </a:endParaRP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3D08C5-4182-473E-A022-129DDFC252C1}"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3.8 The pupillary reflex. </a:t>
            </a:r>
          </a:p>
          <a:p>
            <a:r>
              <a:rPr lang="en-US" altLang="en-US" smtClean="0">
                <a:ea typeface="ＭＳ Ｐゴシック" pitchFamily="34" charset="-128"/>
              </a:rPr>
              <a:t>In dim light, the iris relaxes control, and the pupil expands (or dilates) to allow more light into the eye (a). However, when a bright light is shined into the eye, the iris contacts and the pupil narrows, allowing less light into the eye (b).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868B196-B019-4961-A568-6A7CDC0EE1BA}"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3.9 </a:t>
            </a:r>
          </a:p>
          <a:p>
            <a:r>
              <a:rPr lang="en-US" altLang="en-US" smtClean="0">
                <a:ea typeface="ＭＳ Ｐゴシック" pitchFamily="34" charset="-128"/>
              </a:rPr>
              <a:t>The iris is the part of the eye that gives the eye its characteristic color. Those eyes containing the most melanin will appear brown. Those with less melanin may appear blue or sometimes green.</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FC30E09-643E-4D18-8B43-0AD8FF215202}"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3.10 </a:t>
            </a:r>
          </a:p>
          <a:p>
            <a:r>
              <a:rPr lang="en-US" altLang="en-US" smtClean="0">
                <a:ea typeface="ＭＳ Ｐゴシック" pitchFamily="34" charset="-128"/>
              </a:rPr>
              <a:t>The increased curvature of the lens allows the eye to focus on a close object (a). When the person then looks at a faraway object, the muscles relax and the focus of the lens changes to an object farther away (b).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A5D95D6-2DCD-401B-AA47-7FDF172BE902}"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Presbyopia and the near point. </a:t>
            </a:r>
          </a:p>
          <a:p>
            <a:r>
              <a:rPr lang="en-US" altLang="en-US" smtClean="0">
                <a:ea typeface="ＭＳ Ｐゴシック" pitchFamily="34" charset="-128"/>
              </a:rPr>
              <a:t>In this graph, the x-axis represents age, and the y-axis represents the near point in centimeters from the eye. As you can see in the graph, the near point is closest when we are young and then accelerates after we reach the age of approximately 50. There are very few among us who do not need reading glasses by the time they are in their 50s. This presbyopia (“old vision”) is the result of the fact that the lens becomes less flexible as we age.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AAC098-C359-42AE-BB88-D3A089A36E63}" type="slidenum">
              <a:rPr lang="en-US" altLang="en-US" smtClean="0"/>
              <a:pPr eaLnBrk="1" hangingPunct="1">
                <a:spcBef>
                  <a:spcPct val="0"/>
                </a:spcBef>
              </a:pPr>
              <a:t>11</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185644EC-29B1-4364-A6D3-11DF367F790A}"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6B845202-1A77-4A78-8E1C-B18E5042CA43}" type="slidenum">
              <a:rPr lang="en-US" altLang="en-US"/>
              <a:pPr>
                <a:defRPr/>
              </a:pPr>
              <a:t>‹#›</a:t>
            </a:fld>
            <a:endParaRPr lang="en-US" altLang="en-US"/>
          </a:p>
        </p:txBody>
      </p:sp>
      <p:sp>
        <p:nvSpPr>
          <p:cNvPr id="31" name="Footer Placeholder 4"/>
          <p:cNvSpPr>
            <a:spLocks noGrp="1"/>
          </p:cNvSpPr>
          <p:nvPr>
            <p:ph type="ftr" sz="quarter" idx="11"/>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18211058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Title 1"/>
          <p:cNvSpPr txBox="1">
            <a:spLocks/>
          </p:cNvSpPr>
          <p:nvPr userDrawn="1"/>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3300" kern="1200">
                <a:solidFill>
                  <a:schemeClr val="accent3">
                    <a:shade val="75000"/>
                  </a:schemeClr>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6" name="Slide Number Placeholder 5"/>
          <p:cNvSpPr txBox="1">
            <a:spLocks/>
          </p:cNvSpPr>
          <p:nvPr userDrawn="1"/>
        </p:nvSpPr>
        <p:spPr>
          <a:xfrm>
            <a:off x="4362450" y="1027113"/>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32200483-4F88-4498-8C25-16B523C57276}"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9"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0" name="Picture 2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Content Placeholder 7"/>
          <p:cNvSpPr>
            <a:spLocks noGrp="1"/>
          </p:cNvSpPr>
          <p:nvPr>
            <p:ph sz="quarter" idx="12"/>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Slide Number Placeholder 5"/>
          <p:cNvSpPr>
            <a:spLocks noGrp="1"/>
          </p:cNvSpPr>
          <p:nvPr>
            <p:ph type="sldNum" sz="quarter" idx="13"/>
          </p:nvPr>
        </p:nvSpPr>
        <p:spPr>
          <a:xfrm>
            <a:off x="4362450" y="1027113"/>
            <a:ext cx="457200" cy="441325"/>
          </a:xfrm>
        </p:spPr>
        <p:txBody>
          <a:bodyPr/>
          <a:lstStyle>
            <a:lvl1pPr>
              <a:defRPr/>
            </a:lvl1pPr>
          </a:lstStyle>
          <a:p>
            <a:pPr>
              <a:defRPr/>
            </a:pPr>
            <a:fld id="{ACCA4186-0353-417C-8C41-E6664FB87A02}" type="slidenum">
              <a:rPr lang="en-US" altLang="en-US"/>
              <a:pPr>
                <a:defRPr/>
              </a:pPr>
              <a:t>‹#›</a:t>
            </a:fld>
            <a:endParaRPr lang="en-US" altLang="en-US"/>
          </a:p>
        </p:txBody>
      </p:sp>
      <p:sp>
        <p:nvSpPr>
          <p:cNvPr id="13" name="Footer Placeholder 4"/>
          <p:cNvSpPr>
            <a:spLocks noGrp="1"/>
          </p:cNvSpPr>
          <p:nvPr>
            <p:ph type="ftr" sz="quarter" idx="14"/>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50132339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C7761E26-A344-4837-BF75-CD014A999F57}" type="slidenum">
              <a:rPr lang="en-US" altLang="en-US"/>
              <a:pPr>
                <a:defRPr/>
              </a:pPr>
              <a:t>‹#›</a:t>
            </a:fld>
            <a:endParaRPr lang="en-US" altLang="en-US"/>
          </a:p>
        </p:txBody>
      </p:sp>
      <p:sp>
        <p:nvSpPr>
          <p:cNvPr id="17" name="Footer Placeholder 4"/>
          <p:cNvSpPr>
            <a:spLocks noGrp="1"/>
          </p:cNvSpPr>
          <p:nvPr>
            <p:ph type="ftr" sz="quarter" idx="11"/>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50974883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5"/>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8"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0"/>
          <p:cNvSpPr>
            <a:spLocks noChangeArrowheads="1"/>
          </p:cNvSpPr>
          <p:nvPr userDrawn="1"/>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21"/>
          <p:cNvSpPr>
            <a:spLocks noChangeArrowheads="1"/>
          </p:cNvSpPr>
          <p:nvPr userDrawn="1"/>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3"/>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11"/>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Rectangle 12"/>
          <p:cNvSpPr>
            <a:spLocks noChangeArrowheads="1"/>
          </p:cNvSpPr>
          <p:nvPr userDrawn="1"/>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4"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5" name="Picture 31"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7" name="Footer Placeholder 4"/>
          <p:cNvSpPr>
            <a:spLocks noGrp="1"/>
          </p:cNvSpPr>
          <p:nvPr>
            <p:ph type="ftr" sz="quarter" idx="10"/>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6692954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9033E700-7B85-438B-812D-ED9B8AF94520}"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04800" y="6324600"/>
            <a:ext cx="45720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latin typeface="Arial" pitchFamily="34" charset="0"/>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556375" cy="2209800"/>
          </a:xfrm>
        </p:spPr>
        <p:txBody>
          <a:bodyPr>
            <a:noAutofit/>
          </a:bodyPr>
          <a:lstStyle/>
          <a:p>
            <a:pPr>
              <a:buFont typeface="Wingdings 2" charset="0"/>
              <a:buNone/>
              <a:defRPr/>
            </a:pPr>
            <a:r>
              <a:rPr lang="en-US" sz="3700" dirty="0" smtClean="0">
                <a:solidFill>
                  <a:srgbClr val="000000"/>
                </a:solidFill>
              </a:rPr>
              <a:t>Chapter 3</a:t>
            </a:r>
          </a:p>
          <a:p>
            <a:pPr>
              <a:buFont typeface="Wingdings 2" charset="0"/>
              <a:buNone/>
              <a:defRPr/>
            </a:pPr>
            <a:r>
              <a:rPr lang="en-US" sz="3700" dirty="0" smtClean="0">
                <a:solidFill>
                  <a:srgbClr val="000000"/>
                </a:solidFill>
              </a:rPr>
              <a:t>VISUAL SYSTEM:</a:t>
            </a:r>
          </a:p>
          <a:p>
            <a:pPr>
              <a:buFont typeface="Wingdings 2" charset="0"/>
              <a:buNone/>
              <a:defRPr/>
            </a:pPr>
            <a:r>
              <a:rPr lang="en-US" sz="3700" dirty="0" smtClean="0">
                <a:solidFill>
                  <a:srgbClr val="000000"/>
                </a:solidFill>
              </a:rPr>
              <a:t> The Eye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447800"/>
            <a:ext cx="8534400" cy="758825"/>
          </a:xfrm>
        </p:spPr>
        <p:txBody>
          <a:bodyPr/>
          <a:lstStyle/>
          <a:p>
            <a:pPr eaLnBrk="1" hangingPunct="1"/>
            <a:r>
              <a:rPr lang="en-US" altLang="en-US" smtClean="0">
                <a:solidFill>
                  <a:srgbClr val="000000"/>
                </a:solidFill>
                <a:ea typeface="ＭＳ Ｐゴシック" pitchFamily="34" charset="-128"/>
              </a:rPr>
              <a:t>Accommodation</a:t>
            </a:r>
            <a:r>
              <a:rPr lang="en-US" altLang="en-US" b="1" smtClean="0">
                <a:solidFill>
                  <a:srgbClr val="000000"/>
                </a:solidFill>
                <a:ea typeface="ＭＳ Ｐゴシック" pitchFamily="34" charset="-128"/>
              </a:rPr>
              <a:t> </a:t>
            </a:r>
            <a:endParaRPr lang="en-US" altLang="en-US" smtClean="0">
              <a:solidFill>
                <a:srgbClr val="000000"/>
              </a:solidFill>
              <a:ea typeface="ＭＳ Ｐゴシック" pitchFamily="34" charset="-128"/>
            </a:endParaRPr>
          </a:p>
        </p:txBody>
      </p:sp>
      <p:sp>
        <p:nvSpPr>
          <p:cNvPr id="15363"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536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7263" y="2133600"/>
            <a:ext cx="7153275" cy="412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1524000"/>
            <a:ext cx="8534400" cy="758825"/>
          </a:xfrm>
        </p:spPr>
        <p:txBody>
          <a:bodyPr/>
          <a:lstStyle/>
          <a:p>
            <a:r>
              <a:rPr lang="en-US" altLang="en-US" sz="3600" smtClean="0">
                <a:solidFill>
                  <a:srgbClr val="000000"/>
                </a:solidFill>
                <a:ea typeface="ＭＳ Ｐゴシック" pitchFamily="34" charset="-128"/>
              </a:rPr>
              <a:t>Presbyopia and the Near Point</a:t>
            </a:r>
            <a:endParaRPr lang="en-US" altLang="en-US" smtClean="0">
              <a:solidFill>
                <a:srgbClr val="000000"/>
              </a:solidFill>
              <a:ea typeface="ＭＳ Ｐゴシック" pitchFamily="34" charset="-128"/>
            </a:endParaRPr>
          </a:p>
        </p:txBody>
      </p:sp>
      <p:sp>
        <p:nvSpPr>
          <p:cNvPr id="163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63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3625" y="2362200"/>
            <a:ext cx="4476750"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00200"/>
            <a:ext cx="8534400" cy="758825"/>
          </a:xfrm>
        </p:spPr>
        <p:txBody>
          <a:bodyPr/>
          <a:lstStyle/>
          <a:p>
            <a:pPr>
              <a:defRPr/>
            </a:pPr>
            <a:r>
              <a:rPr lang="en-US" sz="3200" dirty="0" smtClean="0">
                <a:solidFill>
                  <a:srgbClr val="000000"/>
                </a:solidFill>
                <a:latin typeface="+mn-lt"/>
                <a:ea typeface="+mn-ea"/>
                <a:cs typeface="+mn-cs"/>
              </a:rPr>
              <a:t>The Retina </a:t>
            </a:r>
            <a:endParaRPr lang="en-US" dirty="0">
              <a:solidFill>
                <a:srgbClr val="000000"/>
              </a:solidFill>
            </a:endParaRPr>
          </a:p>
        </p:txBody>
      </p:sp>
      <p:sp>
        <p:nvSpPr>
          <p:cNvPr id="3" name="Content Placeholder 2"/>
          <p:cNvSpPr>
            <a:spLocks noGrp="1"/>
          </p:cNvSpPr>
          <p:nvPr>
            <p:ph idx="1"/>
          </p:nvPr>
        </p:nvSpPr>
        <p:spPr>
          <a:xfrm>
            <a:off x="1219201" y="2590800"/>
            <a:ext cx="7586662" cy="3508375"/>
          </a:xfrm>
        </p:spPr>
        <p:txBody>
          <a:bodyPr>
            <a:normAutofit/>
          </a:bodyPr>
          <a:lstStyle/>
          <a:p>
            <a:pPr>
              <a:buFont typeface="Wingdings 2" charset="0"/>
              <a:buChar char=""/>
              <a:defRPr/>
            </a:pPr>
            <a:r>
              <a:rPr lang="en-US" sz="2400" dirty="0" smtClean="0">
                <a:solidFill>
                  <a:srgbClr val="000000"/>
                </a:solidFill>
              </a:rPr>
              <a:t>Retina</a:t>
            </a:r>
          </a:p>
          <a:p>
            <a:pPr lvl="1">
              <a:buFont typeface="Wingdings" charset="0"/>
              <a:buChar char=""/>
              <a:defRPr/>
            </a:pPr>
            <a:r>
              <a:rPr lang="en-US" sz="2400" dirty="0" smtClean="0">
                <a:solidFill>
                  <a:srgbClr val="000000"/>
                </a:solidFill>
              </a:rPr>
              <a:t>Paper thin layer of cells</a:t>
            </a:r>
          </a:p>
          <a:p>
            <a:pPr lvl="1">
              <a:buFont typeface="Wingdings" charset="0"/>
              <a:buChar char=""/>
              <a:defRPr/>
            </a:pPr>
            <a:r>
              <a:rPr lang="en-US" sz="2400" dirty="0" smtClean="0">
                <a:solidFill>
                  <a:srgbClr val="000000"/>
                </a:solidFill>
              </a:rPr>
              <a:t>Transduction takes place</a:t>
            </a:r>
            <a:endParaRPr lang="en-US" sz="2400" dirty="0">
              <a:solidFill>
                <a:srgbClr val="000000"/>
              </a:solidFill>
            </a:endParaRPr>
          </a:p>
          <a:p>
            <a:pPr>
              <a:buFont typeface="Wingdings 2" charset="0"/>
              <a:buChar char=""/>
              <a:defRPr/>
            </a:pPr>
            <a:r>
              <a:rPr lang="en-US" sz="2400" dirty="0" smtClean="0">
                <a:solidFill>
                  <a:srgbClr val="000000"/>
                </a:solidFill>
              </a:rPr>
              <a:t>Retinal </a:t>
            </a:r>
            <a:r>
              <a:rPr lang="en-US" sz="2400" dirty="0">
                <a:solidFill>
                  <a:srgbClr val="000000"/>
                </a:solidFill>
              </a:rPr>
              <a:t>image </a:t>
            </a:r>
            <a:endParaRPr lang="en-US" sz="2400" dirty="0" smtClean="0">
              <a:solidFill>
                <a:srgbClr val="000000"/>
              </a:solidFill>
              <a:ea typeface="+mn-ea"/>
            </a:endParaRPr>
          </a:p>
        </p:txBody>
      </p:sp>
      <p:sp>
        <p:nvSpPr>
          <p:cNvPr id="17412"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0"/>
            <a:ext cx="8534400" cy="758825"/>
          </a:xfrm>
        </p:spPr>
        <p:txBody>
          <a:bodyPr/>
          <a:lstStyle/>
          <a:p>
            <a:pPr>
              <a:defRPr/>
            </a:pPr>
            <a:r>
              <a:rPr lang="en-US" sz="3200" dirty="0" smtClean="0">
                <a:solidFill>
                  <a:srgbClr val="000000"/>
                </a:solidFill>
                <a:latin typeface="+mn-lt"/>
                <a:ea typeface="+mn-ea"/>
                <a:cs typeface="+mn-cs"/>
              </a:rPr>
              <a:t>Anatomy of the Retina </a:t>
            </a:r>
            <a:endParaRPr lang="en-US" dirty="0">
              <a:solidFill>
                <a:srgbClr val="000000"/>
              </a:solidFill>
            </a:endParaRPr>
          </a:p>
        </p:txBody>
      </p:sp>
      <p:sp>
        <p:nvSpPr>
          <p:cNvPr id="18435" name="Content Placeholder 2"/>
          <p:cNvSpPr>
            <a:spLocks noGrp="1"/>
          </p:cNvSpPr>
          <p:nvPr>
            <p:ph idx="1"/>
          </p:nvPr>
        </p:nvSpPr>
        <p:spPr>
          <a:xfrm>
            <a:off x="301625" y="2362200"/>
            <a:ext cx="8504238" cy="3736975"/>
          </a:xfrm>
        </p:spPr>
        <p:txBody>
          <a:bodyPr/>
          <a:lstStyle/>
          <a:p>
            <a:r>
              <a:rPr lang="en-US" altLang="en-US" sz="2400" smtClean="0">
                <a:solidFill>
                  <a:srgbClr val="000000"/>
                </a:solidFill>
                <a:ea typeface="ＭＳ Ｐゴシック" pitchFamily="34" charset="-128"/>
              </a:rPr>
              <a:t>The Receptors</a:t>
            </a:r>
          </a:p>
          <a:p>
            <a:pPr lvl="1"/>
            <a:r>
              <a:rPr lang="en-US" altLang="en-US" sz="2400" smtClean="0">
                <a:solidFill>
                  <a:srgbClr val="000000"/>
                </a:solidFill>
                <a:ea typeface="ＭＳ Ｐゴシック" pitchFamily="34" charset="-128"/>
              </a:rPr>
              <a:t>Rods </a:t>
            </a:r>
          </a:p>
          <a:p>
            <a:pPr lvl="1"/>
            <a:r>
              <a:rPr lang="en-US" altLang="en-US" sz="2400" smtClean="0">
                <a:solidFill>
                  <a:srgbClr val="000000"/>
                </a:solidFill>
                <a:ea typeface="ＭＳ Ｐゴシック" pitchFamily="34" charset="-128"/>
              </a:rPr>
              <a:t>Cones </a:t>
            </a:r>
          </a:p>
          <a:p>
            <a:r>
              <a:rPr lang="en-US" altLang="en-US" sz="2400" smtClean="0">
                <a:solidFill>
                  <a:srgbClr val="000000"/>
                </a:solidFill>
                <a:ea typeface="ＭＳ Ｐゴシック" pitchFamily="34" charset="-128"/>
              </a:rPr>
              <a:t>Fovea </a:t>
            </a:r>
          </a:p>
          <a:p>
            <a:r>
              <a:rPr lang="en-US" altLang="en-US" sz="2400" smtClean="0">
                <a:solidFill>
                  <a:srgbClr val="000000"/>
                </a:solidFill>
                <a:ea typeface="ＭＳ Ｐゴシック" pitchFamily="34" charset="-128"/>
              </a:rPr>
              <a:t>Macula</a:t>
            </a:r>
          </a:p>
          <a:p>
            <a:r>
              <a:rPr lang="en-US" altLang="en-US" sz="2400" smtClean="0">
                <a:solidFill>
                  <a:srgbClr val="000000"/>
                </a:solidFill>
                <a:ea typeface="ＭＳ Ｐゴシック" pitchFamily="34" charset="-128"/>
              </a:rPr>
              <a:t>Optic disc </a:t>
            </a:r>
          </a:p>
        </p:txBody>
      </p:sp>
      <p:sp>
        <p:nvSpPr>
          <p:cNvPr id="18436"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843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514600"/>
            <a:ext cx="3324225"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28600" y="1447800"/>
            <a:ext cx="8534400" cy="758825"/>
          </a:xfrm>
        </p:spPr>
        <p:txBody>
          <a:bodyPr/>
          <a:lstStyle/>
          <a:p>
            <a:r>
              <a:rPr lang="en-US" altLang="en-US" smtClean="0">
                <a:solidFill>
                  <a:srgbClr val="000000"/>
                </a:solidFill>
                <a:ea typeface="ＭＳ Ｐゴシック" pitchFamily="34" charset="-128"/>
              </a:rPr>
              <a:t>Neurons in the Retina </a:t>
            </a:r>
          </a:p>
        </p:txBody>
      </p:sp>
      <p:sp>
        <p:nvSpPr>
          <p:cNvPr id="1946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94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0138" y="2286000"/>
            <a:ext cx="6943725" cy="3895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52400" y="1524000"/>
            <a:ext cx="4267200" cy="1371600"/>
          </a:xfrm>
        </p:spPr>
        <p:txBody>
          <a:bodyPr/>
          <a:lstStyle/>
          <a:p>
            <a:r>
              <a:rPr lang="en-US" altLang="en-US" smtClean="0">
                <a:solidFill>
                  <a:srgbClr val="000000"/>
                </a:solidFill>
                <a:ea typeface="ＭＳ Ｐゴシック" pitchFamily="34" charset="-128"/>
              </a:rPr>
              <a:t>Anatomy of the Human Retina</a:t>
            </a:r>
          </a:p>
        </p:txBody>
      </p:sp>
      <p:sp>
        <p:nvSpPr>
          <p:cNvPr id="2048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04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524000"/>
            <a:ext cx="4305300" cy="474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758825"/>
          </a:xfrm>
        </p:spPr>
        <p:txBody>
          <a:bodyPr/>
          <a:lstStyle/>
          <a:p>
            <a:pPr>
              <a:defRPr/>
            </a:pPr>
            <a:r>
              <a:rPr lang="en-US" sz="3600" dirty="0">
                <a:solidFill>
                  <a:srgbClr val="000000"/>
                </a:solidFill>
                <a:latin typeface="+mn-lt"/>
              </a:rPr>
              <a:t>Receptor </a:t>
            </a:r>
            <a:r>
              <a:rPr lang="en-US" sz="3600" dirty="0" smtClean="0">
                <a:solidFill>
                  <a:srgbClr val="000000"/>
                </a:solidFill>
                <a:latin typeface="+mn-lt"/>
              </a:rPr>
              <a:t>Density </a:t>
            </a:r>
            <a:r>
              <a:rPr lang="en-US" sz="3600" dirty="0">
                <a:solidFill>
                  <a:srgbClr val="000000"/>
                </a:solidFill>
                <a:latin typeface="+mn-lt"/>
              </a:rPr>
              <a:t>in the </a:t>
            </a:r>
            <a:r>
              <a:rPr lang="en-US" sz="3600" dirty="0" smtClean="0">
                <a:solidFill>
                  <a:srgbClr val="000000"/>
                </a:solidFill>
                <a:latin typeface="+mn-lt"/>
              </a:rPr>
              <a:t>Retina</a:t>
            </a:r>
            <a:endParaRPr lang="en-US" dirty="0">
              <a:solidFill>
                <a:srgbClr val="000000"/>
              </a:solidFill>
            </a:endParaRPr>
          </a:p>
        </p:txBody>
      </p:sp>
      <p:sp>
        <p:nvSpPr>
          <p:cNvPr id="2150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15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2209800"/>
            <a:ext cx="6572250" cy="401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534400" cy="758825"/>
          </a:xfrm>
        </p:spPr>
        <p:txBody>
          <a:bodyPr/>
          <a:lstStyle/>
          <a:p>
            <a:pPr>
              <a:defRPr/>
            </a:pPr>
            <a:r>
              <a:rPr lang="en-US" sz="4000" dirty="0" smtClean="0">
                <a:solidFill>
                  <a:srgbClr val="000000"/>
                </a:solidFill>
                <a:latin typeface="+mn-lt"/>
                <a:ea typeface="+mn-ea"/>
                <a:cs typeface="+mn-cs"/>
              </a:rPr>
              <a:t>Retinal Physiology </a:t>
            </a:r>
            <a:endParaRPr lang="en-US" sz="4000" dirty="0">
              <a:solidFill>
                <a:srgbClr val="000000"/>
              </a:solidFill>
            </a:endParaRPr>
          </a:p>
        </p:txBody>
      </p:sp>
      <p:sp>
        <p:nvSpPr>
          <p:cNvPr id="22531" name="Content Placeholder 2"/>
          <p:cNvSpPr>
            <a:spLocks noGrp="1"/>
          </p:cNvSpPr>
          <p:nvPr>
            <p:ph idx="1"/>
          </p:nvPr>
        </p:nvSpPr>
        <p:spPr>
          <a:xfrm>
            <a:off x="152400" y="2286000"/>
            <a:ext cx="8504238" cy="3733800"/>
          </a:xfrm>
        </p:spPr>
        <p:txBody>
          <a:bodyPr/>
          <a:lstStyle/>
          <a:p>
            <a:r>
              <a:rPr lang="en-US" altLang="en-US" sz="2400" smtClean="0">
                <a:solidFill>
                  <a:srgbClr val="000000"/>
                </a:solidFill>
                <a:ea typeface="ＭＳ Ｐゴシック" pitchFamily="34" charset="-128"/>
              </a:rPr>
              <a:t>Transduction of Light</a:t>
            </a:r>
          </a:p>
          <a:p>
            <a:r>
              <a:rPr lang="en-US" altLang="en-US" sz="2400" smtClean="0">
                <a:solidFill>
                  <a:srgbClr val="000000"/>
                </a:solidFill>
                <a:ea typeface="ＭＳ Ｐゴシック" pitchFamily="34" charset="-128"/>
              </a:rPr>
              <a:t>Photopigment</a:t>
            </a:r>
          </a:p>
          <a:p>
            <a:pPr lvl="1"/>
            <a:r>
              <a:rPr lang="en-US" altLang="en-US" sz="2400" smtClean="0">
                <a:solidFill>
                  <a:srgbClr val="000000"/>
                </a:solidFill>
                <a:ea typeface="ＭＳ Ｐゴシック" pitchFamily="34" charset="-128"/>
              </a:rPr>
              <a:t>Opsin</a:t>
            </a:r>
          </a:p>
          <a:p>
            <a:pPr lvl="1"/>
            <a:r>
              <a:rPr lang="en-US" altLang="en-US" sz="2400" smtClean="0">
                <a:solidFill>
                  <a:srgbClr val="000000"/>
                </a:solidFill>
                <a:ea typeface="ＭＳ Ｐゴシック" pitchFamily="34" charset="-128"/>
              </a:rPr>
              <a:t>Retinal</a:t>
            </a:r>
          </a:p>
          <a:p>
            <a:r>
              <a:rPr lang="en-US" altLang="en-US" sz="2400" smtClean="0">
                <a:solidFill>
                  <a:srgbClr val="000000"/>
                </a:solidFill>
                <a:ea typeface="ＭＳ Ｐゴシック" pitchFamily="34" charset="-128"/>
              </a:rPr>
              <a:t>Hyperpolarization</a:t>
            </a:r>
          </a:p>
          <a:p>
            <a:r>
              <a:rPr lang="en-US" altLang="en-US" sz="2400" smtClean="0">
                <a:solidFill>
                  <a:srgbClr val="000000"/>
                </a:solidFill>
                <a:ea typeface="ＭＳ Ｐゴシック" pitchFamily="34" charset="-128"/>
              </a:rPr>
              <a:t>Classes of Receptors </a:t>
            </a:r>
          </a:p>
        </p:txBody>
      </p:sp>
      <p:sp>
        <p:nvSpPr>
          <p:cNvPr id="22532"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534400" cy="758825"/>
          </a:xfrm>
        </p:spPr>
        <p:txBody>
          <a:bodyPr/>
          <a:lstStyle/>
          <a:p>
            <a:pPr>
              <a:defRPr/>
            </a:pPr>
            <a:r>
              <a:rPr lang="en-US" sz="3600" dirty="0">
                <a:solidFill>
                  <a:srgbClr val="000000"/>
                </a:solidFill>
                <a:latin typeface="+mn-lt"/>
              </a:rPr>
              <a:t>Receptor Types </a:t>
            </a:r>
            <a:endParaRPr lang="en-US" dirty="0">
              <a:solidFill>
                <a:srgbClr val="000000"/>
              </a:solidFill>
            </a:endParaRPr>
          </a:p>
        </p:txBody>
      </p:sp>
      <p:sp>
        <p:nvSpPr>
          <p:cNvPr id="235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355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75" y="2667000"/>
            <a:ext cx="8477250"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95400"/>
            <a:ext cx="8534400" cy="758825"/>
          </a:xfrm>
        </p:spPr>
        <p:txBody>
          <a:bodyPr/>
          <a:lstStyle/>
          <a:p>
            <a:pPr>
              <a:defRPr/>
            </a:pPr>
            <a:r>
              <a:rPr lang="en-US" sz="3200" dirty="0">
                <a:solidFill>
                  <a:srgbClr val="000000"/>
                </a:solidFill>
                <a:latin typeface="+mn-lt"/>
              </a:rPr>
              <a:t>Wavelength </a:t>
            </a:r>
            <a:r>
              <a:rPr lang="en-US" sz="3200" dirty="0" smtClean="0">
                <a:solidFill>
                  <a:srgbClr val="000000"/>
                </a:solidFill>
                <a:latin typeface="+mn-lt"/>
              </a:rPr>
              <a:t>Sensitivity </a:t>
            </a:r>
            <a:r>
              <a:rPr lang="en-US" sz="3200" dirty="0">
                <a:solidFill>
                  <a:srgbClr val="000000"/>
                </a:solidFill>
                <a:latin typeface="+mn-lt"/>
              </a:rPr>
              <a:t>of </a:t>
            </a:r>
            <a:r>
              <a:rPr lang="en-US" sz="3200" dirty="0" smtClean="0">
                <a:solidFill>
                  <a:srgbClr val="000000"/>
                </a:solidFill>
                <a:latin typeface="+mn-lt"/>
              </a:rPr>
              <a:t>Cones </a:t>
            </a:r>
            <a:r>
              <a:rPr lang="en-US" sz="3200" dirty="0">
                <a:solidFill>
                  <a:srgbClr val="000000"/>
                </a:solidFill>
                <a:latin typeface="+mn-lt"/>
              </a:rPr>
              <a:t>and </a:t>
            </a:r>
            <a:r>
              <a:rPr lang="en-US" sz="3200" dirty="0" smtClean="0">
                <a:solidFill>
                  <a:srgbClr val="000000"/>
                </a:solidFill>
                <a:latin typeface="+mn-lt"/>
              </a:rPr>
              <a:t>Rods </a:t>
            </a:r>
            <a:endParaRPr lang="en-US" sz="3200" dirty="0">
              <a:solidFill>
                <a:srgbClr val="000000"/>
              </a:solidFill>
            </a:endParaRPr>
          </a:p>
        </p:txBody>
      </p:sp>
      <p:sp>
        <p:nvSpPr>
          <p:cNvPr id="2458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45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788" y="2209800"/>
            <a:ext cx="7210425"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1752600"/>
            <a:ext cx="8534400" cy="758825"/>
          </a:xfrm>
        </p:spPr>
        <p:txBody>
          <a:bodyPr/>
          <a:lstStyle/>
          <a:p>
            <a:r>
              <a:rPr lang="en-US" altLang="en-US" sz="3200" smtClean="0">
                <a:solidFill>
                  <a:srgbClr val="000000"/>
                </a:solidFill>
                <a:ea typeface="ＭＳ Ｐゴシック" pitchFamily="34" charset="-128"/>
              </a:rPr>
              <a:t>LEARNING OBJECTIVES </a:t>
            </a:r>
            <a:endParaRPr lang="en-US" altLang="en-US" smtClean="0">
              <a:solidFill>
                <a:srgbClr val="000000"/>
              </a:solidFill>
              <a:ea typeface="ＭＳ Ｐゴシック" pitchFamily="34" charset="-128"/>
            </a:endParaRPr>
          </a:p>
        </p:txBody>
      </p:sp>
      <p:sp>
        <p:nvSpPr>
          <p:cNvPr id="3" name="Content Placeholder 2"/>
          <p:cNvSpPr>
            <a:spLocks noGrp="1"/>
          </p:cNvSpPr>
          <p:nvPr>
            <p:ph idx="1"/>
          </p:nvPr>
        </p:nvSpPr>
        <p:spPr>
          <a:xfrm>
            <a:off x="301625" y="2667000"/>
            <a:ext cx="8504238" cy="3432175"/>
          </a:xfrm>
        </p:spPr>
        <p:txBody>
          <a:bodyPr>
            <a:normAutofit fontScale="62500" lnSpcReduction="20000"/>
          </a:bodyPr>
          <a:lstStyle/>
          <a:p>
            <a:pPr marL="514350" indent="-514350">
              <a:buFont typeface="+mj-lt"/>
              <a:buAutoNum type="arabicPeriod"/>
              <a:defRPr/>
            </a:pPr>
            <a:r>
              <a:rPr lang="en-US" sz="3200" dirty="0" smtClean="0">
                <a:solidFill>
                  <a:srgbClr val="000000"/>
                </a:solidFill>
              </a:rPr>
              <a:t>Explain </a:t>
            </a:r>
            <a:r>
              <a:rPr lang="en-US" sz="3200" dirty="0">
                <a:solidFill>
                  <a:srgbClr val="000000"/>
                </a:solidFill>
              </a:rPr>
              <a:t>the nature of light as electromagnetic energy and the relation of wavelength to perception. </a:t>
            </a:r>
          </a:p>
          <a:p>
            <a:pPr marL="514350" indent="-514350">
              <a:buFont typeface="+mj-lt"/>
              <a:buAutoNum type="arabicPeriod"/>
              <a:defRPr/>
            </a:pPr>
            <a:r>
              <a:rPr lang="en-US" sz="3200" dirty="0">
                <a:solidFill>
                  <a:srgbClr val="000000"/>
                </a:solidFill>
              </a:rPr>
              <a:t>Describe the anatomy of the eye and how it makes vision possible. </a:t>
            </a:r>
          </a:p>
          <a:p>
            <a:pPr marL="514350" indent="-514350">
              <a:buFont typeface="+mj-lt"/>
              <a:buAutoNum type="arabicPeriod"/>
              <a:defRPr/>
            </a:pPr>
            <a:r>
              <a:rPr lang="en-US" sz="3200" dirty="0">
                <a:solidFill>
                  <a:srgbClr val="000000"/>
                </a:solidFill>
              </a:rPr>
              <a:t>Explain how the retinae transduce light energy into a neural signal. </a:t>
            </a:r>
          </a:p>
          <a:p>
            <a:pPr marL="514350" indent="-514350">
              <a:buFont typeface="+mj-lt"/>
              <a:buAutoNum type="arabicPeriod"/>
              <a:defRPr/>
            </a:pPr>
            <a:r>
              <a:rPr lang="en-US" sz="3200" dirty="0">
                <a:solidFill>
                  <a:srgbClr val="000000"/>
                </a:solidFill>
              </a:rPr>
              <a:t>Examine how the visual system adapts to the dark and then adapts again to the light. </a:t>
            </a:r>
          </a:p>
          <a:p>
            <a:pPr marL="514350" indent="-514350">
              <a:buFont typeface="+mj-lt"/>
              <a:buAutoNum type="arabicPeriod"/>
              <a:defRPr/>
            </a:pPr>
            <a:r>
              <a:rPr lang="en-US" sz="3200" dirty="0">
                <a:solidFill>
                  <a:srgbClr val="000000"/>
                </a:solidFill>
              </a:rPr>
              <a:t>Describe what retinal ganglion cells do and how receptive fields are constructed. </a:t>
            </a:r>
          </a:p>
          <a:p>
            <a:pPr marL="514350" indent="-514350">
              <a:buFont typeface="+mj-lt"/>
              <a:buAutoNum type="arabicPeriod"/>
              <a:defRPr/>
            </a:pPr>
            <a:r>
              <a:rPr lang="en-US" sz="3200" dirty="0">
                <a:solidFill>
                  <a:srgbClr val="000000"/>
                </a:solidFill>
              </a:rPr>
              <a:t>Examine the nature of refractive errors and how they affect the ability of the eye to see. </a:t>
            </a:r>
          </a:p>
          <a:p>
            <a:pPr marL="514350" indent="-514350">
              <a:buFont typeface="+mj-lt"/>
              <a:buAutoNum type="arabicPeriod"/>
              <a:defRPr/>
            </a:pPr>
            <a:r>
              <a:rPr lang="en-US" sz="3200" dirty="0">
                <a:solidFill>
                  <a:srgbClr val="000000"/>
                </a:solidFill>
              </a:rPr>
              <a:t>Describe how visual prostheses can restore visual function to blind individuals. </a:t>
            </a:r>
            <a:endParaRPr lang="en-US" sz="3200" dirty="0" smtClean="0">
              <a:solidFill>
                <a:srgbClr val="000000"/>
              </a:solidFill>
              <a:ea typeface="+mn-ea"/>
              <a:cs typeface="+mn-cs"/>
            </a:endParaRPr>
          </a:p>
        </p:txBody>
      </p:sp>
      <p:sp>
        <p:nvSpPr>
          <p:cNvPr id="7172"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534400" cy="758825"/>
          </a:xfrm>
        </p:spPr>
        <p:txBody>
          <a:bodyPr/>
          <a:lstStyle/>
          <a:p>
            <a:pPr>
              <a:defRPr/>
            </a:pPr>
            <a:r>
              <a:rPr lang="en-US" sz="3200" dirty="0" smtClean="0">
                <a:solidFill>
                  <a:srgbClr val="000000"/>
                </a:solidFill>
                <a:latin typeface="+mn-lt"/>
                <a:ea typeface="+mn-ea"/>
                <a:cs typeface="+mn-cs"/>
              </a:rPr>
              <a:t>The Duplex Theory of Vision </a:t>
            </a:r>
            <a:endParaRPr lang="en-US" dirty="0">
              <a:solidFill>
                <a:srgbClr val="000000"/>
              </a:solidFill>
            </a:endParaRPr>
          </a:p>
        </p:txBody>
      </p:sp>
      <p:sp>
        <p:nvSpPr>
          <p:cNvPr id="25603" name="Content Placeholder 2"/>
          <p:cNvSpPr>
            <a:spLocks noGrp="1"/>
          </p:cNvSpPr>
          <p:nvPr>
            <p:ph idx="1"/>
          </p:nvPr>
        </p:nvSpPr>
        <p:spPr>
          <a:xfrm>
            <a:off x="301625" y="2209800"/>
            <a:ext cx="8504238" cy="3889375"/>
          </a:xfrm>
        </p:spPr>
        <p:txBody>
          <a:bodyPr/>
          <a:lstStyle/>
          <a:p>
            <a:r>
              <a:rPr lang="en-US" altLang="en-US" sz="2400" smtClean="0">
                <a:solidFill>
                  <a:srgbClr val="000000"/>
                </a:solidFill>
                <a:ea typeface="ＭＳ Ｐゴシック" pitchFamily="34" charset="-128"/>
              </a:rPr>
              <a:t>Photopic vision</a:t>
            </a:r>
          </a:p>
          <a:p>
            <a:r>
              <a:rPr lang="en-US" altLang="en-US" sz="2400" smtClean="0">
                <a:solidFill>
                  <a:srgbClr val="000000"/>
                </a:solidFill>
                <a:ea typeface="ＭＳ Ｐゴシック" pitchFamily="34" charset="-128"/>
              </a:rPr>
              <a:t>Scotopic vision</a:t>
            </a:r>
          </a:p>
          <a:p>
            <a:endParaRPr lang="en-US" altLang="en-US" sz="2400" b="1" smtClean="0">
              <a:solidFill>
                <a:srgbClr val="000000"/>
              </a:solidFill>
              <a:ea typeface="ＭＳ Ｐゴシック" pitchFamily="34" charset="-128"/>
            </a:endParaRPr>
          </a:p>
          <a:p>
            <a:endParaRPr lang="en-US" altLang="en-US" sz="2400" b="1" smtClean="0">
              <a:solidFill>
                <a:srgbClr val="000000"/>
              </a:solidFill>
              <a:ea typeface="ＭＳ Ｐゴシック" pitchFamily="34" charset="-128"/>
            </a:endParaRPr>
          </a:p>
          <a:p>
            <a:endParaRPr lang="en-US" altLang="en-US" sz="2400" b="1" smtClean="0">
              <a:solidFill>
                <a:srgbClr val="000000"/>
              </a:solidFill>
              <a:ea typeface="ＭＳ Ｐゴシック" pitchFamily="34" charset="-128"/>
            </a:endParaRPr>
          </a:p>
          <a:p>
            <a:endParaRPr lang="en-US" altLang="en-US" sz="2400" b="1" smtClean="0">
              <a:solidFill>
                <a:srgbClr val="000000"/>
              </a:solidFill>
              <a:ea typeface="ＭＳ Ｐゴシック" pitchFamily="34" charset="-128"/>
            </a:endParaRPr>
          </a:p>
          <a:p>
            <a:endParaRPr lang="en-US" altLang="en-US" sz="2400" b="1" smtClean="0">
              <a:solidFill>
                <a:srgbClr val="000000"/>
              </a:solidFill>
              <a:ea typeface="ＭＳ Ｐゴシック" pitchFamily="34" charset="-128"/>
            </a:endParaRPr>
          </a:p>
          <a:p>
            <a:endParaRPr lang="en-US" altLang="en-US" sz="2400" b="1" smtClean="0">
              <a:solidFill>
                <a:srgbClr val="000000"/>
              </a:solidFill>
              <a:ea typeface="ＭＳ Ｐゴシック" pitchFamily="34" charset="-128"/>
            </a:endParaRPr>
          </a:p>
          <a:p>
            <a:r>
              <a:rPr lang="en-US" altLang="en-US" sz="2400" smtClean="0">
                <a:solidFill>
                  <a:srgbClr val="000000"/>
                </a:solidFill>
                <a:ea typeface="ＭＳ Ｐゴシック" pitchFamily="34" charset="-128"/>
              </a:rPr>
              <a:t>Spectral Sensitivity and the Purkinje shift</a:t>
            </a:r>
          </a:p>
        </p:txBody>
      </p:sp>
      <p:sp>
        <p:nvSpPr>
          <p:cNvPr id="25604"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560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3200400"/>
            <a:ext cx="4933950"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95400"/>
            <a:ext cx="8534400" cy="758825"/>
          </a:xfrm>
        </p:spPr>
        <p:txBody>
          <a:bodyPr/>
          <a:lstStyle/>
          <a:p>
            <a:pPr>
              <a:defRPr/>
            </a:pPr>
            <a:r>
              <a:rPr lang="en-US" sz="3200" dirty="0" smtClean="0">
                <a:solidFill>
                  <a:srgbClr val="000000"/>
                </a:solidFill>
                <a:latin typeface="+mn-lt"/>
                <a:ea typeface="+mn-ea"/>
                <a:cs typeface="+mn-cs"/>
              </a:rPr>
              <a:t>Spatial Summation and Acuity </a:t>
            </a:r>
            <a:endParaRPr lang="en-US" dirty="0">
              <a:solidFill>
                <a:srgbClr val="000000"/>
              </a:solidFill>
            </a:endParaRPr>
          </a:p>
        </p:txBody>
      </p:sp>
      <p:sp>
        <p:nvSpPr>
          <p:cNvPr id="26627" name="Content Placeholder 2"/>
          <p:cNvSpPr>
            <a:spLocks noGrp="1"/>
          </p:cNvSpPr>
          <p:nvPr>
            <p:ph idx="1"/>
          </p:nvPr>
        </p:nvSpPr>
        <p:spPr>
          <a:xfrm>
            <a:off x="301625" y="2057400"/>
            <a:ext cx="8504238" cy="4041775"/>
          </a:xfrm>
        </p:spPr>
        <p:txBody>
          <a:bodyPr/>
          <a:lstStyle/>
          <a:p>
            <a:r>
              <a:rPr lang="en-US" altLang="en-US" sz="3200" dirty="0" smtClean="0">
                <a:solidFill>
                  <a:srgbClr val="000000"/>
                </a:solidFill>
                <a:ea typeface="ＭＳ Ｐゴシック" pitchFamily="34" charset="-128"/>
              </a:rPr>
              <a:t>Convergence</a:t>
            </a:r>
          </a:p>
        </p:txBody>
      </p:sp>
      <p:sp>
        <p:nvSpPr>
          <p:cNvPr id="26628"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66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2819400"/>
            <a:ext cx="3781425" cy="300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758825"/>
          </a:xfrm>
        </p:spPr>
        <p:txBody>
          <a:bodyPr/>
          <a:lstStyle/>
          <a:p>
            <a:pPr>
              <a:defRPr/>
            </a:pPr>
            <a:r>
              <a:rPr lang="en-US" sz="3200" dirty="0" smtClean="0">
                <a:solidFill>
                  <a:srgbClr val="000000"/>
                </a:solidFill>
                <a:latin typeface="+mn-lt"/>
                <a:ea typeface="+mn-ea"/>
                <a:cs typeface="+mn-cs"/>
              </a:rPr>
              <a:t>Dark and Light Adaptation </a:t>
            </a:r>
            <a:endParaRPr lang="en-US" dirty="0">
              <a:solidFill>
                <a:srgbClr val="000000"/>
              </a:solidFill>
            </a:endParaRPr>
          </a:p>
        </p:txBody>
      </p:sp>
      <p:sp>
        <p:nvSpPr>
          <p:cNvPr id="27651" name="Content Placeholder 2"/>
          <p:cNvSpPr>
            <a:spLocks noGrp="1"/>
          </p:cNvSpPr>
          <p:nvPr>
            <p:ph idx="1"/>
          </p:nvPr>
        </p:nvSpPr>
        <p:spPr>
          <a:xfrm>
            <a:off x="301625" y="2590800"/>
            <a:ext cx="8504238" cy="3508375"/>
          </a:xfrm>
        </p:spPr>
        <p:txBody>
          <a:bodyPr/>
          <a:lstStyle/>
          <a:p>
            <a:r>
              <a:rPr lang="en-US" altLang="en-US" sz="3200" smtClean="0">
                <a:solidFill>
                  <a:srgbClr val="000000"/>
                </a:solidFill>
                <a:ea typeface="ＭＳ Ｐゴシック" pitchFamily="34" charset="-128"/>
              </a:rPr>
              <a:t>Dark adaptation</a:t>
            </a:r>
          </a:p>
          <a:p>
            <a:r>
              <a:rPr lang="en-US" altLang="en-US" sz="3200" smtClean="0">
                <a:solidFill>
                  <a:srgbClr val="000000"/>
                </a:solidFill>
                <a:ea typeface="ＭＳ Ｐゴシック" pitchFamily="34" charset="-128"/>
              </a:rPr>
              <a:t>Light adaptation </a:t>
            </a:r>
          </a:p>
        </p:txBody>
      </p:sp>
      <p:sp>
        <p:nvSpPr>
          <p:cNvPr id="27652"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7653"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38600" y="2667000"/>
            <a:ext cx="4913313"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lstStyle/>
          <a:p>
            <a:pPr>
              <a:defRPr/>
            </a:pPr>
            <a:r>
              <a:rPr lang="en-US" sz="3200" dirty="0" smtClean="0">
                <a:solidFill>
                  <a:srgbClr val="000000"/>
                </a:solidFill>
                <a:latin typeface="+mn-lt"/>
                <a:ea typeface="+mn-ea"/>
                <a:cs typeface="+mn-cs"/>
              </a:rPr>
              <a:t>Retinal Ganglion Cells and Receptive Fields</a:t>
            </a:r>
            <a:endParaRPr lang="en-US" dirty="0">
              <a:solidFill>
                <a:srgbClr val="000000"/>
              </a:solidFill>
            </a:endParaRPr>
          </a:p>
        </p:txBody>
      </p:sp>
      <p:sp>
        <p:nvSpPr>
          <p:cNvPr id="28675" name="Content Placeholder 2"/>
          <p:cNvSpPr>
            <a:spLocks noGrp="1"/>
          </p:cNvSpPr>
          <p:nvPr>
            <p:ph idx="1"/>
          </p:nvPr>
        </p:nvSpPr>
        <p:spPr>
          <a:xfrm>
            <a:off x="301625" y="2514600"/>
            <a:ext cx="8504238" cy="3584575"/>
          </a:xfrm>
        </p:spPr>
        <p:txBody>
          <a:bodyPr/>
          <a:lstStyle/>
          <a:p>
            <a:r>
              <a:rPr lang="en-US" altLang="en-US" sz="2400" smtClean="0">
                <a:solidFill>
                  <a:srgbClr val="000000"/>
                </a:solidFill>
                <a:ea typeface="ＭＳ Ｐゴシック" pitchFamily="34" charset="-128"/>
              </a:rPr>
              <a:t>Receptive field</a:t>
            </a:r>
          </a:p>
          <a:p>
            <a:r>
              <a:rPr lang="en-US" altLang="en-US" sz="2400" smtClean="0">
                <a:solidFill>
                  <a:srgbClr val="000000"/>
                </a:solidFill>
                <a:ea typeface="ＭＳ Ｐゴシック" pitchFamily="34" charset="-128"/>
              </a:rPr>
              <a:t>Edge detection</a:t>
            </a:r>
          </a:p>
          <a:p>
            <a:r>
              <a:rPr lang="en-US" altLang="en-US" sz="2400" smtClean="0">
                <a:solidFill>
                  <a:srgbClr val="000000"/>
                </a:solidFill>
                <a:ea typeface="ＭＳ Ｐゴシック" pitchFamily="34" charset="-128"/>
              </a:rPr>
              <a:t>Center-surround receptive field</a:t>
            </a:r>
          </a:p>
          <a:p>
            <a:r>
              <a:rPr lang="en-US" altLang="en-US" sz="2400" smtClean="0">
                <a:solidFill>
                  <a:srgbClr val="000000"/>
                </a:solidFill>
                <a:ea typeface="ＭＳ Ｐゴシック" pitchFamily="34" charset="-128"/>
              </a:rPr>
              <a:t>On-center receptive fields</a:t>
            </a:r>
          </a:p>
          <a:p>
            <a:r>
              <a:rPr lang="en-US" altLang="en-US" sz="2400" smtClean="0">
                <a:solidFill>
                  <a:srgbClr val="000000"/>
                </a:solidFill>
                <a:ea typeface="ＭＳ Ｐゴシック" pitchFamily="34" charset="-128"/>
              </a:rPr>
              <a:t>Off-center receptive fields</a:t>
            </a:r>
          </a:p>
          <a:p>
            <a:r>
              <a:rPr lang="en-US" altLang="en-US" sz="2400" smtClean="0">
                <a:solidFill>
                  <a:srgbClr val="000000"/>
                </a:solidFill>
                <a:ea typeface="ＭＳ Ｐゴシック" pitchFamily="34" charset="-128"/>
              </a:rPr>
              <a:t>Lateral inhibition </a:t>
            </a:r>
          </a:p>
        </p:txBody>
      </p:sp>
      <p:sp>
        <p:nvSpPr>
          <p:cNvPr id="28676"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52400" y="1828800"/>
            <a:ext cx="2971800" cy="1676400"/>
          </a:xfrm>
        </p:spPr>
        <p:txBody>
          <a:bodyPr/>
          <a:lstStyle/>
          <a:p>
            <a:r>
              <a:rPr lang="en-US" altLang="en-US" sz="2800" smtClean="0">
                <a:solidFill>
                  <a:srgbClr val="000000"/>
                </a:solidFill>
                <a:ea typeface="ＭＳ Ｐゴシック" pitchFamily="34" charset="-128"/>
              </a:rPr>
              <a:t>Convergence of Photoreceptors onto Ganglion Cells</a:t>
            </a:r>
          </a:p>
        </p:txBody>
      </p:sp>
      <p:sp>
        <p:nvSpPr>
          <p:cNvPr id="2970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600200"/>
            <a:ext cx="5600700" cy="461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04800" y="1600200"/>
            <a:ext cx="8534400" cy="758825"/>
          </a:xfrm>
        </p:spPr>
        <p:txBody>
          <a:bodyPr/>
          <a:lstStyle/>
          <a:p>
            <a:r>
              <a:rPr lang="en-US" altLang="en-US" smtClean="0">
                <a:solidFill>
                  <a:srgbClr val="000000"/>
                </a:solidFill>
                <a:ea typeface="ＭＳ Ｐゴシック" pitchFamily="34" charset="-128"/>
              </a:rPr>
              <a:t>Center-surround Receptive Fields </a:t>
            </a:r>
          </a:p>
        </p:txBody>
      </p:sp>
      <p:sp>
        <p:nvSpPr>
          <p:cNvPr id="3072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425" y="2667000"/>
            <a:ext cx="7677150" cy="234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71600"/>
            <a:ext cx="8534400" cy="758825"/>
          </a:xfrm>
        </p:spPr>
        <p:txBody>
          <a:bodyPr/>
          <a:lstStyle/>
          <a:p>
            <a:pPr>
              <a:defRPr/>
            </a:pPr>
            <a:r>
              <a:rPr lang="en-US" sz="3600" dirty="0">
                <a:solidFill>
                  <a:srgbClr val="000000"/>
                </a:solidFill>
                <a:latin typeface="+mn-lt"/>
              </a:rPr>
              <a:t>Mach </a:t>
            </a:r>
            <a:r>
              <a:rPr lang="en-US" sz="3600" dirty="0" smtClean="0">
                <a:solidFill>
                  <a:srgbClr val="000000"/>
                </a:solidFill>
                <a:latin typeface="+mn-lt"/>
              </a:rPr>
              <a:t>Bands</a:t>
            </a:r>
            <a:endParaRPr lang="en-US" dirty="0">
              <a:solidFill>
                <a:srgbClr val="000000"/>
              </a:solidFill>
            </a:endParaRPr>
          </a:p>
        </p:txBody>
      </p:sp>
      <p:sp>
        <p:nvSpPr>
          <p:cNvPr id="3174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17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638" y="2057400"/>
            <a:ext cx="7324725" cy="416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0"/>
            <a:ext cx="8534400" cy="758825"/>
          </a:xfrm>
        </p:spPr>
        <p:txBody>
          <a:bodyPr/>
          <a:lstStyle/>
          <a:p>
            <a:pPr>
              <a:defRPr/>
            </a:pPr>
            <a:r>
              <a:rPr lang="en-US" sz="3200" dirty="0" smtClean="0">
                <a:solidFill>
                  <a:srgbClr val="000000"/>
                </a:solidFill>
                <a:latin typeface="+mn-lt"/>
                <a:ea typeface="+mn-ea"/>
                <a:cs typeface="+mn-cs"/>
              </a:rPr>
              <a:t>Refractive Errors and Diseases of the Eye </a:t>
            </a:r>
            <a:endParaRPr lang="en-US" dirty="0">
              <a:solidFill>
                <a:srgbClr val="000000"/>
              </a:solidFill>
            </a:endParaRPr>
          </a:p>
        </p:txBody>
      </p:sp>
      <p:sp>
        <p:nvSpPr>
          <p:cNvPr id="32771" name="Content Placeholder 2"/>
          <p:cNvSpPr>
            <a:spLocks noGrp="1"/>
          </p:cNvSpPr>
          <p:nvPr>
            <p:ph idx="1"/>
          </p:nvPr>
        </p:nvSpPr>
        <p:spPr>
          <a:xfrm>
            <a:off x="304800" y="2438400"/>
            <a:ext cx="8504238" cy="3127375"/>
          </a:xfrm>
        </p:spPr>
        <p:txBody>
          <a:bodyPr/>
          <a:lstStyle/>
          <a:p>
            <a:r>
              <a:rPr lang="en-US" altLang="en-US" sz="2400" smtClean="0">
                <a:solidFill>
                  <a:srgbClr val="000000"/>
                </a:solidFill>
                <a:ea typeface="ＭＳ Ｐゴシック" pitchFamily="34" charset="-128"/>
              </a:rPr>
              <a:t>Myopia</a:t>
            </a:r>
          </a:p>
          <a:p>
            <a:r>
              <a:rPr lang="en-US" altLang="en-US" sz="2400" smtClean="0">
                <a:solidFill>
                  <a:srgbClr val="000000"/>
                </a:solidFill>
                <a:ea typeface="ＭＳ Ｐゴシック" pitchFamily="34" charset="-128"/>
              </a:rPr>
              <a:t>Hyperopia</a:t>
            </a:r>
          </a:p>
          <a:p>
            <a:r>
              <a:rPr lang="en-US" altLang="en-US" sz="2400" smtClean="0">
                <a:solidFill>
                  <a:srgbClr val="000000"/>
                </a:solidFill>
                <a:ea typeface="ＭＳ Ｐゴシック" pitchFamily="34" charset="-128"/>
              </a:rPr>
              <a:t>Astigmatism</a:t>
            </a:r>
          </a:p>
          <a:p>
            <a:r>
              <a:rPr lang="en-US" altLang="en-US" sz="2400" smtClean="0">
                <a:solidFill>
                  <a:srgbClr val="000000"/>
                </a:solidFill>
                <a:ea typeface="ＭＳ Ｐゴシック" pitchFamily="34" charset="-128"/>
              </a:rPr>
              <a:t>Cataract</a:t>
            </a:r>
          </a:p>
          <a:p>
            <a:r>
              <a:rPr lang="en-US" altLang="en-US" sz="2400" smtClean="0">
                <a:solidFill>
                  <a:srgbClr val="000000"/>
                </a:solidFill>
                <a:ea typeface="ＭＳ Ｐゴシック" pitchFamily="34" charset="-128"/>
              </a:rPr>
              <a:t>Macular degeneration</a:t>
            </a:r>
          </a:p>
          <a:p>
            <a:r>
              <a:rPr lang="en-US" altLang="en-US" sz="2400" smtClean="0">
                <a:solidFill>
                  <a:srgbClr val="000000"/>
                </a:solidFill>
                <a:ea typeface="ＭＳ Ｐゴシック" pitchFamily="34" charset="-128"/>
              </a:rPr>
              <a:t>Retinitis pigmentosa   </a:t>
            </a:r>
          </a:p>
        </p:txBody>
      </p:sp>
      <p:sp>
        <p:nvSpPr>
          <p:cNvPr id="32772"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76400"/>
            <a:ext cx="8534400" cy="758825"/>
          </a:xfrm>
        </p:spPr>
        <p:txBody>
          <a:bodyPr/>
          <a:lstStyle/>
          <a:p>
            <a:pPr>
              <a:defRPr/>
            </a:pPr>
            <a:r>
              <a:rPr lang="en-US" sz="3200" dirty="0" smtClean="0">
                <a:solidFill>
                  <a:srgbClr val="000000"/>
                </a:solidFill>
                <a:latin typeface="+mn-lt"/>
                <a:ea typeface="+mn-ea"/>
                <a:cs typeface="+mn-cs"/>
              </a:rPr>
              <a:t>Myopia (Nearsightedness) </a:t>
            </a:r>
            <a:endParaRPr lang="en-US" dirty="0">
              <a:solidFill>
                <a:srgbClr val="000000"/>
              </a:solidFill>
            </a:endParaRPr>
          </a:p>
        </p:txBody>
      </p:sp>
      <p:sp>
        <p:nvSpPr>
          <p:cNvPr id="33796"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379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938" y="2743200"/>
            <a:ext cx="8620125"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28800"/>
            <a:ext cx="8534400" cy="758825"/>
          </a:xfrm>
        </p:spPr>
        <p:txBody>
          <a:bodyPr/>
          <a:lstStyle/>
          <a:p>
            <a:pPr>
              <a:defRPr/>
            </a:pPr>
            <a:r>
              <a:rPr lang="en-US" sz="2800" dirty="0" smtClean="0">
                <a:solidFill>
                  <a:srgbClr val="000000"/>
                </a:solidFill>
                <a:latin typeface="+mn-lt"/>
                <a:ea typeface="+mn-ea"/>
                <a:cs typeface="+mn-cs"/>
              </a:rPr>
              <a:t>Hyperopia (Farsightedness) and</a:t>
            </a:r>
            <a:br>
              <a:rPr lang="en-US" sz="2800" dirty="0" smtClean="0">
                <a:solidFill>
                  <a:srgbClr val="000000"/>
                </a:solidFill>
                <a:latin typeface="+mn-lt"/>
                <a:ea typeface="+mn-ea"/>
                <a:cs typeface="+mn-cs"/>
              </a:rPr>
            </a:br>
            <a:r>
              <a:rPr lang="en-US" sz="2800" dirty="0" smtClean="0">
                <a:solidFill>
                  <a:srgbClr val="000000"/>
                </a:solidFill>
                <a:latin typeface="+mn-lt"/>
                <a:ea typeface="+mn-ea"/>
                <a:cs typeface="+mn-cs"/>
              </a:rPr>
              <a:t> Presbyopia (Old-Sightedness) </a:t>
            </a:r>
            <a:endParaRPr lang="en-US" sz="3200" dirty="0">
              <a:solidFill>
                <a:srgbClr val="000000"/>
              </a:solidFill>
            </a:endParaRPr>
          </a:p>
        </p:txBody>
      </p:sp>
      <p:sp>
        <p:nvSpPr>
          <p:cNvPr id="34819"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48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25" y="2971800"/>
            <a:ext cx="8667750" cy="22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0"/>
            <a:ext cx="8534400" cy="758825"/>
          </a:xfrm>
        </p:spPr>
        <p:txBody>
          <a:bodyPr/>
          <a:lstStyle/>
          <a:p>
            <a:pPr>
              <a:defRPr/>
            </a:pPr>
            <a:r>
              <a:rPr lang="en-US" sz="3200" dirty="0" smtClean="0">
                <a:solidFill>
                  <a:srgbClr val="000000"/>
                </a:solidFill>
                <a:latin typeface="+mn-lt"/>
                <a:ea typeface="+mn-ea"/>
                <a:cs typeface="+mn-cs"/>
              </a:rPr>
              <a:t>Light</a:t>
            </a:r>
            <a:endParaRPr lang="en-US" dirty="0">
              <a:solidFill>
                <a:srgbClr val="000000"/>
              </a:solidFill>
            </a:endParaRPr>
          </a:p>
        </p:txBody>
      </p:sp>
      <p:sp>
        <p:nvSpPr>
          <p:cNvPr id="3" name="Content Placeholder 2"/>
          <p:cNvSpPr>
            <a:spLocks noGrp="1"/>
          </p:cNvSpPr>
          <p:nvPr>
            <p:ph idx="1"/>
          </p:nvPr>
        </p:nvSpPr>
        <p:spPr>
          <a:xfrm>
            <a:off x="301625" y="2209800"/>
            <a:ext cx="8504238" cy="3889375"/>
          </a:xfrm>
        </p:spPr>
        <p:txBody>
          <a:bodyPr>
            <a:normAutofit/>
          </a:bodyPr>
          <a:lstStyle/>
          <a:p>
            <a:pPr>
              <a:buFont typeface="Wingdings 2" charset="0"/>
              <a:buChar char=""/>
              <a:defRPr/>
            </a:pPr>
            <a:r>
              <a:rPr lang="en-US" sz="2400" dirty="0">
                <a:solidFill>
                  <a:srgbClr val="000000"/>
                </a:solidFill>
              </a:rPr>
              <a:t>Electromagnetic energy </a:t>
            </a:r>
            <a:endParaRPr lang="en-US" sz="2400" dirty="0" smtClean="0">
              <a:solidFill>
                <a:srgbClr val="000000"/>
              </a:solidFill>
            </a:endParaRPr>
          </a:p>
          <a:p>
            <a:pPr lvl="1">
              <a:buFont typeface="Wingdings" charset="0"/>
              <a:buChar char=""/>
              <a:defRPr/>
            </a:pPr>
            <a:r>
              <a:rPr lang="en-US" sz="2400" dirty="0" smtClean="0">
                <a:solidFill>
                  <a:srgbClr val="000000"/>
                </a:solidFill>
              </a:rPr>
              <a:t>Wavelength</a:t>
            </a:r>
          </a:p>
          <a:p>
            <a:pPr lvl="1">
              <a:buFont typeface="Wingdings" charset="0"/>
              <a:buChar char=""/>
              <a:defRPr/>
            </a:pPr>
            <a:r>
              <a:rPr lang="en-US" sz="2400" dirty="0" smtClean="0">
                <a:solidFill>
                  <a:srgbClr val="000000"/>
                </a:solidFill>
              </a:rPr>
              <a:t>Intensity</a:t>
            </a:r>
            <a:endParaRPr lang="en-US" sz="2400" dirty="0">
              <a:solidFill>
                <a:srgbClr val="000000"/>
              </a:solidFill>
            </a:endParaRPr>
          </a:p>
          <a:p>
            <a:pPr lvl="1">
              <a:buFont typeface="Wingdings" charset="0"/>
              <a:buChar char=""/>
              <a:defRPr/>
            </a:pPr>
            <a:r>
              <a:rPr lang="en-US" sz="2400" dirty="0" smtClean="0">
                <a:solidFill>
                  <a:srgbClr val="000000"/>
                </a:solidFill>
              </a:rPr>
              <a:t>Frequency</a:t>
            </a:r>
          </a:p>
          <a:p>
            <a:pPr>
              <a:buFont typeface="Wingdings 2" charset="0"/>
              <a:buChar char=""/>
              <a:defRPr/>
            </a:pPr>
            <a:r>
              <a:rPr lang="en-US" sz="2400" dirty="0">
                <a:solidFill>
                  <a:srgbClr val="000000"/>
                </a:solidFill>
              </a:rPr>
              <a:t>Photon </a:t>
            </a:r>
            <a:r>
              <a:rPr lang="en-US" sz="2400" dirty="0" smtClean="0">
                <a:solidFill>
                  <a:srgbClr val="000000"/>
                </a:solidFill>
              </a:rPr>
              <a:t> </a:t>
            </a:r>
            <a:endParaRPr lang="en-US" sz="2400" dirty="0" smtClean="0">
              <a:solidFill>
                <a:srgbClr val="000000"/>
              </a:solidFill>
              <a:ea typeface="+mn-ea"/>
              <a:cs typeface="+mn-cs"/>
            </a:endParaRPr>
          </a:p>
        </p:txBody>
      </p:sp>
      <p:sp>
        <p:nvSpPr>
          <p:cNvPr id="8196"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8198" name="Rectangle 4"/>
          <p:cNvSpPr>
            <a:spLocks noChangeArrowheads="1"/>
          </p:cNvSpPr>
          <p:nvPr/>
        </p:nvSpPr>
        <p:spPr bwMode="auto">
          <a:xfrm>
            <a:off x="4419600" y="5257800"/>
            <a:ext cx="3352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The electromagnetic spectrum</a:t>
            </a:r>
          </a:p>
        </p:txBody>
      </p:sp>
      <p:pic>
        <p:nvPicPr>
          <p:cNvPr id="819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362200"/>
            <a:ext cx="448627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758825"/>
          </a:xfrm>
        </p:spPr>
        <p:txBody>
          <a:bodyPr/>
          <a:lstStyle/>
          <a:p>
            <a:pPr>
              <a:defRPr/>
            </a:pPr>
            <a:r>
              <a:rPr lang="en-US" sz="3200" dirty="0" smtClean="0">
                <a:solidFill>
                  <a:srgbClr val="000000"/>
                </a:solidFill>
                <a:latin typeface="+mn-lt"/>
                <a:ea typeface="+mn-ea"/>
                <a:cs typeface="+mn-cs"/>
              </a:rPr>
              <a:t>Astigmatism </a:t>
            </a:r>
            <a:endParaRPr lang="en-US" dirty="0">
              <a:solidFill>
                <a:srgbClr val="000000"/>
              </a:solidFill>
            </a:endParaRPr>
          </a:p>
        </p:txBody>
      </p:sp>
      <p:sp>
        <p:nvSpPr>
          <p:cNvPr id="35844"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2675" y="2228850"/>
            <a:ext cx="4419600"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981200"/>
            <a:ext cx="8534400" cy="758825"/>
          </a:xfrm>
        </p:spPr>
        <p:txBody>
          <a:bodyPr/>
          <a:lstStyle/>
          <a:p>
            <a:pPr>
              <a:defRPr/>
            </a:pPr>
            <a:r>
              <a:rPr lang="en-US" sz="3200" dirty="0" smtClean="0">
                <a:solidFill>
                  <a:srgbClr val="000000"/>
                </a:solidFill>
                <a:latin typeface="+mn-lt"/>
                <a:ea typeface="+mn-ea"/>
                <a:cs typeface="+mn-cs"/>
              </a:rPr>
              <a:t>Cataracts, </a:t>
            </a:r>
            <a:r>
              <a:rPr lang="en-US" sz="3200" dirty="0">
                <a:solidFill>
                  <a:srgbClr val="000000"/>
                </a:solidFill>
              </a:rPr>
              <a:t>Macular </a:t>
            </a:r>
            <a:r>
              <a:rPr lang="en-US" sz="3200" dirty="0" smtClean="0">
                <a:solidFill>
                  <a:srgbClr val="000000"/>
                </a:solidFill>
              </a:rPr>
              <a:t>Degeneration, </a:t>
            </a:r>
            <a:r>
              <a:rPr lang="en-US" sz="3200" dirty="0">
                <a:solidFill>
                  <a:srgbClr val="000000"/>
                </a:solidFill>
              </a:rPr>
              <a:t/>
            </a:r>
            <a:br>
              <a:rPr lang="en-US" sz="3200" dirty="0">
                <a:solidFill>
                  <a:srgbClr val="000000"/>
                </a:solidFill>
              </a:rPr>
            </a:br>
            <a:r>
              <a:rPr lang="en-US" sz="3200" dirty="0" smtClean="0">
                <a:solidFill>
                  <a:srgbClr val="000000"/>
                </a:solidFill>
              </a:rPr>
              <a:t>and Retinitis </a:t>
            </a:r>
            <a:r>
              <a:rPr lang="en-US" sz="3200" dirty="0" err="1" smtClean="0">
                <a:solidFill>
                  <a:srgbClr val="000000"/>
                </a:solidFill>
              </a:rPr>
              <a:t>Pigmentosa</a:t>
            </a:r>
            <a:endParaRPr lang="en-US" dirty="0">
              <a:solidFill>
                <a:srgbClr val="000000"/>
              </a:solidFill>
            </a:endParaRPr>
          </a:p>
        </p:txBody>
      </p:sp>
      <p:sp>
        <p:nvSpPr>
          <p:cNvPr id="36867"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36868" name="Content Placeholder 2"/>
          <p:cNvSpPr>
            <a:spLocks noGrp="1"/>
          </p:cNvSpPr>
          <p:nvPr>
            <p:ph sz="quarter" idx="1"/>
          </p:nvPr>
        </p:nvSpPr>
        <p:spPr>
          <a:xfrm>
            <a:off x="301625" y="3048000"/>
            <a:ext cx="8504238" cy="3051175"/>
          </a:xfrm>
        </p:spPr>
        <p:txBody>
          <a:bodyPr/>
          <a:lstStyle/>
          <a:p>
            <a:r>
              <a:rPr lang="en-US" altLang="en-US" sz="2400" b="1" smtClean="0">
                <a:ea typeface="ＭＳ Ｐゴシック" pitchFamily="34" charset="-128"/>
              </a:rPr>
              <a:t>Cataracts </a:t>
            </a:r>
            <a:r>
              <a:rPr lang="en-US" altLang="en-US" sz="2400" smtClean="0">
                <a:ea typeface="ＭＳ Ｐゴシック" pitchFamily="34" charset="-128"/>
              </a:rPr>
              <a:t>result from the clouding of the</a:t>
            </a:r>
            <a:br>
              <a:rPr lang="en-US" altLang="en-US" sz="2400" smtClean="0">
                <a:ea typeface="ＭＳ Ｐゴシック" pitchFamily="34" charset="-128"/>
              </a:rPr>
            </a:br>
            <a:r>
              <a:rPr lang="en-US" altLang="en-US" sz="2400" smtClean="0">
                <a:ea typeface="ＭＳ Ｐゴシック" pitchFamily="34" charset="-128"/>
              </a:rPr>
              <a:t>lens.</a:t>
            </a:r>
            <a:endParaRPr lang="en-US" altLang="en-US" sz="2400" b="1" smtClean="0">
              <a:ea typeface="ＭＳ Ｐゴシック" pitchFamily="34" charset="-128"/>
            </a:endParaRPr>
          </a:p>
          <a:p>
            <a:r>
              <a:rPr lang="en-US" altLang="en-US" sz="2400" b="1" smtClean="0">
                <a:ea typeface="ＭＳ Ｐゴシック" pitchFamily="34" charset="-128"/>
              </a:rPr>
              <a:t>Macular degeneration </a:t>
            </a:r>
            <a:r>
              <a:rPr lang="en-US" altLang="en-US" sz="2400" smtClean="0">
                <a:ea typeface="ＭＳ Ｐゴシック" pitchFamily="34" charset="-128"/>
              </a:rPr>
              <a:t>affects central vision, blurring our perception of whatever it is we are trying to look at. </a:t>
            </a:r>
          </a:p>
          <a:p>
            <a:r>
              <a:rPr lang="en-US" altLang="en-US" sz="2400" b="1" smtClean="0">
                <a:ea typeface="ＭＳ Ｐゴシック" pitchFamily="34" charset="-128"/>
              </a:rPr>
              <a:t>Retinitis pigmentosa </a:t>
            </a:r>
            <a:r>
              <a:rPr lang="en-US" altLang="en-US" sz="2400" smtClean="0">
                <a:ea typeface="ＭＳ Ｐゴシック" pitchFamily="34" charset="-128"/>
              </a:rPr>
              <a:t>affects peripheral vision, creating a “tunnel” vision effect in which we see what we are looking at with normal acuity but cannot see what surrounds our focus. </a:t>
            </a:r>
          </a:p>
          <a:p>
            <a:endParaRPr lang="en-US" altLang="en-US" sz="2400" smtClean="0">
              <a:ea typeface="ＭＳ Ｐゴシック" pitchFamily="34"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534400" cy="758825"/>
          </a:xfrm>
        </p:spPr>
        <p:txBody>
          <a:bodyPr/>
          <a:lstStyle/>
          <a:p>
            <a:pPr>
              <a:defRPr/>
            </a:pPr>
            <a:r>
              <a:rPr lang="en-US" sz="3200" b="1" i="1" dirty="0" smtClean="0">
                <a:solidFill>
                  <a:srgbClr val="000000"/>
                </a:solidFill>
                <a:latin typeface="+mn-lt"/>
                <a:ea typeface="+mn-ea"/>
                <a:cs typeface="+mn-cs"/>
              </a:rPr>
              <a:t>IN DEPTH: Vision Prostheses</a:t>
            </a:r>
            <a:endParaRPr lang="en-US" b="1" dirty="0">
              <a:solidFill>
                <a:srgbClr val="000000"/>
              </a:solidFill>
            </a:endParaRPr>
          </a:p>
        </p:txBody>
      </p:sp>
      <p:sp>
        <p:nvSpPr>
          <p:cNvPr id="37892" name="Footer Placeholder 2"/>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78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3625" y="2514599"/>
            <a:ext cx="4752975" cy="3590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lstStyle/>
          <a:p>
            <a:pPr>
              <a:defRPr/>
            </a:pPr>
            <a:r>
              <a:rPr lang="en-US" sz="3200" dirty="0" smtClean="0">
                <a:solidFill>
                  <a:srgbClr val="000000"/>
                </a:solidFill>
                <a:latin typeface="+mn-lt"/>
                <a:ea typeface="+mn-ea"/>
                <a:cs typeface="+mn-cs"/>
              </a:rPr>
              <a:t>The Eye and Its Role in the Visual System </a:t>
            </a:r>
            <a:endParaRPr lang="en-US" dirty="0">
              <a:solidFill>
                <a:srgbClr val="000000"/>
              </a:solidFill>
            </a:endParaRPr>
          </a:p>
        </p:txBody>
      </p:sp>
      <p:sp>
        <p:nvSpPr>
          <p:cNvPr id="9219"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9220" name="Content Placeholder 2"/>
          <p:cNvSpPr>
            <a:spLocks noGrp="1"/>
          </p:cNvSpPr>
          <p:nvPr>
            <p:ph idx="1"/>
          </p:nvPr>
        </p:nvSpPr>
        <p:spPr>
          <a:xfrm>
            <a:off x="301625" y="2590800"/>
            <a:ext cx="8504238" cy="3508375"/>
          </a:xfrm>
        </p:spPr>
        <p:txBody>
          <a:bodyPr/>
          <a:lstStyle/>
          <a:p>
            <a:r>
              <a:rPr lang="en-US" altLang="en-US" sz="2400" smtClean="0">
                <a:solidFill>
                  <a:srgbClr val="000000"/>
                </a:solidFill>
                <a:ea typeface="ＭＳ Ｐゴシック" pitchFamily="34" charset="-128"/>
              </a:rPr>
              <a:t>Eye: finely tuned instrument</a:t>
            </a:r>
          </a:p>
          <a:p>
            <a:pPr lvl="1"/>
            <a:r>
              <a:rPr lang="en-US" altLang="en-US" sz="2400" smtClean="0">
                <a:solidFill>
                  <a:srgbClr val="000000"/>
                </a:solidFill>
                <a:ea typeface="ＭＳ Ｐゴシック" pitchFamily="34" charset="-128"/>
              </a:rPr>
              <a:t>Light from a light source  </a:t>
            </a:r>
          </a:p>
          <a:p>
            <a:pPr lvl="1"/>
            <a:r>
              <a:rPr lang="en-US" altLang="en-US" sz="2400" smtClean="0">
                <a:solidFill>
                  <a:srgbClr val="000000"/>
                </a:solidFill>
                <a:ea typeface="ＭＳ Ｐゴシック" pitchFamily="34" charset="-128"/>
              </a:rPr>
              <a:t>Objects in the environment reflect some wavelengths</a:t>
            </a:r>
          </a:p>
          <a:p>
            <a:pPr lvl="1"/>
            <a:r>
              <a:rPr lang="en-US" altLang="en-US" sz="2400" smtClean="0">
                <a:solidFill>
                  <a:srgbClr val="000000"/>
                </a:solidFill>
                <a:ea typeface="ＭＳ Ｐゴシック" pitchFamily="34" charset="-128"/>
              </a:rPr>
              <a:t>Reflected light enters the eye through the pupil </a:t>
            </a:r>
          </a:p>
          <a:p>
            <a:pPr lvl="1"/>
            <a:r>
              <a:rPr lang="en-US" altLang="en-US" sz="2400" smtClean="0">
                <a:solidFill>
                  <a:srgbClr val="000000"/>
                </a:solidFill>
                <a:ea typeface="ＭＳ Ｐゴシック" pitchFamily="34" charset="-128"/>
              </a:rPr>
              <a:t>Light is focused on the retina by the cornea and lens</a:t>
            </a:r>
          </a:p>
          <a:p>
            <a:pPr lvl="1"/>
            <a:r>
              <a:rPr lang="en-US" altLang="en-US" sz="2400" smtClean="0">
                <a:solidFill>
                  <a:srgbClr val="000000"/>
                </a:solidFill>
                <a:ea typeface="ＭＳ Ｐゴシック" pitchFamily="34" charset="-128"/>
              </a:rPr>
              <a:t>Retinal rods and cones transduce light into electrochemical signal</a:t>
            </a:r>
          </a:p>
          <a:p>
            <a:pPr lvl="1"/>
            <a:r>
              <a:rPr lang="en-US" altLang="en-US" sz="2400" smtClean="0">
                <a:solidFill>
                  <a:srgbClr val="000000"/>
                </a:solidFill>
                <a:ea typeface="ＭＳ Ｐゴシック" pitchFamily="34" charset="-128"/>
              </a:rPr>
              <a:t>Electrochemical signal sent to brain by optic nerve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47800"/>
            <a:ext cx="8534400" cy="758825"/>
          </a:xfrm>
        </p:spPr>
        <p:txBody>
          <a:bodyPr/>
          <a:lstStyle/>
          <a:p>
            <a:pPr>
              <a:defRPr/>
            </a:pPr>
            <a:r>
              <a:rPr lang="en-US" sz="3200" dirty="0" smtClean="0">
                <a:solidFill>
                  <a:srgbClr val="000000"/>
                </a:solidFill>
                <a:latin typeface="+mn-lt"/>
                <a:ea typeface="+mn-ea"/>
                <a:cs typeface="+mn-cs"/>
              </a:rPr>
              <a:t>Field of View </a:t>
            </a:r>
            <a:endParaRPr lang="en-US" dirty="0">
              <a:solidFill>
                <a:srgbClr val="000000"/>
              </a:solidFill>
            </a:endParaRPr>
          </a:p>
        </p:txBody>
      </p:sp>
      <p:sp>
        <p:nvSpPr>
          <p:cNvPr id="10244"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024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637" y="2286000"/>
            <a:ext cx="8162925"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534400" cy="758825"/>
          </a:xfrm>
        </p:spPr>
        <p:txBody>
          <a:bodyPr/>
          <a:lstStyle/>
          <a:p>
            <a:pPr>
              <a:defRPr/>
            </a:pPr>
            <a:r>
              <a:rPr lang="en-US" sz="3200" dirty="0" smtClean="0">
                <a:solidFill>
                  <a:srgbClr val="000000"/>
                </a:solidFill>
                <a:latin typeface="+mn-lt"/>
                <a:ea typeface="+mn-ea"/>
                <a:cs typeface="+mn-cs"/>
              </a:rPr>
              <a:t>Anatomy of the Eye </a:t>
            </a:r>
            <a:endParaRPr lang="en-US" dirty="0">
              <a:solidFill>
                <a:srgbClr val="000000"/>
              </a:solidFill>
            </a:endParaRPr>
          </a:p>
        </p:txBody>
      </p:sp>
      <p:sp>
        <p:nvSpPr>
          <p:cNvPr id="11267" name="Content Placeholder 2"/>
          <p:cNvSpPr>
            <a:spLocks noGrp="1"/>
          </p:cNvSpPr>
          <p:nvPr>
            <p:ph idx="1"/>
          </p:nvPr>
        </p:nvSpPr>
        <p:spPr>
          <a:xfrm>
            <a:off x="301625" y="2286000"/>
            <a:ext cx="8504238" cy="3813175"/>
          </a:xfrm>
        </p:spPr>
        <p:txBody>
          <a:bodyPr/>
          <a:lstStyle/>
          <a:p>
            <a:r>
              <a:rPr lang="en-US" altLang="en-US" sz="2400" smtClean="0">
                <a:solidFill>
                  <a:srgbClr val="000000"/>
                </a:solidFill>
                <a:ea typeface="ＭＳ Ｐゴシック" pitchFamily="34" charset="-128"/>
              </a:rPr>
              <a:t>Cornea</a:t>
            </a:r>
          </a:p>
          <a:p>
            <a:pPr lvl="1"/>
            <a:r>
              <a:rPr lang="en-US" altLang="en-US" sz="2400" smtClean="0">
                <a:solidFill>
                  <a:srgbClr val="000000"/>
                </a:solidFill>
                <a:ea typeface="ＭＳ Ｐゴシック" pitchFamily="34" charset="-128"/>
              </a:rPr>
              <a:t>Sclera</a:t>
            </a:r>
          </a:p>
          <a:p>
            <a:pPr lvl="1"/>
            <a:r>
              <a:rPr lang="en-US" altLang="en-US" sz="2400" smtClean="0">
                <a:solidFill>
                  <a:srgbClr val="000000"/>
                </a:solidFill>
                <a:ea typeface="ＭＳ Ｐゴシック" pitchFamily="34" charset="-128"/>
              </a:rPr>
              <a:t>Anterior chamber</a:t>
            </a:r>
          </a:p>
          <a:p>
            <a:pPr lvl="1"/>
            <a:r>
              <a:rPr lang="en-US" altLang="en-US" sz="2400" smtClean="0">
                <a:solidFill>
                  <a:srgbClr val="000000"/>
                </a:solidFill>
                <a:ea typeface="ＭＳ Ｐゴシック" pitchFamily="34" charset="-128"/>
              </a:rPr>
              <a:t>Iris</a:t>
            </a:r>
          </a:p>
          <a:p>
            <a:pPr lvl="1"/>
            <a:r>
              <a:rPr lang="en-US" altLang="en-US" sz="2400" smtClean="0">
                <a:solidFill>
                  <a:srgbClr val="000000"/>
                </a:solidFill>
                <a:ea typeface="ＭＳ Ｐゴシック" pitchFamily="34" charset="-128"/>
              </a:rPr>
              <a:t>Pupil</a:t>
            </a:r>
          </a:p>
          <a:p>
            <a:pPr lvl="1"/>
            <a:r>
              <a:rPr lang="en-US" altLang="en-US" sz="2400" smtClean="0">
                <a:solidFill>
                  <a:srgbClr val="000000"/>
                </a:solidFill>
                <a:ea typeface="ＭＳ Ｐゴシック" pitchFamily="34" charset="-128"/>
              </a:rPr>
              <a:t>Heterochromia</a:t>
            </a:r>
          </a:p>
          <a:p>
            <a:pPr lvl="1"/>
            <a:r>
              <a:rPr lang="en-US" altLang="en-US" sz="2400" smtClean="0">
                <a:solidFill>
                  <a:srgbClr val="000000"/>
                </a:solidFill>
                <a:ea typeface="ＭＳ Ｐゴシック" pitchFamily="34" charset="-128"/>
              </a:rPr>
              <a:t>Posterior chamber</a:t>
            </a:r>
          </a:p>
        </p:txBody>
      </p:sp>
      <p:sp>
        <p:nvSpPr>
          <p:cNvPr id="11268"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2286000"/>
            <a:ext cx="3476625"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301625" y="2438400"/>
            <a:ext cx="8504238" cy="3660775"/>
          </a:xfrm>
        </p:spPr>
        <p:txBody>
          <a:bodyPr/>
          <a:lstStyle/>
          <a:p>
            <a:r>
              <a:rPr lang="en-US" altLang="en-US" sz="2400" smtClean="0">
                <a:solidFill>
                  <a:srgbClr val="000000"/>
                </a:solidFill>
                <a:ea typeface="ＭＳ Ｐゴシック" pitchFamily="34" charset="-128"/>
              </a:rPr>
              <a:t>Lens</a:t>
            </a:r>
          </a:p>
          <a:p>
            <a:pPr lvl="1"/>
            <a:r>
              <a:rPr lang="en-US" altLang="en-US" sz="2400" smtClean="0">
                <a:solidFill>
                  <a:srgbClr val="000000"/>
                </a:solidFill>
                <a:ea typeface="ＭＳ Ｐゴシック" pitchFamily="34" charset="-128"/>
              </a:rPr>
              <a:t>Accommodation</a:t>
            </a:r>
          </a:p>
          <a:p>
            <a:pPr lvl="1"/>
            <a:r>
              <a:rPr lang="en-US" altLang="en-US" sz="2400" smtClean="0">
                <a:solidFill>
                  <a:srgbClr val="000000"/>
                </a:solidFill>
                <a:ea typeface="ＭＳ Ｐゴシック" pitchFamily="34" charset="-128"/>
              </a:rPr>
              <a:t>Ciliary muscles</a:t>
            </a:r>
          </a:p>
          <a:p>
            <a:pPr lvl="1"/>
            <a:r>
              <a:rPr lang="en-US" altLang="en-US" sz="2400" smtClean="0">
                <a:solidFill>
                  <a:srgbClr val="000000"/>
                </a:solidFill>
                <a:ea typeface="ＭＳ Ｐゴシック" pitchFamily="34" charset="-128"/>
              </a:rPr>
              <a:t>Zonule fibers</a:t>
            </a:r>
          </a:p>
        </p:txBody>
      </p:sp>
      <p:sp>
        <p:nvSpPr>
          <p:cNvPr id="12291" name="Footer Placeholder 3"/>
          <p:cNvSpPr>
            <a:spLocks noGrp="1"/>
          </p:cNvSpPr>
          <p:nvPr>
            <p:ph type="ftr" sz="quarter" idx="14"/>
          </p:nvPr>
        </p:nvSpPr>
        <p:spPr bwMode="auto">
          <a:xfrm>
            <a:off x="304800" y="6324600"/>
            <a:ext cx="4208463" cy="323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7" name="Title 1"/>
          <p:cNvSpPr txBox="1">
            <a:spLocks/>
          </p:cNvSpPr>
          <p:nvPr/>
        </p:nvSpPr>
        <p:spPr bwMode="auto">
          <a:xfrm>
            <a:off x="381000" y="14478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3300" kern="1200">
                <a:solidFill>
                  <a:schemeClr val="accent3">
                    <a:shade val="75000"/>
                  </a:schemeClr>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z="3200" dirty="0" smtClean="0">
                <a:solidFill>
                  <a:srgbClr val="000000"/>
                </a:solidFill>
                <a:latin typeface="+mn-lt"/>
                <a:ea typeface="+mn-ea"/>
                <a:cs typeface="+mn-cs"/>
              </a:rPr>
              <a:t>Anatomy of the Eye (cont.) </a:t>
            </a:r>
            <a:endParaRPr lang="en-US" dirty="0">
              <a:solidFill>
                <a:srgbClr val="000000"/>
              </a:solidFill>
            </a:endParaRPr>
          </a:p>
        </p:txBody>
      </p:sp>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2438400"/>
            <a:ext cx="3524250"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81000" y="1447800"/>
            <a:ext cx="8534400" cy="758825"/>
          </a:xfrm>
        </p:spPr>
        <p:txBody>
          <a:bodyPr/>
          <a:lstStyle/>
          <a:p>
            <a:pPr marL="342900" indent="-342900"/>
            <a:r>
              <a:rPr lang="en-US" altLang="en-US" sz="3200" smtClean="0">
                <a:solidFill>
                  <a:srgbClr val="000000"/>
                </a:solidFill>
                <a:ea typeface="ＭＳ Ｐゴシック" pitchFamily="34" charset="-128"/>
              </a:rPr>
              <a:t>Pupillary Reflex </a:t>
            </a:r>
            <a:endParaRPr lang="en-US" altLang="en-US" smtClean="0">
              <a:solidFill>
                <a:srgbClr val="000000"/>
              </a:solidFill>
              <a:ea typeface="ＭＳ Ｐゴシック" pitchFamily="34" charset="-128"/>
            </a:endParaRPr>
          </a:p>
        </p:txBody>
      </p:sp>
      <p:sp>
        <p:nvSpPr>
          <p:cNvPr id="133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3317" name="TextBox 5"/>
          <p:cNvSpPr txBox="1">
            <a:spLocks noChangeArrowheads="1"/>
          </p:cNvSpPr>
          <p:nvPr/>
        </p:nvSpPr>
        <p:spPr bwMode="auto">
          <a:xfrm>
            <a:off x="1905000" y="2362200"/>
            <a:ext cx="1581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dirty="0">
                <a:latin typeface="Arial" charset="0"/>
              </a:rPr>
              <a:t>Dim light</a:t>
            </a:r>
          </a:p>
        </p:txBody>
      </p:sp>
      <p:sp>
        <p:nvSpPr>
          <p:cNvPr id="13318" name="TextBox 6"/>
          <p:cNvSpPr txBox="1">
            <a:spLocks noChangeArrowheads="1"/>
          </p:cNvSpPr>
          <p:nvPr/>
        </p:nvSpPr>
        <p:spPr bwMode="auto">
          <a:xfrm>
            <a:off x="5791200" y="2362200"/>
            <a:ext cx="1881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Bright light</a:t>
            </a:r>
          </a:p>
        </p:txBody>
      </p:sp>
      <p:sp>
        <p:nvSpPr>
          <p:cNvPr id="13319" name="Rectangle 7"/>
          <p:cNvSpPr>
            <a:spLocks noChangeArrowheads="1"/>
          </p:cNvSpPr>
          <p:nvPr/>
        </p:nvSpPr>
        <p:spPr bwMode="auto">
          <a:xfrm>
            <a:off x="1752600" y="5410200"/>
            <a:ext cx="24399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Pupil expands </a:t>
            </a:r>
          </a:p>
        </p:txBody>
      </p:sp>
      <p:sp>
        <p:nvSpPr>
          <p:cNvPr id="13320" name="Rectangle 8"/>
          <p:cNvSpPr>
            <a:spLocks noChangeArrowheads="1"/>
          </p:cNvSpPr>
          <p:nvPr/>
        </p:nvSpPr>
        <p:spPr bwMode="auto">
          <a:xfrm>
            <a:off x="5486400" y="5410200"/>
            <a:ext cx="2540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Pupil contracts</a:t>
            </a:r>
          </a:p>
        </p:txBody>
      </p:sp>
      <p:pic>
        <p:nvPicPr>
          <p:cNvPr id="1332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886075"/>
            <a:ext cx="738187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676400"/>
            <a:ext cx="8534400" cy="758825"/>
          </a:xfrm>
        </p:spPr>
        <p:txBody>
          <a:bodyPr/>
          <a:lstStyle/>
          <a:p>
            <a:pPr eaLnBrk="1" hangingPunct="1"/>
            <a:r>
              <a:rPr lang="en-US" altLang="en-US" smtClean="0">
                <a:solidFill>
                  <a:srgbClr val="000000"/>
                </a:solidFill>
                <a:ea typeface="ＭＳ Ｐゴシック" pitchFamily="34" charset="-128"/>
              </a:rPr>
              <a:t>Iris: Eye Color</a:t>
            </a:r>
          </a:p>
        </p:txBody>
      </p:sp>
      <p:sp>
        <p:nvSpPr>
          <p:cNvPr id="1434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43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6313" y="2643188"/>
            <a:ext cx="7191375"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5192</TotalTime>
  <Words>2545</Words>
  <Application>Microsoft Office PowerPoint</Application>
  <PresentationFormat>On-screen Show (4:3)</PresentationFormat>
  <Paragraphs>213</Paragraphs>
  <Slides>32</Slides>
  <Notes>25</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Civic</vt:lpstr>
      <vt:lpstr>PowerPoint Presentation</vt:lpstr>
      <vt:lpstr>LEARNING OBJECTIVES </vt:lpstr>
      <vt:lpstr>Light</vt:lpstr>
      <vt:lpstr>The Eye and Its Role in the Visual System </vt:lpstr>
      <vt:lpstr>Field of View </vt:lpstr>
      <vt:lpstr>Anatomy of the Eye </vt:lpstr>
      <vt:lpstr>PowerPoint Presentation</vt:lpstr>
      <vt:lpstr>Pupillary Reflex </vt:lpstr>
      <vt:lpstr>Iris: Eye Color</vt:lpstr>
      <vt:lpstr>Accommodation </vt:lpstr>
      <vt:lpstr>Presbyopia and the Near Point</vt:lpstr>
      <vt:lpstr>The Retina </vt:lpstr>
      <vt:lpstr>Anatomy of the Retina </vt:lpstr>
      <vt:lpstr>Neurons in the Retina </vt:lpstr>
      <vt:lpstr>Anatomy of the Human Retina</vt:lpstr>
      <vt:lpstr>Receptor Density in the Retina</vt:lpstr>
      <vt:lpstr>Retinal Physiology </vt:lpstr>
      <vt:lpstr>Receptor Types </vt:lpstr>
      <vt:lpstr>Wavelength Sensitivity of Cones and Rods </vt:lpstr>
      <vt:lpstr>The Duplex Theory of Vision </vt:lpstr>
      <vt:lpstr>Spatial Summation and Acuity </vt:lpstr>
      <vt:lpstr>Dark and Light Adaptation </vt:lpstr>
      <vt:lpstr>Retinal Ganglion Cells and Receptive Fields</vt:lpstr>
      <vt:lpstr>Convergence of Photoreceptors onto Ganglion Cells</vt:lpstr>
      <vt:lpstr>Center-surround Receptive Fields </vt:lpstr>
      <vt:lpstr>Mach Bands</vt:lpstr>
      <vt:lpstr>Refractive Errors and Diseases of the Eye </vt:lpstr>
      <vt:lpstr>Myopia (Nearsightedness) </vt:lpstr>
      <vt:lpstr>Hyperopia (Farsightedness) and  Presbyopia (Old-Sightedness) </vt:lpstr>
      <vt:lpstr>Astigmatism </vt:lpstr>
      <vt:lpstr>Cataracts, Macular Degeneration,  and Retinitis Pigmentosa</vt:lpstr>
      <vt:lpstr>IN DEPTH: Vision Prostheses</vt:lpstr>
    </vt:vector>
  </TitlesOfParts>
  <Company>Sage Publications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42</cp:revision>
  <dcterms:created xsi:type="dcterms:W3CDTF">2012-08-30T20:44:25Z</dcterms:created>
  <dcterms:modified xsi:type="dcterms:W3CDTF">2015-08-04T04:28:24Z</dcterms:modified>
</cp:coreProperties>
</file>