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9"/>
  </p:notesMasterIdLst>
  <p:handoutMasterIdLst>
    <p:handoutMasterId r:id="rId30"/>
  </p:handoutMasterIdLst>
  <p:sldIdLst>
    <p:sldId id="258" r:id="rId2"/>
    <p:sldId id="295" r:id="rId3"/>
    <p:sldId id="307" r:id="rId4"/>
    <p:sldId id="288" r:id="rId5"/>
    <p:sldId id="308" r:id="rId6"/>
    <p:sldId id="289" r:id="rId7"/>
    <p:sldId id="309" r:id="rId8"/>
    <p:sldId id="310" r:id="rId9"/>
    <p:sldId id="290" r:id="rId10"/>
    <p:sldId id="311" r:id="rId11"/>
    <p:sldId id="312" r:id="rId12"/>
    <p:sldId id="291" r:id="rId13"/>
    <p:sldId id="292" r:id="rId14"/>
    <p:sldId id="293" r:id="rId15"/>
    <p:sldId id="294" r:id="rId16"/>
    <p:sldId id="313" r:id="rId17"/>
    <p:sldId id="297" r:id="rId18"/>
    <p:sldId id="296" r:id="rId19"/>
    <p:sldId id="306" r:id="rId20"/>
    <p:sldId id="314" r:id="rId21"/>
    <p:sldId id="305" r:id="rId22"/>
    <p:sldId id="303" r:id="rId23"/>
    <p:sldId id="317" r:id="rId24"/>
    <p:sldId id="316" r:id="rId25"/>
    <p:sldId id="315" r:id="rId26"/>
    <p:sldId id="299" r:id="rId27"/>
    <p:sldId id="298" r:id="rId2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1"/>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5" autoAdjust="0"/>
    <p:restoredTop sz="94670" autoAdjust="0"/>
  </p:normalViewPr>
  <p:slideViewPr>
    <p:cSldViewPr>
      <p:cViewPr>
        <p:scale>
          <a:sx n="100" d="100"/>
          <a:sy n="100" d="100"/>
        </p:scale>
        <p:origin x="-102" y="618"/>
      </p:cViewPr>
      <p:guideLst>
        <p:guide orient="horz" pos="2160"/>
        <p:guide pos="2880"/>
      </p:guideLst>
    </p:cSldViewPr>
  </p:slideViewPr>
  <p:outlineViewPr>
    <p:cViewPr>
      <p:scale>
        <a:sx n="33" d="100"/>
        <a:sy n="33" d="100"/>
      </p:scale>
      <p:origin x="0" y="7024"/>
    </p:cViewPr>
  </p:outlineViewPr>
  <p:notesTextViewPr>
    <p:cViewPr>
      <p:scale>
        <a:sx n="100" d="100"/>
        <a:sy n="100" d="100"/>
      </p:scale>
      <p:origin x="0" y="0"/>
    </p:cViewPr>
  </p:notesTextViewPr>
  <p:sorterViewPr>
    <p:cViewPr>
      <p:scale>
        <a:sx n="236" d="100"/>
        <a:sy n="236" d="100"/>
      </p:scale>
      <p:origin x="0" y="1909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0"/>
                <a:cs typeface="ＭＳ Ｐゴシック"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pPr>
              <a:defRPr/>
            </a:pPr>
            <a:fld id="{DC207F7C-1D1D-4B47-86F0-FF570ECD614C}" type="datetimeFigureOut">
              <a:rPr lang="en-US" altLang="en-US"/>
              <a:pPr>
                <a:defRPr/>
              </a:pPr>
              <a:t>8/3/2015</a:t>
            </a:fld>
            <a:endParaRPr lang="en-US" alt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0"/>
                <a:cs typeface="ＭＳ Ｐゴシック"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pPr>
              <a:defRPr/>
            </a:pPr>
            <a:fld id="{91516311-A7E2-4E4F-9F2C-2BC38C47097D}" type="slidenum">
              <a:rPr lang="en-US" altLang="en-US"/>
              <a:pPr>
                <a:defRPr/>
              </a:pPr>
              <a:t>‹#›</a:t>
            </a:fld>
            <a:endParaRPr lang="en-US" altLang="en-US"/>
          </a:p>
        </p:txBody>
      </p:sp>
    </p:spTree>
    <p:extLst>
      <p:ext uri="{BB962C8B-B14F-4D97-AF65-F5344CB8AC3E}">
        <p14:creationId xmlns:p14="http://schemas.microsoft.com/office/powerpoint/2010/main" val="245343600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CE43A616-30D6-4C59-A851-B1D3E9A6736C}" type="datetimeFigureOut">
              <a:rPr lang="en-US" altLang="en-US"/>
              <a:pPr>
                <a:defRPr/>
              </a:pPr>
              <a:t>8/3/2015</a:t>
            </a:fld>
            <a:endParaRPr lang="en-US" alt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5B5AD721-DB5A-44BD-BF5A-899483B99873}" type="slidenum">
              <a:rPr lang="en-US" altLang="en-US"/>
              <a:pPr>
                <a:defRPr/>
              </a:pPr>
              <a:t>‹#›</a:t>
            </a:fld>
            <a:endParaRPr lang="en-US" altLang="en-US"/>
          </a:p>
        </p:txBody>
      </p:sp>
    </p:spTree>
    <p:extLst>
      <p:ext uri="{BB962C8B-B14F-4D97-AF65-F5344CB8AC3E}">
        <p14:creationId xmlns:p14="http://schemas.microsoft.com/office/powerpoint/2010/main" val="2223106549"/>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4.1 </a:t>
            </a:r>
          </a:p>
          <a:p>
            <a:r>
              <a:rPr lang="en-US" altLang="en-US" smtClean="0">
                <a:ea typeface="ＭＳ Ｐゴシック" pitchFamily="34" charset="-128"/>
              </a:rPr>
              <a:t>Torsten Wiesel and David Hubel in 1982, shortly after winning the Nobel Prize in 1981 for their work on the visual system. </a:t>
            </a:r>
          </a:p>
          <a:p>
            <a:endParaRPr lang="en-US" altLang="en-US" smtClean="0">
              <a:ea typeface="ＭＳ Ｐゴシック" pitchFamily="34" charset="-128"/>
            </a:endParaRPr>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CD9EF47-BF75-4811-A352-488A35BD5930}" type="slidenum">
              <a:rPr lang="en-US" altLang="en-US" smtClean="0"/>
              <a:pPr eaLnBrk="1" hangingPunct="1">
                <a:spcBef>
                  <a:spcPct val="0"/>
                </a:spcBef>
              </a:pPr>
              <a:t>3</a:t>
            </a:fld>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4.11 A bar detector. </a:t>
            </a:r>
          </a:p>
          <a:p>
            <a:r>
              <a:rPr lang="en-US" altLang="en-US" smtClean="0">
                <a:ea typeface="ＭＳ Ｐゴシック" pitchFamily="34" charset="-128"/>
              </a:rPr>
              <a:t>This cell’s receptive field allows it to respond to a bar of light at a particular orientation. It is best stimulated by a light bar surrounded by a dark field. </a:t>
            </a:r>
          </a:p>
        </p:txBody>
      </p:sp>
      <p:sp>
        <p:nvSpPr>
          <p:cNvPr id="440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6F04FBF-4A82-4B4E-994D-64A95FD05463}" type="slidenum">
              <a:rPr lang="en-US" altLang="en-US" smtClean="0"/>
              <a:pPr eaLnBrk="1" hangingPunct="1">
                <a:spcBef>
                  <a:spcPct val="0"/>
                </a:spcBef>
              </a:pPr>
              <a:t>16</a:t>
            </a:fld>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4.12 Tuning curves of simple cells in V1. </a:t>
            </a:r>
          </a:p>
          <a:p>
            <a:r>
              <a:rPr lang="en-US" altLang="en-US" smtClean="0">
                <a:ea typeface="ＭＳ Ｐゴシック" pitchFamily="34" charset="-128"/>
              </a:rPr>
              <a:t>You can see here the response patterns of two simple cells. One is tuned best to a perpendicular 90° bar, whereas the other one is tuned to a 45° bar. You can see that the cells will respond to other orientations, but they peak for one orientation. </a:t>
            </a:r>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FA0BA4C3-C50B-45E3-A75F-2F680A24CF1E}" type="slidenum">
              <a:rPr lang="en-US" altLang="en-US" smtClean="0"/>
              <a:pPr eaLnBrk="1" hangingPunct="1">
                <a:spcBef>
                  <a:spcPct val="0"/>
                </a:spcBef>
              </a:pPr>
              <a:t>17</a:t>
            </a:fld>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4.13 </a:t>
            </a:r>
          </a:p>
          <a:p>
            <a:r>
              <a:rPr lang="en-US" altLang="en-US" smtClean="0">
                <a:ea typeface="ＭＳ Ｐゴシック" pitchFamily="34" charset="-128"/>
              </a:rPr>
              <a:t>When an electrode is inserted into a column of cells in V1, all respond to a specific orientation of bars. </a:t>
            </a:r>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8E0EE677-4A3B-4CC6-9FA6-F24C84404957}" type="slidenum">
              <a:rPr lang="en-US" altLang="en-US" smtClean="0"/>
              <a:pPr eaLnBrk="1" hangingPunct="1">
                <a:spcBef>
                  <a:spcPct val="0"/>
                </a:spcBef>
              </a:pPr>
              <a:t>18</a:t>
            </a:fld>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4.14 Ocular dominance columns in V1. </a:t>
            </a:r>
          </a:p>
          <a:p>
            <a:r>
              <a:rPr lang="en-US" altLang="en-US" smtClean="0">
                <a:ea typeface="ＭＳ Ｐゴシック" pitchFamily="34" charset="-128"/>
              </a:rPr>
              <a:t>Alternating columns in V1 receive signals from either the left eye or the right eye through the LGN. </a:t>
            </a:r>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BEA94C91-6A4A-489F-93D3-FBCD94A2F076}" type="slidenum">
              <a:rPr lang="en-US" altLang="en-US" smtClean="0"/>
              <a:pPr eaLnBrk="1" hangingPunct="1">
                <a:spcBef>
                  <a:spcPct val="0"/>
                </a:spcBef>
              </a:pPr>
              <a:t>19</a:t>
            </a:fld>
            <a:endParaRPr lang="en-US"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4.15 Hypercolumns in V1. </a:t>
            </a:r>
          </a:p>
          <a:p>
            <a:r>
              <a:rPr lang="en-US" altLang="en-US" smtClean="0">
                <a:ea typeface="ＭＳ Ｐゴシック" pitchFamily="34" charset="-128"/>
              </a:rPr>
              <a:t>The hypercolumns organize the orientation columns, the location columns, and the ocular dominance columns into a predictable pattern. The image here is a schematic showing everything at right angles. In real mammalian brains, the pattern may be curved or folded in on itself. In this figure, you can also see the “blobs,” which are designed to detect color. </a:t>
            </a:r>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18C1AF2B-493E-49D0-8E4B-E0B0D29D8B59}" type="slidenum">
              <a:rPr lang="en-US" altLang="en-US" smtClean="0"/>
              <a:pPr eaLnBrk="1" hangingPunct="1">
                <a:spcBef>
                  <a:spcPct val="0"/>
                </a:spcBef>
              </a:pPr>
              <a:t>20</a:t>
            </a:fld>
            <a:endParaRPr lang="en-US"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4.16 </a:t>
            </a:r>
          </a:p>
          <a:p>
            <a:r>
              <a:rPr lang="en-US" altLang="en-US" smtClean="0">
                <a:ea typeface="ＭＳ Ｐゴシック" pitchFamily="34" charset="-128"/>
              </a:rPr>
              <a:t>This illustration shows a rhesus macaque brain. These monkeys have occipital lobes very similar to those of humans. You can see the relative locations of V2 and V1, as well as other areas of the occipital cortex. </a:t>
            </a:r>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BA01402-05C5-45EC-A1AF-9AAD0C4DFCFF}" type="slidenum">
              <a:rPr lang="en-US" altLang="en-US" smtClean="0"/>
              <a:pPr eaLnBrk="1" hangingPunct="1">
                <a:spcBef>
                  <a:spcPct val="0"/>
                </a:spcBef>
              </a:pPr>
              <a:t>21</a:t>
            </a:fld>
            <a:endParaRPr lang="en-US"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4.17 The ventral and dorsal pathways in the brain. </a:t>
            </a:r>
          </a:p>
          <a:p>
            <a:r>
              <a:rPr lang="en-US" altLang="en-US" smtClean="0">
                <a:ea typeface="ＭＳ Ｐゴシック" pitchFamily="34" charset="-128"/>
              </a:rPr>
              <a:t>This illustration shows the important visual areas of the occipital lobe and the flow of information in both the ventral and dorsal pathways. The ventral pathway flows through V2 and eventually into the temporal lobe and is concerned with object identification, as well as color perception. The dorsal pathway flows through V2 to area MT and then to the parietal lobe. It is concerned with where objects are in visual space as well as motion. </a:t>
            </a:r>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C07C907-B51E-4D97-A7BC-D2599764D13B}" type="slidenum">
              <a:rPr lang="en-US" altLang="en-US" smtClean="0"/>
              <a:pPr eaLnBrk="1" hangingPunct="1">
                <a:spcBef>
                  <a:spcPct val="0"/>
                </a:spcBef>
              </a:pPr>
              <a:t>22</a:t>
            </a:fld>
            <a:endParaRPr lang="en-US"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4.17 The ventral and dorsal pathways in the brain. </a:t>
            </a:r>
          </a:p>
          <a:p>
            <a:r>
              <a:rPr lang="en-US" altLang="en-US" smtClean="0">
                <a:ea typeface="ＭＳ Ｐゴシック" pitchFamily="34" charset="-128"/>
              </a:rPr>
              <a:t>This illustration shows the important visual areas of the occipital lobe and the flow of information in both the ventral and dorsal pathways. The ventral pathway flows through V2 and eventually into the temporal lobe and is concerned with object identification, as well as color perception. The dorsal pathway flows through V2 to area MT and then to the parietal lobe. It is concerned with where objects are in visual space as well as motion. </a:t>
            </a:r>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1FEEF5CA-4AB4-464D-A173-28A1515C50C2}" type="slidenum">
              <a:rPr lang="en-US" altLang="en-US" smtClean="0"/>
              <a:pPr eaLnBrk="1" hangingPunct="1">
                <a:spcBef>
                  <a:spcPct val="0"/>
                </a:spcBef>
              </a:pPr>
              <a:t>23</a:t>
            </a:fld>
            <a:endParaRPr lang="en-US"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4.18 The flow of information in the brain. </a:t>
            </a:r>
          </a:p>
          <a:p>
            <a:r>
              <a:rPr lang="en-US" altLang="en-US" smtClean="0">
                <a:ea typeface="ＭＳ Ｐゴシック" pitchFamily="34" charset="-128"/>
              </a:rPr>
              <a:t>This figure illustrates the flow of information schematically from retinal ganglion cells to higher areas in the cortex of the human brain. Note that the ventral and dorsal pathways are defined very early, starting in the retinal ganglion cells. Thus, from early in visual processing, the “what” and the “where” pathways are distinct. </a:t>
            </a:r>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39BBECA-7FDA-4520-81F3-65748C5C5FBD}" type="slidenum">
              <a:rPr lang="en-US" altLang="en-US" smtClean="0"/>
              <a:pPr eaLnBrk="1" hangingPunct="1">
                <a:spcBef>
                  <a:spcPct val="0"/>
                </a:spcBef>
              </a:pPr>
              <a:t>24</a:t>
            </a:fld>
            <a:endParaRPr lang="en-US"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4.19 A lesion study illustrating the reality of the dorsal and ventral pathways. </a:t>
            </a:r>
          </a:p>
          <a:p>
            <a:r>
              <a:rPr lang="en-US" altLang="en-US" smtClean="0">
                <a:ea typeface="ＭＳ Ｐゴシック" pitchFamily="34" charset="-128"/>
              </a:rPr>
              <a:t>Monkeys learned one of two tasks, a landmark task and an object task. Lesions to the parietal lobe interfered with the landmark task, and lesions to the inferotemporal lobe interfered with the object task. This study provides support for the view that the dorsal and ventral streams are separate. </a:t>
            </a:r>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D32D8E7-064A-4C2B-A64B-D988B99A0D41}" type="slidenum">
              <a:rPr lang="en-US" altLang="en-US" smtClean="0"/>
              <a:pPr eaLnBrk="1" hangingPunct="1">
                <a:spcBef>
                  <a:spcPct val="0"/>
                </a:spcBef>
              </a:pPr>
              <a:t>25</a:t>
            </a:fld>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4.2 The optic chiasm and visual space in the brain. </a:t>
            </a:r>
          </a:p>
          <a:p>
            <a:r>
              <a:rPr lang="en-US" altLang="en-US" smtClean="0">
                <a:ea typeface="ＭＳ Ｐゴシック" pitchFamily="34" charset="-128"/>
              </a:rPr>
              <a:t>The optic nerves leave the eyes and travels toward the brain. At the optic chiasm, each optic nerve splits apart. Information from the left visual world first travels toward the right side of the brain, whereas information from the right visual world first travels toward the left side of the brain. Information from each eye, however, goes to both sides of the brain. For example, the left temporal retina receives information from the right visual world, which stays on the same side of the brain and goes to the left hemisphere (ipsilateral or same-side organization). The left nasal retina receives information from the left visual world, which crosses over and goes to the right hemisphere (contralateral organization). (b) The optic chiasm as it appears in the sheep brain. It is nearly identical to how it appears in the human brain. </a:t>
            </a:r>
          </a:p>
          <a:p>
            <a:endParaRPr lang="en-US" altLang="en-US" smtClean="0">
              <a:ea typeface="ＭＳ Ｐゴシック" pitchFamily="34" charset="-128"/>
            </a:endParaRPr>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1347BAD-6CD9-4D98-A71A-78550631A31F}" type="slidenum">
              <a:rPr lang="en-US" altLang="en-US" smtClean="0"/>
              <a:pPr eaLnBrk="1" hangingPunct="1">
                <a:spcBef>
                  <a:spcPct val="0"/>
                </a:spcBef>
              </a:pPr>
              <a:t>5</a:t>
            </a:fld>
            <a:endParaRPr lang="en-US"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4.20 The kitten carousel experiment. </a:t>
            </a:r>
          </a:p>
          <a:p>
            <a:r>
              <a:rPr lang="en-US" altLang="en-US" smtClean="0">
                <a:ea typeface="ＭＳ Ｐゴシック" pitchFamily="34" charset="-128"/>
              </a:rPr>
              <a:t>The illustration shows two kittens, both reared in an all-dark environment, seeing vertical stripes in the experimental setup. The kitten on the right is active in its exploration, whereas the kitten on the left is yoked to the first. Because of its lack of active experience, the yoked kitten shows slowed visual development (Held &amp; Hein, 1963). </a:t>
            </a:r>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9C8A6A2-E27F-4BB0-8072-57EE18C81DC3}" type="slidenum">
              <a:rPr lang="en-US" altLang="en-US" smtClean="0"/>
              <a:pPr eaLnBrk="1" hangingPunct="1">
                <a:spcBef>
                  <a:spcPct val="0"/>
                </a:spcBef>
              </a:pPr>
              <a:t>26</a:t>
            </a:fld>
            <a:endParaRPr lang="en-US"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4.21 </a:t>
            </a:r>
          </a:p>
          <a:p>
            <a:r>
              <a:rPr lang="en-US" altLang="en-US" smtClean="0">
                <a:ea typeface="ＭＳ Ｐゴシック" pitchFamily="34" charset="-128"/>
              </a:rPr>
              <a:t>An MRI study of patient T.N.’s brain, showing the bilateral destruction of the V1 region of his brain. This damage means that his V1 does not process visual information. As such, T.N. is blind. However, other areas of the brain, such as the superior colliculus, allow him to make visual responses.</a:t>
            </a:r>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6522C137-EE84-45DA-B065-BD94A9F293DE}" type="slidenum">
              <a:rPr lang="en-US" altLang="en-US" smtClean="0"/>
              <a:pPr eaLnBrk="1" hangingPunct="1">
                <a:spcBef>
                  <a:spcPct val="0"/>
                </a:spcBef>
              </a:pPr>
              <a:t>27</a:t>
            </a:fld>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4.3 The lateral geniculate nucleus (LGN). </a:t>
            </a:r>
          </a:p>
          <a:p>
            <a:r>
              <a:rPr lang="en-US" altLang="en-US" smtClean="0">
                <a:ea typeface="ＭＳ Ｐゴシック" pitchFamily="34" charset="-128"/>
              </a:rPr>
              <a:t>The LGN is a six-layered structure. Layers 1 and 2 are called the magnocellular layers because the cells in these layers are large. Layers 3 through 6 are called parvocellular layers because the cells are somewhat smaller. </a:t>
            </a:r>
          </a:p>
          <a:p>
            <a:endParaRPr lang="en-US" altLang="en-US" smtClean="0">
              <a:ea typeface="ＭＳ Ｐゴシック" pitchFamily="34" charset="-128"/>
            </a:endParaRPr>
          </a:p>
          <a:p>
            <a:endParaRPr lang="en-US" altLang="en-US" smtClean="0">
              <a:ea typeface="ＭＳ Ｐゴシック" pitchFamily="34" charset="-128"/>
            </a:endParaRPr>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49EF1458-F6EA-4262-A91A-2D7FA0193B82}" type="slidenum">
              <a:rPr lang="en-US" altLang="en-US" smtClean="0"/>
              <a:pPr eaLnBrk="1" hangingPunct="1">
                <a:spcBef>
                  <a:spcPct val="0"/>
                </a:spcBef>
              </a:pPr>
              <a:t>7</a:t>
            </a:fld>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4.4 Organization within the LGN. </a:t>
            </a:r>
          </a:p>
          <a:p>
            <a:r>
              <a:rPr lang="en-US" altLang="en-US" smtClean="0">
                <a:ea typeface="ＭＳ Ｐゴシック" pitchFamily="34" charset="-128"/>
              </a:rPr>
              <a:t>Objects in the left visual world initially go to the right hemisphere, whereas objects in the right visual world initially go the left hemisphere. This is represented here in both the eye and the optic chiasm with color coding. Different cells types of ganglion cells project to different layers of the LGN. The parvocellular layers receive input from the midget retinal ganglion cells, whereas the magnocellular levels receive input from the parasol retinal ganglion cells. The koniocellular layers receive input from the bistratified retinal ganglion cells. </a:t>
            </a:r>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56329A1-4F56-4687-81DB-614A052C0790}" type="slidenum">
              <a:rPr lang="en-US" altLang="en-US" smtClean="0"/>
              <a:pPr eaLnBrk="1" hangingPunct="1">
                <a:spcBef>
                  <a:spcPct val="0"/>
                </a:spcBef>
              </a:pPr>
              <a:t>9</a:t>
            </a:fld>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4.5 Organization in the LGN. </a:t>
            </a:r>
          </a:p>
          <a:p>
            <a:r>
              <a:rPr lang="en-US" altLang="en-US" smtClean="0">
                <a:ea typeface="ＭＳ Ｐゴシック" pitchFamily="34" charset="-128"/>
              </a:rPr>
              <a:t>Stimuli in the world are mapped in a consistent fashion onto each layer of the LGN. Input from the left visual field goes to the right LGN, and input from the right visual field goes to the left LGN. Layers 1 and 2 are the magnocellular layers receiving input, whereas Layers 3 to 6 are parvocellular. The koniocellular layers, not pictured, are in between. </a:t>
            </a:r>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54EF002-23A7-412C-B99B-D38E595EEF22}" type="slidenum">
              <a:rPr lang="en-US" altLang="en-US" smtClean="0"/>
              <a:pPr eaLnBrk="1" hangingPunct="1">
                <a:spcBef>
                  <a:spcPct val="0"/>
                </a:spcBef>
              </a:pPr>
              <a:t>11</a:t>
            </a:fld>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4.6 The superior colliculus. </a:t>
            </a:r>
          </a:p>
          <a:p>
            <a:r>
              <a:rPr lang="en-US" altLang="en-US" smtClean="0">
                <a:ea typeface="ＭＳ Ｐゴシック" pitchFamily="34" charset="-128"/>
              </a:rPr>
              <a:t>This illustration shows the location of the superior colliculi relative to other brain structures relevant for vision. The superior colliculus is involved in controlling eye movements. </a:t>
            </a:r>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F556CB55-5865-4998-AB2D-1C16DE10BC2C}" type="slidenum">
              <a:rPr lang="en-US" altLang="en-US" smtClean="0"/>
              <a:pPr eaLnBrk="1" hangingPunct="1">
                <a:spcBef>
                  <a:spcPct val="0"/>
                </a:spcBef>
              </a:pPr>
              <a:t>12</a:t>
            </a:fld>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itchFamily="34" charset="-128"/>
            </a:endParaRPr>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E24F815-129A-4AA8-A907-F36327CB8BA2}" type="slidenum">
              <a:rPr lang="en-US" altLang="en-US" smtClean="0"/>
              <a:pPr eaLnBrk="1" hangingPunct="1">
                <a:spcBef>
                  <a:spcPct val="0"/>
                </a:spcBef>
              </a:pPr>
              <a:t>13</a:t>
            </a:fld>
            <a:endParaRPr lang="en-US"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4.10 V1 layers. </a:t>
            </a:r>
          </a:p>
          <a:p>
            <a:r>
              <a:rPr lang="en-US" altLang="en-US" smtClean="0">
                <a:ea typeface="ＭＳ Ｐゴシック" pitchFamily="34" charset="-128"/>
              </a:rPr>
              <a:t>This illustration shows the multiple layers of V1. Layer 4 has been subdivided into three sublayers. </a:t>
            </a:r>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A3EA25CA-951D-45D9-8C62-9F26760AFFF3}" type="slidenum">
              <a:rPr lang="en-US" altLang="en-US" smtClean="0"/>
              <a:pPr eaLnBrk="1" hangingPunct="1">
                <a:spcBef>
                  <a:spcPct val="0"/>
                </a:spcBef>
              </a:pPr>
              <a:t>14</a:t>
            </a:fld>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4.9 Organization of the visual world in V1. </a:t>
            </a:r>
          </a:p>
          <a:p>
            <a:r>
              <a:rPr lang="en-US" altLang="en-US" smtClean="0">
                <a:ea typeface="ＭＳ Ｐゴシック" pitchFamily="34" charset="-128"/>
              </a:rPr>
              <a:t>As in earlier areas in visual processing, the right V1 represents the left visual world, and the left V1 represents the right visual world. Note that the representation of the point of fixation, or the foveae of the retinae, is toward the middle of V1, with the left and right V1s adjacent to each other. </a:t>
            </a:r>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E9907E13-6BEE-4373-8EB8-BB4D2E0A9B03}" type="slidenum">
              <a:rPr lang="en-US" altLang="en-US" smtClean="0"/>
              <a:pPr eaLnBrk="1" hangingPunct="1">
                <a:spcBef>
                  <a:spcPct val="0"/>
                </a:spcBef>
              </a:pPr>
              <a:t>15</a:t>
            </a:fld>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5" name="Rectangle 20"/>
          <p:cNvSpPr>
            <a:spLocks noChangeArrowheads="1"/>
          </p:cNvSpPr>
          <p:nvPr/>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21"/>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7" name="Rectangle 23"/>
          <p:cNvSpPr>
            <a:spLocks noChangeArrowheads="1"/>
          </p:cNvSpPr>
          <p:nvPr/>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 name="Rectangle 9"/>
          <p:cNvSpPr>
            <a:spLocks noChangeArrowheads="1"/>
          </p:cNvSpPr>
          <p:nvPr/>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1" name="Straight Connector 10"/>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2" name="Rectangle 11"/>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Rectangle 19"/>
          <p:cNvSpPr>
            <a:spLocks noChangeArrowheads="1"/>
          </p:cNvSpPr>
          <p:nvPr userDrawn="1"/>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6" name="Rectangle 20"/>
          <p:cNvSpPr>
            <a:spLocks noChangeArrowheads="1"/>
          </p:cNvSpPr>
          <p:nvPr userDrawn="1"/>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7" name="Rectangle 21"/>
          <p:cNvSpPr>
            <a:spLocks noChangeArrowheads="1"/>
          </p:cNvSpPr>
          <p:nvPr userDrawn="1"/>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8" name="Rectangle 23"/>
          <p:cNvSpPr>
            <a:spLocks noChangeArrowheads="1"/>
          </p:cNvSpPr>
          <p:nvPr userDrawn="1"/>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9" name="Rectangle 18"/>
          <p:cNvSpPr>
            <a:spLocks noChangeArrowheads="1"/>
          </p:cNvSpPr>
          <p:nvPr userDrawn="1"/>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20" name="Straight Connector 19"/>
          <p:cNvSpPr>
            <a:spLocks noChangeShapeType="1"/>
          </p:cNvSpPr>
          <p:nvPr userDrawn="1"/>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21" name="Rectangle 20"/>
          <p:cNvSpPr>
            <a:spLocks noChangeArrowheads="1"/>
          </p:cNvSpPr>
          <p:nvPr userDrawn="1"/>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22" name="Oval 21"/>
          <p:cNvSpPr/>
          <p:nvPr userDrawn="1"/>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Oval 22"/>
          <p:cNvSpPr/>
          <p:nvPr userDrawn="1"/>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Subtitle 8"/>
          <p:cNvSpPr txBox="1">
            <a:spLocks/>
          </p:cNvSpPr>
          <p:nvPr userDrawn="1"/>
        </p:nvSpPr>
        <p:spPr bwMode="auto">
          <a:xfrm>
            <a:off x="1371600" y="2819400"/>
            <a:ext cx="64008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a:lstStyle>
            <a:lvl1pPr marL="0" indent="0" algn="ctr" rtl="0" eaLnBrk="0" fontAlgn="base" hangingPunct="0">
              <a:spcBef>
                <a:spcPct val="20000"/>
              </a:spcBef>
              <a:spcAft>
                <a:spcPct val="0"/>
              </a:spcAft>
              <a:buClr>
                <a:schemeClr val="accent1"/>
              </a:buClr>
              <a:buSzPct val="85000"/>
              <a:buFont typeface="Wingdings 2" charset="0"/>
              <a:buNone/>
              <a:defRPr sz="1600" b="1" kern="1200" cap="all" spc="250" baseline="0">
                <a:solidFill>
                  <a:schemeClr val="tx2"/>
                </a:solidFill>
                <a:latin typeface="+mn-lt"/>
                <a:ea typeface="ＭＳ Ｐゴシック" charset="0"/>
                <a:cs typeface="ＭＳ Ｐゴシック" charset="0"/>
              </a:defRPr>
            </a:lvl1pPr>
            <a:lvl2pPr marL="457200" indent="0" algn="ctr" rtl="0" eaLnBrk="0" fontAlgn="base" hangingPunct="0">
              <a:spcBef>
                <a:spcPct val="20000"/>
              </a:spcBef>
              <a:spcAft>
                <a:spcPct val="0"/>
              </a:spcAft>
              <a:buClr>
                <a:schemeClr val="accent2"/>
              </a:buClr>
              <a:buSzPct val="70000"/>
              <a:buFont typeface="Wingdings" charset="0"/>
              <a:buNone/>
              <a:defRPr sz="2200" kern="1200">
                <a:solidFill>
                  <a:schemeClr val="tx2"/>
                </a:solidFill>
                <a:latin typeface="+mn-lt"/>
                <a:ea typeface="ＭＳ Ｐゴシック" charset="0"/>
                <a:cs typeface="+mn-cs"/>
              </a:defRPr>
            </a:lvl2pPr>
            <a:lvl3pPr marL="914400" indent="0" algn="ctr" rtl="0" eaLnBrk="0" fontAlgn="base" hangingPunct="0">
              <a:spcBef>
                <a:spcPct val="20000"/>
              </a:spcBef>
              <a:spcAft>
                <a:spcPct val="0"/>
              </a:spcAft>
              <a:buClr>
                <a:srgbClr val="EB641B"/>
              </a:buClr>
              <a:buSzPct val="75000"/>
              <a:buFont typeface="Wingdings 2" charset="0"/>
              <a:buNone/>
              <a:defRPr sz="2000" kern="1200">
                <a:solidFill>
                  <a:schemeClr val="tx1"/>
                </a:solidFill>
                <a:latin typeface="+mn-lt"/>
                <a:ea typeface="ＭＳ Ｐゴシック" charset="0"/>
                <a:cs typeface="+mn-cs"/>
              </a:defRPr>
            </a:lvl3pPr>
            <a:lvl4pPr marL="1371600" indent="0" algn="ctr" rtl="0" eaLnBrk="0" fontAlgn="base" hangingPunct="0">
              <a:spcBef>
                <a:spcPct val="20000"/>
              </a:spcBef>
              <a:spcAft>
                <a:spcPct val="0"/>
              </a:spcAft>
              <a:buClr>
                <a:srgbClr val="39639D"/>
              </a:buClr>
              <a:buSzPct val="70000"/>
              <a:buFont typeface="Wingdings" charset="0"/>
              <a:buNone/>
              <a:defRPr sz="2000" kern="1200">
                <a:solidFill>
                  <a:schemeClr val="tx2"/>
                </a:solidFill>
                <a:latin typeface="+mn-lt"/>
                <a:ea typeface="ＭＳ Ｐゴシック" charset="0"/>
                <a:cs typeface="+mn-cs"/>
              </a:defRPr>
            </a:lvl4pPr>
            <a:lvl5pPr marL="1828800" indent="0" algn="ctr" rtl="0" eaLnBrk="0" fontAlgn="base" hangingPunct="0">
              <a:spcBef>
                <a:spcPct val="20000"/>
              </a:spcBef>
              <a:spcAft>
                <a:spcPct val="0"/>
              </a:spcAft>
              <a:buClr>
                <a:srgbClr val="474B78"/>
              </a:buClr>
              <a:buNone/>
              <a:defRPr kern="1200">
                <a:solidFill>
                  <a:schemeClr val="tx1"/>
                </a:solidFill>
                <a:latin typeface="+mn-lt"/>
                <a:ea typeface="ＭＳ Ｐゴシック" charset="0"/>
                <a:cs typeface="+mn-cs"/>
              </a:defRPr>
            </a:lvl5pPr>
            <a:lvl6pPr marL="2286000" indent="0" algn="ctr" rtl="0" eaLnBrk="1" latinLnBrk="0" hangingPunct="1">
              <a:spcBef>
                <a:spcPct val="20000"/>
              </a:spcBef>
              <a:buClr>
                <a:schemeClr val="accent6"/>
              </a:buClr>
              <a:buSzPct val="80000"/>
              <a:buFont typeface="Wingdings 2"/>
              <a:buNone/>
              <a:defRPr kumimoji="0" sz="1800" kern="1200">
                <a:solidFill>
                  <a:schemeClr val="tx1"/>
                </a:solidFill>
                <a:latin typeface="+mn-lt"/>
                <a:ea typeface="+mn-ea"/>
                <a:cs typeface="+mn-cs"/>
              </a:defRPr>
            </a:lvl6pPr>
            <a:lvl7pPr marL="2743200" indent="0" algn="ctr" rtl="0" eaLnBrk="1" latinLnBrk="0" hangingPunct="1">
              <a:spcBef>
                <a:spcPct val="20000"/>
              </a:spcBef>
              <a:buClr>
                <a:schemeClr val="accent1">
                  <a:shade val="75000"/>
                </a:schemeClr>
              </a:buClr>
              <a:buSzPct val="90000"/>
              <a:buNone/>
              <a:defRPr kumimoji="0" sz="1600" kern="1200" baseline="0">
                <a:solidFill>
                  <a:schemeClr val="tx1"/>
                </a:solidFill>
                <a:latin typeface="+mn-lt"/>
                <a:ea typeface="+mn-ea"/>
                <a:cs typeface="+mn-cs"/>
              </a:defRPr>
            </a:lvl7pPr>
            <a:lvl8pPr marL="3200400" indent="0" algn="ctr" rtl="0" eaLnBrk="1" latinLnBrk="0" hangingPunct="1">
              <a:spcBef>
                <a:spcPct val="20000"/>
              </a:spcBef>
              <a:buClr>
                <a:schemeClr val="accent4">
                  <a:shade val="75000"/>
                </a:schemeClr>
              </a:buClr>
              <a:buNone/>
              <a:defRPr kumimoji="0" sz="1600" kern="1200">
                <a:solidFill>
                  <a:schemeClr val="tx1"/>
                </a:solidFill>
                <a:latin typeface="+mn-lt"/>
                <a:ea typeface="+mn-ea"/>
                <a:cs typeface="+mn-cs"/>
              </a:defRPr>
            </a:lvl8pPr>
            <a:lvl9pPr marL="3657600" indent="0" algn="ctr" rtl="0" eaLnBrk="1" latinLnBrk="0" hangingPunct="1">
              <a:spcBef>
                <a:spcPct val="20000"/>
              </a:spcBef>
              <a:buClr>
                <a:schemeClr val="accent2">
                  <a:shade val="75000"/>
                </a:schemeClr>
              </a:buClr>
              <a:buSzPct val="90000"/>
              <a:buNone/>
              <a:defRPr kumimoji="0" sz="1400" kern="1200" cap="all" baseline="0">
                <a:solidFill>
                  <a:schemeClr val="tx1"/>
                </a:solidFill>
                <a:latin typeface="+mn-lt"/>
                <a:ea typeface="+mn-ea"/>
                <a:cs typeface="+mn-cs"/>
              </a:defRPr>
            </a:lvl9pPr>
          </a:lstStyle>
          <a:p>
            <a:pPr>
              <a:defRPr/>
            </a:pPr>
            <a:r>
              <a:rPr lang="en-US" smtClean="0"/>
              <a:t>Click to edit Master subtitle style</a:t>
            </a:r>
            <a:endParaRPr lang="en-US"/>
          </a:p>
        </p:txBody>
      </p:sp>
      <p:sp>
        <p:nvSpPr>
          <p:cNvPr id="25" name="Title 7"/>
          <p:cNvSpPr txBox="1">
            <a:spLocks/>
          </p:cNvSpPr>
          <p:nvPr userDrawn="1"/>
        </p:nvSpPr>
        <p:spPr bwMode="auto">
          <a:xfrm>
            <a:off x="685800" y="381000"/>
            <a:ext cx="77724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anchor="b"/>
          <a:lstStyle>
            <a:lvl1pPr algn="ctr" rtl="0" eaLnBrk="0" fontAlgn="base" hangingPunct="0">
              <a:spcBef>
                <a:spcPct val="0"/>
              </a:spcBef>
              <a:spcAft>
                <a:spcPct val="0"/>
              </a:spcAft>
              <a:defRPr sz="4200" kern="1200">
                <a:solidFill>
                  <a:schemeClr val="accent1"/>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2pPr>
            <a:lvl3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3pPr>
            <a:lvl4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4pPr>
            <a:lvl5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5pPr>
            <a:lvl6pPr marL="457200" algn="ctr" rtl="0" fontAlgn="base">
              <a:spcBef>
                <a:spcPct val="0"/>
              </a:spcBef>
              <a:spcAft>
                <a:spcPct val="0"/>
              </a:spcAft>
              <a:defRPr sz="3300">
                <a:solidFill>
                  <a:srgbClr val="CF5716"/>
                </a:solidFill>
                <a:latin typeface="Georgia" pitchFamily="18" charset="0"/>
              </a:defRPr>
            </a:lvl6pPr>
            <a:lvl7pPr marL="914400" algn="ctr" rtl="0" fontAlgn="base">
              <a:spcBef>
                <a:spcPct val="0"/>
              </a:spcBef>
              <a:spcAft>
                <a:spcPct val="0"/>
              </a:spcAft>
              <a:defRPr sz="3300">
                <a:solidFill>
                  <a:srgbClr val="CF5716"/>
                </a:solidFill>
                <a:latin typeface="Georgia" pitchFamily="18" charset="0"/>
              </a:defRPr>
            </a:lvl7pPr>
            <a:lvl8pPr marL="1371600" algn="ctr" rtl="0" fontAlgn="base">
              <a:spcBef>
                <a:spcPct val="0"/>
              </a:spcBef>
              <a:spcAft>
                <a:spcPct val="0"/>
              </a:spcAft>
              <a:defRPr sz="3300">
                <a:solidFill>
                  <a:srgbClr val="CF5716"/>
                </a:solidFill>
                <a:latin typeface="Georgia" pitchFamily="18" charset="0"/>
              </a:defRPr>
            </a:lvl8pPr>
            <a:lvl9pPr marL="1828800" algn="ctr" rtl="0" fontAlgn="base">
              <a:spcBef>
                <a:spcPct val="0"/>
              </a:spcBef>
              <a:spcAft>
                <a:spcPct val="0"/>
              </a:spcAft>
              <a:defRPr sz="3300">
                <a:solidFill>
                  <a:srgbClr val="CF5716"/>
                </a:solidFill>
                <a:latin typeface="Georgia" pitchFamily="18" charset="0"/>
              </a:defRPr>
            </a:lvl9pPr>
          </a:lstStyle>
          <a:p>
            <a:pPr>
              <a:defRPr/>
            </a:pPr>
            <a:r>
              <a:rPr lang="en-US" smtClean="0"/>
              <a:t>Click to edit Master title style</a:t>
            </a:r>
            <a:endParaRPr lang="en-US"/>
          </a:p>
        </p:txBody>
      </p:sp>
      <p:sp>
        <p:nvSpPr>
          <p:cNvPr id="26" name="Slide Number Placeholder 28"/>
          <p:cNvSpPr txBox="1">
            <a:spLocks/>
          </p:cNvSpPr>
          <p:nvPr userDrawn="1"/>
        </p:nvSpPr>
        <p:spPr>
          <a:xfrm>
            <a:off x="4343400" y="2198688"/>
            <a:ext cx="457200" cy="441325"/>
          </a:xfrm>
          <a:prstGeom prst="rect">
            <a:avLst/>
          </a:prstGeom>
        </p:spPr>
        <p:txBody>
          <a:bodyPr lIns="45720" rIns="45720" anchor="ctr">
            <a:norm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defRPr/>
            </a:pPr>
            <a:fld id="{B0DAC28E-19BB-401F-BD9B-557903F4E24F}" type="slidenum">
              <a:rPr lang="en-US" altLang="en-US" sz="1600" smtClean="0">
                <a:solidFill>
                  <a:srgbClr val="7B9899"/>
                </a:solidFill>
                <a:latin typeface="Georgia" pitchFamily="18" charset="0"/>
              </a:rPr>
              <a:pPr algn="ctr" eaLnBrk="1" hangingPunct="1">
                <a:defRPr/>
              </a:pPr>
              <a:t>‹#›</a:t>
            </a:fld>
            <a:endParaRPr lang="en-US" altLang="en-US" sz="1600" smtClean="0">
              <a:solidFill>
                <a:srgbClr val="7B9899"/>
              </a:solidFill>
              <a:latin typeface="Georgia" pitchFamily="18" charset="0"/>
            </a:endParaRPr>
          </a:p>
        </p:txBody>
      </p:sp>
      <p:sp>
        <p:nvSpPr>
          <p:cNvPr id="27" name="Footer Placeholder 16"/>
          <p:cNvSpPr txBox="1">
            <a:spLocks/>
          </p:cNvSpPr>
          <p:nvPr userDrawn="1"/>
        </p:nvSpPr>
        <p:spPr>
          <a:xfrm>
            <a:off x="304800" y="6324600"/>
            <a:ext cx="5257800" cy="365125"/>
          </a:xfrm>
          <a:prstGeom prst="rect">
            <a:avLst/>
          </a:prstGeom>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800" smtClean="0">
                <a:solidFill>
                  <a:srgbClr val="FFFFFF"/>
                </a:solidFill>
              </a:rPr>
              <a:t>Schwartz, Sensation and Perception © 2015 SAGE Publications, Inc.</a:t>
            </a:r>
          </a:p>
        </p:txBody>
      </p:sp>
      <p:pic>
        <p:nvPicPr>
          <p:cNvPr id="28" name="Picture 40" descr="Schwartz_Sensation_Perception_PPT_content.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Rectangle 28"/>
          <p:cNvSpPr>
            <a:spLocks noChangeArrowheads="1"/>
          </p:cNvSpPr>
          <p:nvPr userDrawn="1"/>
        </p:nvSpPr>
        <p:spPr bwMode="auto">
          <a:xfrm>
            <a:off x="0" y="6324600"/>
            <a:ext cx="914400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30" name="Slide Number Placeholder 28"/>
          <p:cNvSpPr>
            <a:spLocks noGrp="1"/>
          </p:cNvSpPr>
          <p:nvPr>
            <p:ph type="sldNum" sz="quarter" idx="10"/>
          </p:nvPr>
        </p:nvSpPr>
        <p:spPr>
          <a:xfrm>
            <a:off x="4343400" y="2198688"/>
            <a:ext cx="457200" cy="441325"/>
          </a:xfrm>
        </p:spPr>
        <p:txBody>
          <a:bodyPr/>
          <a:lstStyle>
            <a:lvl1pPr>
              <a:defRPr/>
            </a:lvl1pPr>
          </a:lstStyle>
          <a:p>
            <a:pPr>
              <a:defRPr/>
            </a:pPr>
            <a:fld id="{080685F1-15F4-4CCA-A83C-A65197AB28EC}" type="slidenum">
              <a:rPr lang="en-US" altLang="en-US"/>
              <a:pPr>
                <a:defRPr/>
              </a:pPr>
              <a:t>‹#›</a:t>
            </a:fld>
            <a:endParaRPr lang="en-US" altLang="en-US"/>
          </a:p>
        </p:txBody>
      </p:sp>
      <p:sp>
        <p:nvSpPr>
          <p:cNvPr id="31" name="Footer Placeholder 4"/>
          <p:cNvSpPr>
            <a:spLocks noGrp="1"/>
          </p:cNvSpPr>
          <p:nvPr>
            <p:ph type="ftr" sz="quarter" idx="11"/>
          </p:nvPr>
        </p:nvSpPr>
        <p:spPr>
          <a:xfrm>
            <a:off x="304800" y="6324600"/>
            <a:ext cx="4572000" cy="365125"/>
          </a:xfrm>
        </p:spPr>
        <p:txBody>
          <a:bodyPr/>
          <a:lstStyle>
            <a:lvl1pPr>
              <a:defRPr/>
            </a:lvl1pPr>
          </a:lstStyle>
          <a:p>
            <a:pPr>
              <a:defRPr/>
            </a:pPr>
            <a:r>
              <a:rPr lang="en-US" altLang="en-US"/>
              <a:t>Schwartz and Krantz, Sensation and Perception © 2016 SAGE Publications, Inc.</a:t>
            </a:r>
          </a:p>
        </p:txBody>
      </p:sp>
    </p:spTree>
    <p:extLst>
      <p:ext uri="{BB962C8B-B14F-4D97-AF65-F5344CB8AC3E}">
        <p14:creationId xmlns:p14="http://schemas.microsoft.com/office/powerpoint/2010/main" val="3716792509"/>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2"/>
        </a:solidFill>
        <a:effectLst/>
      </p:bgPr>
    </p:bg>
    <p:spTree>
      <p:nvGrpSpPr>
        <p:cNvPr id="1" name=""/>
        <p:cNvGrpSpPr/>
        <p:nvPr/>
      </p:nvGrpSpPr>
      <p:grpSpPr>
        <a:xfrm>
          <a:off x="0" y="0"/>
          <a:ext cx="0" cy="0"/>
          <a:chOff x="0" y="0"/>
          <a:chExt cx="0" cy="0"/>
        </a:xfrm>
      </p:grpSpPr>
      <p:sp>
        <p:nvSpPr>
          <p:cNvPr id="5" name="Title 1"/>
          <p:cNvSpPr txBox="1">
            <a:spLocks/>
          </p:cNvSpPr>
          <p:nvPr userDrawn="1"/>
        </p:nvSpPr>
        <p:spPr bwMode="auto">
          <a:xfrm>
            <a:off x="301625" y="228600"/>
            <a:ext cx="85344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anchor="b"/>
          <a:lstStyle>
            <a:lvl1pPr algn="ctr" rtl="0" eaLnBrk="0" fontAlgn="base" hangingPunct="0">
              <a:spcBef>
                <a:spcPct val="0"/>
              </a:spcBef>
              <a:spcAft>
                <a:spcPct val="0"/>
              </a:spcAft>
              <a:defRPr sz="3300" kern="1200">
                <a:solidFill>
                  <a:schemeClr val="accent3">
                    <a:shade val="75000"/>
                  </a:schemeClr>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2pPr>
            <a:lvl3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3pPr>
            <a:lvl4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4pPr>
            <a:lvl5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5pPr>
            <a:lvl6pPr marL="457200" algn="ctr" rtl="0" fontAlgn="base">
              <a:spcBef>
                <a:spcPct val="0"/>
              </a:spcBef>
              <a:spcAft>
                <a:spcPct val="0"/>
              </a:spcAft>
              <a:defRPr sz="3300">
                <a:solidFill>
                  <a:srgbClr val="CF5716"/>
                </a:solidFill>
                <a:latin typeface="Georgia" pitchFamily="18" charset="0"/>
              </a:defRPr>
            </a:lvl6pPr>
            <a:lvl7pPr marL="914400" algn="ctr" rtl="0" fontAlgn="base">
              <a:spcBef>
                <a:spcPct val="0"/>
              </a:spcBef>
              <a:spcAft>
                <a:spcPct val="0"/>
              </a:spcAft>
              <a:defRPr sz="3300">
                <a:solidFill>
                  <a:srgbClr val="CF5716"/>
                </a:solidFill>
                <a:latin typeface="Georgia" pitchFamily="18" charset="0"/>
              </a:defRPr>
            </a:lvl7pPr>
            <a:lvl8pPr marL="1371600" algn="ctr" rtl="0" fontAlgn="base">
              <a:spcBef>
                <a:spcPct val="0"/>
              </a:spcBef>
              <a:spcAft>
                <a:spcPct val="0"/>
              </a:spcAft>
              <a:defRPr sz="3300">
                <a:solidFill>
                  <a:srgbClr val="CF5716"/>
                </a:solidFill>
                <a:latin typeface="Georgia" pitchFamily="18" charset="0"/>
              </a:defRPr>
            </a:lvl8pPr>
            <a:lvl9pPr marL="1828800" algn="ctr" rtl="0" fontAlgn="base">
              <a:spcBef>
                <a:spcPct val="0"/>
              </a:spcBef>
              <a:spcAft>
                <a:spcPct val="0"/>
              </a:spcAft>
              <a:defRPr sz="3300">
                <a:solidFill>
                  <a:srgbClr val="CF5716"/>
                </a:solidFill>
                <a:latin typeface="Georgia" pitchFamily="18" charset="0"/>
              </a:defRPr>
            </a:lvl9pPr>
          </a:lstStyle>
          <a:p>
            <a:pPr>
              <a:defRPr/>
            </a:pPr>
            <a:r>
              <a:rPr lang="en-US" smtClean="0"/>
              <a:t>Click to edit Master title style</a:t>
            </a:r>
            <a:endParaRPr lang="en-US"/>
          </a:p>
        </p:txBody>
      </p:sp>
      <p:sp>
        <p:nvSpPr>
          <p:cNvPr id="6" name="Slide Number Placeholder 5"/>
          <p:cNvSpPr txBox="1">
            <a:spLocks/>
          </p:cNvSpPr>
          <p:nvPr userDrawn="1"/>
        </p:nvSpPr>
        <p:spPr>
          <a:xfrm>
            <a:off x="4362450" y="1027113"/>
            <a:ext cx="457200" cy="441325"/>
          </a:xfrm>
          <a:prstGeom prst="rect">
            <a:avLst/>
          </a:prstGeom>
        </p:spPr>
        <p:txBody>
          <a:bodyPr lIns="45720" rIns="45720" anchor="ctr">
            <a:norm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defRPr/>
            </a:pPr>
            <a:fld id="{CD0A7F7F-AC83-4D9E-B61A-D370F268175B}" type="slidenum">
              <a:rPr lang="en-US" altLang="en-US" sz="1600" smtClean="0">
                <a:solidFill>
                  <a:srgbClr val="7B9899"/>
                </a:solidFill>
                <a:latin typeface="Georgia" pitchFamily="18" charset="0"/>
              </a:rPr>
              <a:pPr algn="ctr" eaLnBrk="1" hangingPunct="1">
                <a:defRPr/>
              </a:pPr>
              <a:t>‹#›</a:t>
            </a:fld>
            <a:endParaRPr lang="en-US" altLang="en-US" sz="1600" smtClean="0">
              <a:solidFill>
                <a:srgbClr val="7B9899"/>
              </a:solidFill>
              <a:latin typeface="Georgia" pitchFamily="18" charset="0"/>
            </a:endParaRPr>
          </a:p>
        </p:txBody>
      </p:sp>
      <p:sp>
        <p:nvSpPr>
          <p:cNvPr id="9" name="Footer Placeholder 16"/>
          <p:cNvSpPr txBox="1">
            <a:spLocks/>
          </p:cNvSpPr>
          <p:nvPr userDrawn="1"/>
        </p:nvSpPr>
        <p:spPr>
          <a:xfrm>
            <a:off x="304800" y="6324600"/>
            <a:ext cx="5257800" cy="365125"/>
          </a:xfrm>
          <a:prstGeom prst="rect">
            <a:avLst/>
          </a:prstGeom>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800" smtClean="0">
                <a:solidFill>
                  <a:srgbClr val="FFFFFF"/>
                </a:solidFill>
              </a:rPr>
              <a:t>Schwartz, Sensation and Perception © 2015 SAGE Publications, Inc.</a:t>
            </a:r>
          </a:p>
        </p:txBody>
      </p:sp>
      <p:pic>
        <p:nvPicPr>
          <p:cNvPr id="10" name="Picture 20" descr="Schwartz_Sensation_Perception_PPT_content.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p:cNvSpPr>
            <a:spLocks noChangeArrowheads="1"/>
          </p:cNvSpPr>
          <p:nvPr userDrawn="1"/>
        </p:nvSpPr>
        <p:spPr bwMode="auto">
          <a:xfrm>
            <a:off x="0" y="6324600"/>
            <a:ext cx="914400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2" name="Title 1"/>
          <p:cNvSpPr>
            <a:spLocks noGrp="1"/>
          </p:cNvSpPr>
          <p:nvPr>
            <p:ph type="title"/>
          </p:nvPr>
        </p:nvSpPr>
        <p:spPr/>
        <p:txBody>
          <a:bodyPr/>
          <a:lstStyle>
            <a:lvl1pPr>
              <a:defRPr>
                <a:solidFill>
                  <a:schemeClr val="accent3">
                    <a:shade val="75000"/>
                  </a:schemeClr>
                </a:solidFill>
              </a:defRPr>
            </a:lvl1pPr>
          </a:lstStyle>
          <a:p>
            <a:r>
              <a:rPr lang="en-US" smtClean="0"/>
              <a:t>Click to edit Master title style</a:t>
            </a:r>
            <a:endParaRPr lang="en-US"/>
          </a:p>
        </p:txBody>
      </p:sp>
      <p:sp>
        <p:nvSpPr>
          <p:cNvPr id="8" name="Content Placeholder 7"/>
          <p:cNvSpPr>
            <a:spLocks noGrp="1"/>
          </p:cNvSpPr>
          <p:nvPr>
            <p:ph sz="quarter" idx="1"/>
          </p:nvPr>
        </p:nvSpPr>
        <p:spPr>
          <a:xfrm>
            <a:off x="301752" y="1527048"/>
            <a:ext cx="850392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Content Placeholder 7"/>
          <p:cNvSpPr>
            <a:spLocks noGrp="1"/>
          </p:cNvSpPr>
          <p:nvPr>
            <p:ph sz="quarter" idx="12"/>
          </p:nvPr>
        </p:nvSpPr>
        <p:spPr>
          <a:xfrm>
            <a:off x="301752" y="1527048"/>
            <a:ext cx="850392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Slide Number Placeholder 5"/>
          <p:cNvSpPr>
            <a:spLocks noGrp="1"/>
          </p:cNvSpPr>
          <p:nvPr>
            <p:ph type="sldNum" sz="quarter" idx="13"/>
          </p:nvPr>
        </p:nvSpPr>
        <p:spPr>
          <a:xfrm>
            <a:off x="4362450" y="1027113"/>
            <a:ext cx="457200" cy="441325"/>
          </a:xfrm>
        </p:spPr>
        <p:txBody>
          <a:bodyPr/>
          <a:lstStyle>
            <a:lvl1pPr>
              <a:defRPr/>
            </a:lvl1pPr>
          </a:lstStyle>
          <a:p>
            <a:pPr>
              <a:defRPr/>
            </a:pPr>
            <a:fld id="{8F95399F-43FF-474E-98B3-57F92FE80CC7}" type="slidenum">
              <a:rPr lang="en-US" altLang="en-US"/>
              <a:pPr>
                <a:defRPr/>
              </a:pPr>
              <a:t>‹#›</a:t>
            </a:fld>
            <a:endParaRPr lang="en-US" altLang="en-US"/>
          </a:p>
        </p:txBody>
      </p:sp>
      <p:sp>
        <p:nvSpPr>
          <p:cNvPr id="13" name="Footer Placeholder 4"/>
          <p:cNvSpPr>
            <a:spLocks noGrp="1"/>
          </p:cNvSpPr>
          <p:nvPr>
            <p:ph type="ftr" sz="quarter" idx="14"/>
          </p:nvPr>
        </p:nvSpPr>
        <p:spPr>
          <a:xfrm>
            <a:off x="304800" y="6324600"/>
            <a:ext cx="4572000" cy="365125"/>
          </a:xfrm>
        </p:spPr>
        <p:txBody>
          <a:bodyPr/>
          <a:lstStyle>
            <a:lvl1pPr>
              <a:defRPr/>
            </a:lvl1pPr>
          </a:lstStyle>
          <a:p>
            <a:pPr>
              <a:defRPr/>
            </a:pPr>
            <a:r>
              <a:rPr lang="en-US" altLang="en-US"/>
              <a:t>Schwartz and Krantz, Sensation and Perception © 2016 SAGE Publications, Inc.</a:t>
            </a:r>
          </a:p>
        </p:txBody>
      </p:sp>
    </p:spTree>
    <p:extLst>
      <p:ext uri="{BB962C8B-B14F-4D97-AF65-F5344CB8AC3E}">
        <p14:creationId xmlns:p14="http://schemas.microsoft.com/office/powerpoint/2010/main" val="1103521181"/>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5" name="Rectangle 20"/>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21"/>
          <p:cNvSpPr>
            <a:spLocks noChangeArrowheads="1"/>
          </p:cNvSpPr>
          <p:nvPr/>
        </p:nvSpPr>
        <p:spPr bwMode="white">
          <a:xfrm>
            <a:off x="0" y="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7" name="Rectangle 23"/>
          <p:cNvSpPr>
            <a:spLocks noChangeArrowheads="1"/>
          </p:cNvSpPr>
          <p:nvPr/>
        </p:nvSpPr>
        <p:spPr bwMode="white">
          <a:xfrm>
            <a:off x="8991600" y="1905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8" name="Rectangle 25"/>
          <p:cNvSpPr>
            <a:spLocks noChangeArrowheads="1"/>
          </p:cNvSpPr>
          <p:nvPr/>
        </p:nvSpPr>
        <p:spPr bwMode="white">
          <a:xfrm>
            <a:off x="152400" y="2286000"/>
            <a:ext cx="8832850" cy="304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9" name="Rectangle 26"/>
          <p:cNvSpPr>
            <a:spLocks noChangeArrowheads="1"/>
          </p:cNvSpPr>
          <p:nvPr/>
        </p:nvSpPr>
        <p:spPr bwMode="auto">
          <a:xfrm>
            <a:off x="155575" y="142875"/>
            <a:ext cx="8832850" cy="21399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 name="Rectangle 9"/>
          <p:cNvSpPr>
            <a:spLocks noChangeArrowheads="1"/>
          </p:cNvSpPr>
          <p:nvPr/>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2" name="Straight Connector 11"/>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5" name="Picture 28" descr="Schwartz_Sensation_Perception_PPT_title.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Placeholder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en-US" smtClean="0"/>
              <a:t>Click to edit Master title style</a:t>
            </a:r>
            <a:endParaRPr lang="en-US"/>
          </a:p>
        </p:txBody>
      </p:sp>
      <p:sp>
        <p:nvSpPr>
          <p:cNvPr id="16" name="Slide Number Placeholder 5"/>
          <p:cNvSpPr>
            <a:spLocks noGrp="1"/>
          </p:cNvSpPr>
          <p:nvPr>
            <p:ph type="sldNum" sz="quarter" idx="10"/>
          </p:nvPr>
        </p:nvSpPr>
        <p:spPr>
          <a:xfrm>
            <a:off x="4343400" y="2198688"/>
            <a:ext cx="457200" cy="441325"/>
          </a:xfrm>
        </p:spPr>
        <p:txBody>
          <a:bodyPr/>
          <a:lstStyle>
            <a:lvl1pPr>
              <a:defRPr/>
            </a:lvl1pPr>
          </a:lstStyle>
          <a:p>
            <a:pPr>
              <a:defRPr/>
            </a:pPr>
            <a:fld id="{4FEE1D1C-7130-4395-A330-29B21D7F80EA}" type="slidenum">
              <a:rPr lang="en-US" altLang="en-US"/>
              <a:pPr>
                <a:defRPr/>
              </a:pPr>
              <a:t>‹#›</a:t>
            </a:fld>
            <a:endParaRPr lang="en-US" altLang="en-US"/>
          </a:p>
        </p:txBody>
      </p:sp>
      <p:sp>
        <p:nvSpPr>
          <p:cNvPr id="17" name="Footer Placeholder 4"/>
          <p:cNvSpPr>
            <a:spLocks noGrp="1"/>
          </p:cNvSpPr>
          <p:nvPr>
            <p:ph type="ftr" sz="quarter" idx="11"/>
          </p:nvPr>
        </p:nvSpPr>
        <p:spPr>
          <a:xfrm>
            <a:off x="304800" y="6324600"/>
            <a:ext cx="4572000" cy="365125"/>
          </a:xfrm>
        </p:spPr>
        <p:txBody>
          <a:bodyPr/>
          <a:lstStyle>
            <a:lvl1pPr>
              <a:defRPr/>
            </a:lvl1pPr>
          </a:lstStyle>
          <a:p>
            <a:pPr>
              <a:defRPr/>
            </a:pPr>
            <a:r>
              <a:rPr lang="en-US" altLang="en-US"/>
              <a:t>Schwartz and Krantz, Sensation and Perception © 2016 SAGE Publications, Inc.</a:t>
            </a:r>
          </a:p>
        </p:txBody>
      </p:sp>
    </p:spTree>
    <p:extLst>
      <p:ext uri="{BB962C8B-B14F-4D97-AF65-F5344CB8AC3E}">
        <p14:creationId xmlns:p14="http://schemas.microsoft.com/office/powerpoint/2010/main" val="3692946172"/>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3" name="Rectangle 20"/>
          <p:cNvSpPr>
            <a:spLocks noChangeArrowheads="1"/>
          </p:cNvSpPr>
          <p:nvPr/>
        </p:nvSpPr>
        <p:spPr bwMode="white">
          <a:xfrm>
            <a:off x="0" y="0"/>
            <a:ext cx="9144000" cy="155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4" name="Rectangle 21"/>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5" name="Rectangle 23"/>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5"/>
          <p:cNvSpPr>
            <a:spLocks noChangeArrowheads="1"/>
          </p:cNvSpPr>
          <p:nvPr/>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7" name="Rectangle 6"/>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8" name="Rectangle 19"/>
          <p:cNvSpPr>
            <a:spLocks noChangeArrowheads="1"/>
          </p:cNvSpPr>
          <p:nvPr userDrawn="1"/>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9" name="Rectangle 20"/>
          <p:cNvSpPr>
            <a:spLocks noChangeArrowheads="1"/>
          </p:cNvSpPr>
          <p:nvPr userDrawn="1"/>
        </p:nvSpPr>
        <p:spPr bwMode="white">
          <a:xfrm>
            <a:off x="0" y="0"/>
            <a:ext cx="9144000" cy="155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 name="Rectangle 21"/>
          <p:cNvSpPr>
            <a:spLocks noChangeArrowheads="1"/>
          </p:cNvSpPr>
          <p:nvPr userDrawn="1"/>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1" name="Rectangle 23"/>
          <p:cNvSpPr>
            <a:spLocks noChangeArrowheads="1"/>
          </p:cNvSpPr>
          <p:nvPr userDrawn="1"/>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2" name="Rectangle 11"/>
          <p:cNvSpPr>
            <a:spLocks noChangeArrowheads="1"/>
          </p:cNvSpPr>
          <p:nvPr userDrawn="1"/>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3" name="Rectangle 12"/>
          <p:cNvSpPr>
            <a:spLocks noChangeArrowheads="1"/>
          </p:cNvSpPr>
          <p:nvPr userDrawn="1"/>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4" name="Footer Placeholder 16"/>
          <p:cNvSpPr txBox="1">
            <a:spLocks/>
          </p:cNvSpPr>
          <p:nvPr userDrawn="1"/>
        </p:nvSpPr>
        <p:spPr>
          <a:xfrm>
            <a:off x="304800" y="6324600"/>
            <a:ext cx="5257800" cy="365125"/>
          </a:xfrm>
          <a:prstGeom prst="rect">
            <a:avLst/>
          </a:prstGeom>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800" smtClean="0">
                <a:solidFill>
                  <a:srgbClr val="FFFFFF"/>
                </a:solidFill>
              </a:rPr>
              <a:t>Schwartz, Sensation and Perception © 2015 SAGE Publications, Inc.</a:t>
            </a:r>
          </a:p>
        </p:txBody>
      </p:sp>
      <p:pic>
        <p:nvPicPr>
          <p:cNvPr id="15" name="Picture 31" descr="Schwartz_Sensation_Perception_PPT_content.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Rectangle 15"/>
          <p:cNvSpPr>
            <a:spLocks noChangeArrowheads="1"/>
          </p:cNvSpPr>
          <p:nvPr userDrawn="1"/>
        </p:nvSpPr>
        <p:spPr bwMode="auto">
          <a:xfrm>
            <a:off x="0" y="6324600"/>
            <a:ext cx="914400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7" name="Footer Placeholder 4"/>
          <p:cNvSpPr>
            <a:spLocks noGrp="1"/>
          </p:cNvSpPr>
          <p:nvPr>
            <p:ph type="ftr" sz="quarter" idx="10"/>
          </p:nvPr>
        </p:nvSpPr>
        <p:spPr>
          <a:xfrm>
            <a:off x="304800" y="6324600"/>
            <a:ext cx="4572000" cy="365125"/>
          </a:xfrm>
        </p:spPr>
        <p:txBody>
          <a:bodyPr/>
          <a:lstStyle>
            <a:lvl1pPr>
              <a:defRPr/>
            </a:lvl1pPr>
          </a:lstStyle>
          <a:p>
            <a:pPr>
              <a:defRPr/>
            </a:pPr>
            <a:r>
              <a:rPr lang="en-US" altLang="en-US"/>
              <a:t>Schwartz and Krantz, Sensation and Perception © 2016 SAGE Publications, Inc.</a:t>
            </a:r>
          </a:p>
        </p:txBody>
      </p:sp>
    </p:spTree>
    <p:extLst>
      <p:ext uri="{BB962C8B-B14F-4D97-AF65-F5344CB8AC3E}">
        <p14:creationId xmlns:p14="http://schemas.microsoft.com/office/powerpoint/2010/main" val="86500118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6"/>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27" name="Rectangle 15"/>
          <p:cNvSpPr>
            <a:spLocks noChangeArrowheads="1"/>
          </p:cNvSpPr>
          <p:nvPr/>
        </p:nvSpPr>
        <p:spPr bwMode="white">
          <a:xfrm>
            <a:off x="0" y="0"/>
            <a:ext cx="9144000" cy="13938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28" name="Rectangle 17"/>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29" name="Rectangle 18"/>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9" name="Rectangle 8"/>
          <p:cNvSpPr>
            <a:spLocks noChangeArrowheads="1"/>
          </p:cNvSpPr>
          <p:nvPr/>
        </p:nvSpPr>
        <p:spPr bwMode="auto">
          <a:xfrm>
            <a:off x="149225" y="6324600"/>
            <a:ext cx="8832850" cy="3730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0" name="Straight Connector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Ova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Slide Number Placeholder 22"/>
          <p:cNvSpPr>
            <a:spLocks noGrp="1"/>
          </p:cNvSpPr>
          <p:nvPr>
            <p:ph type="sldNum" sz="quarter" idx="4"/>
          </p:nvPr>
        </p:nvSpPr>
        <p:spPr>
          <a:xfrm>
            <a:off x="4343400" y="1039813"/>
            <a:ext cx="457200" cy="441325"/>
          </a:xfrm>
          <a:prstGeom prst="rect">
            <a:avLst/>
          </a:prstGeom>
        </p:spPr>
        <p:txBody>
          <a:bodyPr vert="horz" wrap="square" lIns="45720" tIns="45720" rIns="45720" bIns="45720" numCol="1" anchor="ctr" anchorCtr="0" compatLnSpc="1">
            <a:prstTxWarp prst="textNoShape">
              <a:avLst/>
            </a:prstTxWarp>
            <a:normAutofit/>
          </a:bodyPr>
          <a:lstStyle>
            <a:lvl1pPr algn="ctr">
              <a:defRPr sz="1600">
                <a:solidFill>
                  <a:srgbClr val="7B9899"/>
                </a:solidFill>
                <a:latin typeface="Georgia" pitchFamily="18" charset="0"/>
              </a:defRPr>
            </a:lvl1pPr>
          </a:lstStyle>
          <a:p>
            <a:pPr>
              <a:defRPr/>
            </a:pPr>
            <a:fld id="{82CB66D8-5DE1-48FE-82E5-7D4C6F2E6C0F}" type="slidenum">
              <a:rPr lang="en-US" altLang="en-US"/>
              <a:pPr>
                <a:defRPr/>
              </a:pPr>
              <a:t>‹#›</a:t>
            </a:fld>
            <a:endParaRPr lang="en-US" altLang="en-US"/>
          </a:p>
        </p:txBody>
      </p:sp>
      <p:sp>
        <p:nvSpPr>
          <p:cNvPr id="1036" name="Title Placeholder 21"/>
          <p:cNvSpPr>
            <a:spLocks noGrp="1"/>
          </p:cNvSpPr>
          <p:nvPr>
            <p:ph type="title"/>
          </p:nvPr>
        </p:nvSpPr>
        <p:spPr bwMode="auto">
          <a:xfrm>
            <a:off x="301625" y="228600"/>
            <a:ext cx="85344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37" name="Text Placeholder 12"/>
          <p:cNvSpPr>
            <a:spLocks noGrp="1"/>
          </p:cNvSpPr>
          <p:nvPr>
            <p:ph type="body" idx="1"/>
          </p:nvPr>
        </p:nvSpPr>
        <p:spPr bwMode="auto">
          <a:xfrm>
            <a:off x="301625" y="1524000"/>
            <a:ext cx="8534400" cy="459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6" name="Footer Placeholder 4"/>
          <p:cNvSpPr>
            <a:spLocks noGrp="1"/>
          </p:cNvSpPr>
          <p:nvPr>
            <p:ph type="ftr" sz="quarter" idx="3"/>
          </p:nvPr>
        </p:nvSpPr>
        <p:spPr>
          <a:xfrm>
            <a:off x="381000" y="6324600"/>
            <a:ext cx="4495800" cy="365125"/>
          </a:xfrm>
          <a:prstGeom prst="rect">
            <a:avLst/>
          </a:prstGeom>
        </p:spPr>
        <p:txBody>
          <a:bodyPr vert="horz" wrap="square" lIns="91440" tIns="45720" rIns="91440" bIns="45720" numCol="1" anchor="t" anchorCtr="0" compatLnSpc="1">
            <a:prstTxWarp prst="textNoShape">
              <a:avLst/>
            </a:prstTxWarp>
          </a:bodyPr>
          <a:lstStyle>
            <a:lvl1pPr eaLnBrk="0" hangingPunct="0">
              <a:defRPr sz="800">
                <a:solidFill>
                  <a:srgbClr val="FFFFFF"/>
                </a:solidFill>
                <a:latin typeface="Arial" pitchFamily="34" charset="0"/>
              </a:defRPr>
            </a:lvl1pPr>
          </a:lstStyle>
          <a:p>
            <a:pPr>
              <a:defRPr/>
            </a:pPr>
            <a:r>
              <a:rPr lang="en-US" altLang="en-US"/>
              <a:t>Schwartz and Krantz, Sensation and Perception © 2016 SAGE Publications, Inc.</a:t>
            </a:r>
          </a:p>
        </p:txBody>
      </p:sp>
      <p:pic>
        <p:nvPicPr>
          <p:cNvPr id="1039" name="Picture 16" descr="Schwartz_Sensation_Perception_PPT_title.jpg"/>
          <p:cNvPicPr>
            <a:picLocks noChangeAspect="1"/>
          </p:cNvPicPr>
          <p:nvPr userDrawn="1"/>
        </p:nvPicPr>
        <p:blipFill>
          <a:blip r:embed="rId6"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08" r:id="rId1"/>
    <p:sldLayoutId id="2147483809" r:id="rId2"/>
    <p:sldLayoutId id="2147483810" r:id="rId3"/>
    <p:sldLayoutId id="2147483811" r:id="rId4"/>
  </p:sldLayoutIdLst>
  <p:hf sldNum="0" hdr="0" dt="0"/>
  <p:txStyles>
    <p:titleStyle>
      <a:lvl1pPr algn="ctr" rtl="0" eaLnBrk="0" fontAlgn="base" hangingPunct="0">
        <a:spcBef>
          <a:spcPct val="0"/>
        </a:spcBef>
        <a:spcAft>
          <a:spcPct val="0"/>
        </a:spcAft>
        <a:defRPr sz="3300" kern="1200">
          <a:solidFill>
            <a:srgbClr val="CF5716"/>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2pPr>
      <a:lvl3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3pPr>
      <a:lvl4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4pPr>
      <a:lvl5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5pPr>
      <a:lvl6pPr marL="457200" algn="ctr" rtl="0" fontAlgn="base">
        <a:spcBef>
          <a:spcPct val="0"/>
        </a:spcBef>
        <a:spcAft>
          <a:spcPct val="0"/>
        </a:spcAft>
        <a:defRPr sz="3300">
          <a:solidFill>
            <a:srgbClr val="CF5716"/>
          </a:solidFill>
          <a:latin typeface="Georgia" pitchFamily="18" charset="0"/>
        </a:defRPr>
      </a:lvl6pPr>
      <a:lvl7pPr marL="914400" algn="ctr" rtl="0" fontAlgn="base">
        <a:spcBef>
          <a:spcPct val="0"/>
        </a:spcBef>
        <a:spcAft>
          <a:spcPct val="0"/>
        </a:spcAft>
        <a:defRPr sz="3300">
          <a:solidFill>
            <a:srgbClr val="CF5716"/>
          </a:solidFill>
          <a:latin typeface="Georgia" pitchFamily="18" charset="0"/>
        </a:defRPr>
      </a:lvl7pPr>
      <a:lvl8pPr marL="1371600" algn="ctr" rtl="0" fontAlgn="base">
        <a:spcBef>
          <a:spcPct val="0"/>
        </a:spcBef>
        <a:spcAft>
          <a:spcPct val="0"/>
        </a:spcAft>
        <a:defRPr sz="3300">
          <a:solidFill>
            <a:srgbClr val="CF5716"/>
          </a:solidFill>
          <a:latin typeface="Georgia" pitchFamily="18" charset="0"/>
        </a:defRPr>
      </a:lvl8pPr>
      <a:lvl9pPr marL="1828800" algn="ctr" rtl="0" fontAlgn="base">
        <a:spcBef>
          <a:spcPct val="0"/>
        </a:spcBef>
        <a:spcAft>
          <a:spcPct val="0"/>
        </a:spcAft>
        <a:defRPr sz="3300">
          <a:solidFill>
            <a:srgbClr val="CF5716"/>
          </a:solidFill>
          <a:latin typeface="Georgia" pitchFamily="18" charset="0"/>
        </a:defRPr>
      </a:lvl9pPr>
    </p:titleStyle>
    <p:bodyStyle>
      <a:lvl1pPr marL="273050" indent="-273050" algn="l" rtl="0" eaLnBrk="0" fontAlgn="base" hangingPunct="0">
        <a:spcBef>
          <a:spcPct val="20000"/>
        </a:spcBef>
        <a:spcAft>
          <a:spcPct val="0"/>
        </a:spcAft>
        <a:buClr>
          <a:schemeClr val="accent1"/>
        </a:buClr>
        <a:buSzPct val="85000"/>
        <a:buFont typeface="Wingdings 2" pitchFamily="18" charset="2"/>
        <a:buChar char=""/>
        <a:defRPr sz="2700" kern="1200">
          <a:solidFill>
            <a:schemeClr val="tx1"/>
          </a:solidFill>
          <a:latin typeface="+mn-lt"/>
          <a:ea typeface="ＭＳ Ｐゴシック" charset="0"/>
          <a:cs typeface="ＭＳ Ｐゴシック" charset="0"/>
        </a:defRPr>
      </a:lvl1pPr>
      <a:lvl2pPr marL="547688" indent="-273050" algn="l" rtl="0" eaLnBrk="0" fontAlgn="base" hangingPunct="0">
        <a:spcBef>
          <a:spcPct val="20000"/>
        </a:spcBef>
        <a:spcAft>
          <a:spcPct val="0"/>
        </a:spcAft>
        <a:buClr>
          <a:schemeClr val="accent2"/>
        </a:buClr>
        <a:buSzPct val="70000"/>
        <a:buFont typeface="Wingdings" pitchFamily="2" charset="2"/>
        <a:buChar char=""/>
        <a:defRPr sz="2200" kern="1200">
          <a:solidFill>
            <a:schemeClr val="tx2"/>
          </a:solidFill>
          <a:latin typeface="+mn-lt"/>
          <a:ea typeface="ＭＳ Ｐゴシック" charset="0"/>
          <a:cs typeface="+mn-cs"/>
        </a:defRPr>
      </a:lvl2pPr>
      <a:lvl3pPr marL="822325" indent="-228600" algn="l" rtl="0" eaLnBrk="0" fontAlgn="base" hangingPunct="0">
        <a:spcBef>
          <a:spcPct val="20000"/>
        </a:spcBef>
        <a:spcAft>
          <a:spcPct val="0"/>
        </a:spcAft>
        <a:buClr>
          <a:srgbClr val="EB641B"/>
        </a:buClr>
        <a:buSzPct val="75000"/>
        <a:buFont typeface="Wingdings 2" pitchFamily="18" charset="2"/>
        <a:buChar char=""/>
        <a:defRPr sz="2000" kern="1200">
          <a:solidFill>
            <a:schemeClr val="tx1"/>
          </a:solidFill>
          <a:latin typeface="+mn-lt"/>
          <a:ea typeface="ＭＳ Ｐゴシック" charset="0"/>
          <a:cs typeface="+mn-cs"/>
        </a:defRPr>
      </a:lvl3pPr>
      <a:lvl4pPr marL="1096963" indent="-228600" algn="l" rtl="0" eaLnBrk="0" fontAlgn="base" hangingPunct="0">
        <a:spcBef>
          <a:spcPct val="20000"/>
        </a:spcBef>
        <a:spcAft>
          <a:spcPct val="0"/>
        </a:spcAft>
        <a:buClr>
          <a:srgbClr val="39639D"/>
        </a:buClr>
        <a:buSzPct val="70000"/>
        <a:buFont typeface="Wingdings" pitchFamily="2" charset="2"/>
        <a:buChar char=""/>
        <a:defRPr sz="2000" kern="1200">
          <a:solidFill>
            <a:schemeClr val="tx2"/>
          </a:solidFill>
          <a:latin typeface="+mn-lt"/>
          <a:ea typeface="ＭＳ Ｐゴシック" charset="0"/>
          <a:cs typeface="+mn-cs"/>
        </a:defRPr>
      </a:lvl4pPr>
      <a:lvl5pPr marL="1371600" indent="-228600" algn="l" rtl="0" eaLnBrk="0" fontAlgn="base" hangingPunct="0">
        <a:spcBef>
          <a:spcPct val="20000"/>
        </a:spcBef>
        <a:spcAft>
          <a:spcPct val="0"/>
        </a:spcAft>
        <a:buClr>
          <a:srgbClr val="474B78"/>
        </a:buClr>
        <a:buChar char="•"/>
        <a:defRPr kern="1200">
          <a:solidFill>
            <a:schemeClr val="tx1"/>
          </a:solidFill>
          <a:latin typeface="+mn-lt"/>
          <a:ea typeface="ＭＳ Ｐゴシック" charset="0"/>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68425" y="2743200"/>
            <a:ext cx="6480175" cy="1673225"/>
          </a:xfrm>
        </p:spPr>
        <p:txBody>
          <a:bodyPr>
            <a:noAutofit/>
          </a:bodyPr>
          <a:lstStyle/>
          <a:p>
            <a:pPr>
              <a:buFont typeface="Wingdings 2" charset="0"/>
              <a:buNone/>
              <a:defRPr/>
            </a:pPr>
            <a:r>
              <a:rPr lang="en-US" sz="3700" dirty="0" smtClean="0">
                <a:solidFill>
                  <a:srgbClr val="000000"/>
                </a:solidFill>
              </a:rPr>
              <a:t>Chapter 4</a:t>
            </a:r>
          </a:p>
          <a:p>
            <a:pPr>
              <a:buFont typeface="Wingdings 2" charset="0"/>
              <a:buNone/>
              <a:defRPr/>
            </a:pPr>
            <a:r>
              <a:rPr lang="en-US" sz="3700" dirty="0" smtClean="0">
                <a:solidFill>
                  <a:srgbClr val="000000"/>
                </a:solidFill>
              </a:rPr>
              <a:t>VISUAL SYSTEM</a:t>
            </a:r>
            <a:r>
              <a:rPr lang="en-US" sz="3700" smtClean="0">
                <a:solidFill>
                  <a:srgbClr val="000000"/>
                </a:solidFill>
              </a:rPr>
              <a:t>: </a:t>
            </a:r>
          </a:p>
          <a:p>
            <a:pPr>
              <a:buFont typeface="Wingdings 2" charset="0"/>
              <a:buNone/>
              <a:defRPr/>
            </a:pPr>
            <a:r>
              <a:rPr lang="en-US" sz="3700" smtClean="0">
                <a:solidFill>
                  <a:srgbClr val="000000"/>
                </a:solidFill>
              </a:rPr>
              <a:t>THE </a:t>
            </a:r>
            <a:r>
              <a:rPr lang="en-US" sz="3700" dirty="0" smtClean="0">
                <a:solidFill>
                  <a:srgbClr val="000000"/>
                </a:solidFill>
              </a:rPr>
              <a:t>BRAIN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752600"/>
            <a:ext cx="8534400" cy="758825"/>
          </a:xfrm>
        </p:spPr>
        <p:txBody>
          <a:bodyPr/>
          <a:lstStyle/>
          <a:p>
            <a:pPr>
              <a:defRPr/>
            </a:pPr>
            <a:r>
              <a:rPr lang="en-US" sz="3600" dirty="0" smtClean="0">
                <a:solidFill>
                  <a:srgbClr val="000000"/>
                </a:solidFill>
                <a:latin typeface="+mn-lt"/>
                <a:ea typeface="+mn-ea"/>
                <a:cs typeface="+mn-cs"/>
              </a:rPr>
              <a:t>The Lateral Geniculate Nucleus</a:t>
            </a:r>
            <a:endParaRPr lang="en-US" sz="3600" dirty="0">
              <a:solidFill>
                <a:srgbClr val="000000"/>
              </a:solidFill>
            </a:endParaRPr>
          </a:p>
        </p:txBody>
      </p:sp>
      <p:sp>
        <p:nvSpPr>
          <p:cNvPr id="15363" name="Content Placeholder 2"/>
          <p:cNvSpPr>
            <a:spLocks noGrp="1"/>
          </p:cNvSpPr>
          <p:nvPr>
            <p:ph idx="1"/>
          </p:nvPr>
        </p:nvSpPr>
        <p:spPr>
          <a:xfrm>
            <a:off x="301625" y="2819400"/>
            <a:ext cx="8504238" cy="3279775"/>
          </a:xfrm>
        </p:spPr>
        <p:txBody>
          <a:bodyPr/>
          <a:lstStyle/>
          <a:p>
            <a:r>
              <a:rPr lang="en-US" altLang="en-US" sz="2400" smtClean="0">
                <a:solidFill>
                  <a:srgbClr val="000000"/>
                </a:solidFill>
                <a:ea typeface="ＭＳ Ｐゴシック" pitchFamily="34" charset="-128"/>
              </a:rPr>
              <a:t>Lateral geniculate nucleus</a:t>
            </a:r>
          </a:p>
          <a:p>
            <a:pPr lvl="1"/>
            <a:r>
              <a:rPr lang="en-US" altLang="en-US" sz="2400" smtClean="0">
                <a:solidFill>
                  <a:srgbClr val="000000"/>
                </a:solidFill>
                <a:ea typeface="ＭＳ Ｐゴシック" pitchFamily="34" charset="-128"/>
              </a:rPr>
              <a:t>Parvocellular pathway (P pathway) </a:t>
            </a:r>
          </a:p>
          <a:p>
            <a:pPr lvl="1"/>
            <a:r>
              <a:rPr lang="en-US" altLang="en-US" sz="2400" smtClean="0">
                <a:solidFill>
                  <a:srgbClr val="000000"/>
                </a:solidFill>
                <a:ea typeface="ＭＳ Ｐゴシック" pitchFamily="34" charset="-128"/>
              </a:rPr>
              <a:t>Koniocellular pathway (K pathway)</a:t>
            </a:r>
          </a:p>
          <a:p>
            <a:pPr lvl="1"/>
            <a:r>
              <a:rPr lang="en-US" altLang="en-US" sz="2400" smtClean="0">
                <a:solidFill>
                  <a:srgbClr val="000000"/>
                </a:solidFill>
                <a:ea typeface="ＭＳ Ｐゴシック" pitchFamily="34" charset="-128"/>
              </a:rPr>
              <a:t>Magnocellular pathway (M pathway)</a:t>
            </a:r>
          </a:p>
        </p:txBody>
      </p:sp>
      <p:sp>
        <p:nvSpPr>
          <p:cNvPr id="15364" name="Footer Placeholder 3"/>
          <p:cNvSpPr>
            <a:spLocks noGrp="1"/>
          </p:cNvSpPr>
          <p:nvPr>
            <p:ph type="ftr" sz="quarter" idx="14"/>
          </p:nvPr>
        </p:nvSpPr>
        <p:spPr bwMode="auto">
          <a:xfrm>
            <a:off x="287338" y="6324600"/>
            <a:ext cx="4437062" cy="2698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301625" y="228600"/>
            <a:ext cx="3508375" cy="2819400"/>
          </a:xfrm>
        </p:spPr>
        <p:txBody>
          <a:bodyPr/>
          <a:lstStyle/>
          <a:p>
            <a:r>
              <a:rPr lang="en-US" altLang="en-US" sz="3600" smtClean="0">
                <a:solidFill>
                  <a:srgbClr val="000000"/>
                </a:solidFill>
                <a:ea typeface="ＭＳ Ｐゴシック" pitchFamily="34" charset="-128"/>
              </a:rPr>
              <a:t>Organization in the LGN</a:t>
            </a:r>
            <a:endParaRPr lang="en-US" altLang="en-US" smtClean="0">
              <a:solidFill>
                <a:srgbClr val="000000"/>
              </a:solidFill>
              <a:ea typeface="ＭＳ Ｐゴシック" pitchFamily="34" charset="-128"/>
            </a:endParaRPr>
          </a:p>
        </p:txBody>
      </p:sp>
      <p:sp>
        <p:nvSpPr>
          <p:cNvPr id="16388"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1638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00" y="1600200"/>
            <a:ext cx="2571750" cy="4514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371600"/>
            <a:ext cx="8534400" cy="758825"/>
          </a:xfrm>
        </p:spPr>
        <p:txBody>
          <a:bodyPr/>
          <a:lstStyle/>
          <a:p>
            <a:pPr>
              <a:defRPr/>
            </a:pPr>
            <a:r>
              <a:rPr lang="en-US" sz="3200" dirty="0" smtClean="0">
                <a:solidFill>
                  <a:srgbClr val="000000"/>
                </a:solidFill>
                <a:latin typeface="+mn-lt"/>
                <a:ea typeface="+mn-ea"/>
                <a:cs typeface="+mn-cs"/>
              </a:rPr>
              <a:t>The Superior </a:t>
            </a:r>
            <a:r>
              <a:rPr lang="en-US" sz="3200" dirty="0" err="1" smtClean="0">
                <a:solidFill>
                  <a:srgbClr val="000000"/>
                </a:solidFill>
                <a:latin typeface="+mn-lt"/>
                <a:ea typeface="+mn-ea"/>
                <a:cs typeface="+mn-cs"/>
              </a:rPr>
              <a:t>Colliculus</a:t>
            </a:r>
            <a:r>
              <a:rPr lang="en-US" sz="3200" dirty="0" smtClean="0">
                <a:solidFill>
                  <a:srgbClr val="000000"/>
                </a:solidFill>
                <a:latin typeface="+mn-lt"/>
                <a:ea typeface="+mn-ea"/>
                <a:cs typeface="+mn-cs"/>
              </a:rPr>
              <a:t> </a:t>
            </a:r>
            <a:endParaRPr lang="en-US" dirty="0">
              <a:solidFill>
                <a:srgbClr val="000000"/>
              </a:solidFill>
            </a:endParaRPr>
          </a:p>
        </p:txBody>
      </p:sp>
      <p:sp>
        <p:nvSpPr>
          <p:cNvPr id="17411" name="Content Placeholder 2"/>
          <p:cNvSpPr>
            <a:spLocks noGrp="1"/>
          </p:cNvSpPr>
          <p:nvPr>
            <p:ph idx="1"/>
          </p:nvPr>
        </p:nvSpPr>
        <p:spPr>
          <a:xfrm>
            <a:off x="304800" y="2286000"/>
            <a:ext cx="4191000" cy="3886200"/>
          </a:xfrm>
        </p:spPr>
        <p:txBody>
          <a:bodyPr/>
          <a:lstStyle/>
          <a:p>
            <a:r>
              <a:rPr lang="en-US" altLang="en-US" sz="2400" smtClean="0">
                <a:solidFill>
                  <a:srgbClr val="000000"/>
                </a:solidFill>
                <a:ea typeface="ＭＳ Ｐゴシック" pitchFamily="34" charset="-128"/>
              </a:rPr>
              <a:t>Superior colliculus</a:t>
            </a:r>
          </a:p>
          <a:p>
            <a:r>
              <a:rPr lang="en-US" altLang="en-US" sz="2400" smtClean="0">
                <a:solidFill>
                  <a:srgbClr val="000000"/>
                </a:solidFill>
                <a:ea typeface="ＭＳ Ｐゴシック" pitchFamily="34" charset="-128"/>
              </a:rPr>
              <a:t>Smooth-pursuit eye movements</a:t>
            </a:r>
          </a:p>
          <a:p>
            <a:r>
              <a:rPr lang="en-US" altLang="en-US" sz="2400" smtClean="0">
                <a:solidFill>
                  <a:srgbClr val="000000"/>
                </a:solidFill>
                <a:ea typeface="ＭＳ Ｐゴシック" pitchFamily="34" charset="-128"/>
              </a:rPr>
              <a:t>Saccades </a:t>
            </a:r>
          </a:p>
        </p:txBody>
      </p:sp>
      <p:sp>
        <p:nvSpPr>
          <p:cNvPr id="17412" name="Footer Placeholder 3"/>
          <p:cNvSpPr>
            <a:spLocks noGrp="1"/>
          </p:cNvSpPr>
          <p:nvPr>
            <p:ph type="ftr" sz="quarter" idx="14"/>
          </p:nvPr>
        </p:nvSpPr>
        <p:spPr bwMode="auto">
          <a:xfrm>
            <a:off x="287338" y="6324600"/>
            <a:ext cx="4360862" cy="2698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1741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2743200"/>
            <a:ext cx="3343275" cy="2962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371600"/>
            <a:ext cx="8534400" cy="758825"/>
          </a:xfrm>
        </p:spPr>
        <p:txBody>
          <a:bodyPr/>
          <a:lstStyle/>
          <a:p>
            <a:pPr>
              <a:defRPr/>
            </a:pPr>
            <a:r>
              <a:rPr lang="en-US" sz="3200" dirty="0" smtClean="0">
                <a:solidFill>
                  <a:srgbClr val="000000"/>
                </a:solidFill>
                <a:latin typeface="+mn-lt"/>
                <a:ea typeface="+mn-ea"/>
                <a:cs typeface="+mn-cs"/>
              </a:rPr>
              <a:t>The Primary Visual Cortex </a:t>
            </a:r>
            <a:endParaRPr lang="en-US" dirty="0">
              <a:solidFill>
                <a:srgbClr val="000000"/>
              </a:solidFill>
            </a:endParaRPr>
          </a:p>
        </p:txBody>
      </p:sp>
      <p:sp>
        <p:nvSpPr>
          <p:cNvPr id="18435" name="Content Placeholder 2"/>
          <p:cNvSpPr>
            <a:spLocks noGrp="1"/>
          </p:cNvSpPr>
          <p:nvPr>
            <p:ph idx="1"/>
          </p:nvPr>
        </p:nvSpPr>
        <p:spPr>
          <a:xfrm>
            <a:off x="304800" y="2362200"/>
            <a:ext cx="8504238" cy="3432175"/>
          </a:xfrm>
        </p:spPr>
        <p:txBody>
          <a:bodyPr/>
          <a:lstStyle/>
          <a:p>
            <a:r>
              <a:rPr lang="en-US" altLang="en-US" sz="2400" smtClean="0">
                <a:solidFill>
                  <a:srgbClr val="000000"/>
                </a:solidFill>
                <a:ea typeface="ＭＳ Ｐゴシック" pitchFamily="34" charset="-128"/>
              </a:rPr>
              <a:t>Primary visual cortex (V1)</a:t>
            </a:r>
          </a:p>
          <a:p>
            <a:endParaRPr lang="en-US" altLang="en-US" smtClean="0">
              <a:solidFill>
                <a:srgbClr val="000000"/>
              </a:solidFill>
              <a:ea typeface="ＭＳ Ｐゴシック" pitchFamily="34" charset="-128"/>
            </a:endParaRPr>
          </a:p>
        </p:txBody>
      </p:sp>
      <p:sp>
        <p:nvSpPr>
          <p:cNvPr id="18436" name="Footer Placeholder 3"/>
          <p:cNvSpPr>
            <a:spLocks noGrp="1"/>
          </p:cNvSpPr>
          <p:nvPr>
            <p:ph type="ftr" sz="quarter" idx="14"/>
          </p:nvPr>
        </p:nvSpPr>
        <p:spPr bwMode="auto">
          <a:xfrm>
            <a:off x="287338" y="6324600"/>
            <a:ext cx="4208462" cy="2698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1843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3400" y="2362200"/>
            <a:ext cx="4686300" cy="3790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447800"/>
            <a:ext cx="8534400" cy="758825"/>
          </a:xfrm>
        </p:spPr>
        <p:txBody>
          <a:bodyPr/>
          <a:lstStyle/>
          <a:p>
            <a:pPr>
              <a:defRPr/>
            </a:pPr>
            <a:r>
              <a:rPr lang="en-US" sz="3200" dirty="0" smtClean="0">
                <a:solidFill>
                  <a:srgbClr val="000000"/>
                </a:solidFill>
                <a:latin typeface="+mn-lt"/>
                <a:ea typeface="+mn-ea"/>
                <a:cs typeface="+mn-cs"/>
              </a:rPr>
              <a:t>Mapping the Eye on the Brain</a:t>
            </a:r>
            <a:endParaRPr lang="en-US" dirty="0">
              <a:solidFill>
                <a:srgbClr val="000000"/>
              </a:solidFill>
            </a:endParaRPr>
          </a:p>
        </p:txBody>
      </p:sp>
      <p:sp>
        <p:nvSpPr>
          <p:cNvPr id="19459" name="Content Placeholder 2"/>
          <p:cNvSpPr>
            <a:spLocks noGrp="1"/>
          </p:cNvSpPr>
          <p:nvPr>
            <p:ph idx="1"/>
          </p:nvPr>
        </p:nvSpPr>
        <p:spPr>
          <a:xfrm>
            <a:off x="301625" y="2362200"/>
            <a:ext cx="8504238" cy="3736975"/>
          </a:xfrm>
        </p:spPr>
        <p:txBody>
          <a:bodyPr/>
          <a:lstStyle/>
          <a:p>
            <a:r>
              <a:rPr lang="en-US" altLang="en-US" sz="2400" smtClean="0">
                <a:solidFill>
                  <a:srgbClr val="000000"/>
                </a:solidFill>
                <a:ea typeface="ＭＳ Ｐゴシック" pitchFamily="34" charset="-128"/>
              </a:rPr>
              <a:t>Retinotopic map</a:t>
            </a:r>
          </a:p>
          <a:p>
            <a:r>
              <a:rPr lang="en-US" altLang="en-US" sz="2400" smtClean="0">
                <a:solidFill>
                  <a:srgbClr val="000000"/>
                </a:solidFill>
                <a:ea typeface="ＭＳ Ｐゴシック" pitchFamily="34" charset="-128"/>
              </a:rPr>
              <a:t>Cortical magnification </a:t>
            </a:r>
          </a:p>
        </p:txBody>
      </p:sp>
      <p:sp>
        <p:nvSpPr>
          <p:cNvPr id="19460" name="Footer Placeholder 3"/>
          <p:cNvSpPr>
            <a:spLocks noGrp="1"/>
          </p:cNvSpPr>
          <p:nvPr>
            <p:ph type="ftr" sz="quarter" idx="14"/>
          </p:nvPr>
        </p:nvSpPr>
        <p:spPr bwMode="auto">
          <a:xfrm>
            <a:off x="287338" y="6324600"/>
            <a:ext cx="4284662" cy="2698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1946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3352800"/>
            <a:ext cx="6638925" cy="2867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1752600"/>
            <a:ext cx="4956175" cy="990600"/>
          </a:xfrm>
        </p:spPr>
        <p:txBody>
          <a:bodyPr/>
          <a:lstStyle/>
          <a:p>
            <a:pPr>
              <a:defRPr/>
            </a:pPr>
            <a:r>
              <a:rPr lang="en-US" sz="3200" dirty="0" smtClean="0">
                <a:solidFill>
                  <a:srgbClr val="000000"/>
                </a:solidFill>
                <a:latin typeface="+mn-lt"/>
                <a:ea typeface="+mn-ea"/>
                <a:cs typeface="+mn-cs"/>
              </a:rPr>
              <a:t>Receptive Fields of V1 Cells </a:t>
            </a:r>
            <a:endParaRPr lang="en-US" dirty="0">
              <a:solidFill>
                <a:srgbClr val="000000"/>
              </a:solidFill>
            </a:endParaRPr>
          </a:p>
        </p:txBody>
      </p:sp>
      <p:sp>
        <p:nvSpPr>
          <p:cNvPr id="20484" name="Footer Placeholder 3"/>
          <p:cNvSpPr>
            <a:spLocks noGrp="1"/>
          </p:cNvSpPr>
          <p:nvPr>
            <p:ph type="ftr" sz="quarter" idx="14"/>
          </p:nvPr>
        </p:nvSpPr>
        <p:spPr bwMode="auto">
          <a:xfrm>
            <a:off x="287338" y="6324600"/>
            <a:ext cx="4284662" cy="2698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2048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1600" y="1600199"/>
            <a:ext cx="3219450" cy="4619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381000" y="1295400"/>
            <a:ext cx="5181600" cy="1066800"/>
          </a:xfrm>
        </p:spPr>
        <p:txBody>
          <a:bodyPr/>
          <a:lstStyle/>
          <a:p>
            <a:r>
              <a:rPr lang="en-US" altLang="en-US" smtClean="0">
                <a:solidFill>
                  <a:srgbClr val="000000"/>
                </a:solidFill>
                <a:ea typeface="ＭＳ Ｐゴシック" pitchFamily="34" charset="-128"/>
              </a:rPr>
              <a:t>A Bar Detector</a:t>
            </a:r>
          </a:p>
        </p:txBody>
      </p:sp>
      <p:sp>
        <p:nvSpPr>
          <p:cNvPr id="21507"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2150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0" y="1752600"/>
            <a:ext cx="3162300" cy="4124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304800" y="1295400"/>
            <a:ext cx="8534400" cy="758825"/>
          </a:xfrm>
        </p:spPr>
        <p:txBody>
          <a:bodyPr/>
          <a:lstStyle/>
          <a:p>
            <a:r>
              <a:rPr lang="en-US" altLang="en-US" smtClean="0">
                <a:solidFill>
                  <a:srgbClr val="000000"/>
                </a:solidFill>
                <a:ea typeface="ＭＳ Ｐゴシック" pitchFamily="34" charset="-128"/>
              </a:rPr>
              <a:t>Simple Cells  </a:t>
            </a:r>
          </a:p>
        </p:txBody>
      </p:sp>
      <p:sp>
        <p:nvSpPr>
          <p:cNvPr id="22531" name="Content Placeholder 2"/>
          <p:cNvSpPr>
            <a:spLocks noGrp="1"/>
          </p:cNvSpPr>
          <p:nvPr>
            <p:ph sz="quarter" idx="1"/>
          </p:nvPr>
        </p:nvSpPr>
        <p:spPr>
          <a:xfrm>
            <a:off x="301625" y="2209800"/>
            <a:ext cx="8504238" cy="3889375"/>
          </a:xfrm>
        </p:spPr>
        <p:txBody>
          <a:bodyPr/>
          <a:lstStyle/>
          <a:p>
            <a:r>
              <a:rPr lang="en-US" altLang="en-US" smtClean="0">
                <a:solidFill>
                  <a:srgbClr val="000000"/>
                </a:solidFill>
                <a:ea typeface="ＭＳ Ｐゴシック" pitchFamily="34" charset="-128"/>
              </a:rPr>
              <a:t>Orienting tuning curve </a:t>
            </a:r>
          </a:p>
        </p:txBody>
      </p:sp>
      <p:sp>
        <p:nvSpPr>
          <p:cNvPr id="22532"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2253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81525" y="2362200"/>
            <a:ext cx="4038600" cy="3829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304800" y="1371600"/>
            <a:ext cx="8534400" cy="758825"/>
          </a:xfrm>
        </p:spPr>
        <p:txBody>
          <a:bodyPr/>
          <a:lstStyle/>
          <a:p>
            <a:r>
              <a:rPr lang="en-US" altLang="en-US" sz="2800" smtClean="0">
                <a:solidFill>
                  <a:srgbClr val="000000"/>
                </a:solidFill>
                <a:ea typeface="ＭＳ Ｐゴシック" pitchFamily="34" charset="-128"/>
              </a:rPr>
              <a:t>Complex Cells and V1 Responses to Visual Features  </a:t>
            </a:r>
          </a:p>
        </p:txBody>
      </p:sp>
      <p:sp>
        <p:nvSpPr>
          <p:cNvPr id="23555" name="Content Placeholder 2"/>
          <p:cNvSpPr>
            <a:spLocks noGrp="1"/>
          </p:cNvSpPr>
          <p:nvPr>
            <p:ph sz="quarter" idx="1"/>
          </p:nvPr>
        </p:nvSpPr>
        <p:spPr>
          <a:xfrm>
            <a:off x="301625" y="2286000"/>
            <a:ext cx="8504238" cy="3813175"/>
          </a:xfrm>
        </p:spPr>
        <p:txBody>
          <a:bodyPr/>
          <a:lstStyle/>
          <a:p>
            <a:r>
              <a:rPr lang="en-US" altLang="en-US" sz="2400" smtClean="0">
                <a:solidFill>
                  <a:srgbClr val="000000"/>
                </a:solidFill>
                <a:ea typeface="ＭＳ Ｐゴシック" pitchFamily="34" charset="-128"/>
              </a:rPr>
              <a:t>Complex cells</a:t>
            </a:r>
          </a:p>
          <a:p>
            <a:r>
              <a:rPr lang="en-US" altLang="en-US" sz="2400" smtClean="0">
                <a:solidFill>
                  <a:srgbClr val="000000"/>
                </a:solidFill>
                <a:ea typeface="ＭＳ Ｐゴシック" pitchFamily="34" charset="-128"/>
              </a:rPr>
              <a:t>End-stopped neurons</a:t>
            </a:r>
          </a:p>
        </p:txBody>
      </p:sp>
      <p:sp>
        <p:nvSpPr>
          <p:cNvPr id="23556"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2355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2286000"/>
            <a:ext cx="3438525" cy="3771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381000" y="1447800"/>
            <a:ext cx="8534400" cy="758825"/>
          </a:xfrm>
        </p:spPr>
        <p:txBody>
          <a:bodyPr/>
          <a:lstStyle/>
          <a:p>
            <a:r>
              <a:rPr lang="en-US" altLang="en-US" smtClean="0">
                <a:solidFill>
                  <a:srgbClr val="000000"/>
                </a:solidFill>
                <a:ea typeface="ＭＳ Ｐゴシック" pitchFamily="34" charset="-128"/>
              </a:rPr>
              <a:t>The Organization of V1  </a:t>
            </a:r>
          </a:p>
        </p:txBody>
      </p:sp>
      <p:sp>
        <p:nvSpPr>
          <p:cNvPr id="24579" name="Content Placeholder 2"/>
          <p:cNvSpPr>
            <a:spLocks noGrp="1"/>
          </p:cNvSpPr>
          <p:nvPr>
            <p:ph sz="quarter" idx="1"/>
          </p:nvPr>
        </p:nvSpPr>
        <p:spPr>
          <a:xfrm>
            <a:off x="301625" y="2590800"/>
            <a:ext cx="8504238" cy="3508375"/>
          </a:xfrm>
        </p:spPr>
        <p:txBody>
          <a:bodyPr/>
          <a:lstStyle/>
          <a:p>
            <a:r>
              <a:rPr lang="en-US" altLang="en-US" smtClean="0">
                <a:solidFill>
                  <a:srgbClr val="000000"/>
                </a:solidFill>
                <a:ea typeface="ＭＳ Ｐゴシック" pitchFamily="34" charset="-128"/>
              </a:rPr>
              <a:t>Ocular dominance column</a:t>
            </a:r>
          </a:p>
        </p:txBody>
      </p:sp>
      <p:sp>
        <p:nvSpPr>
          <p:cNvPr id="24580"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2458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2514600"/>
            <a:ext cx="3924300" cy="3409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381000" y="1371600"/>
            <a:ext cx="8534400" cy="758825"/>
          </a:xfrm>
        </p:spPr>
        <p:txBody>
          <a:bodyPr/>
          <a:lstStyle/>
          <a:p>
            <a:r>
              <a:rPr lang="en-US" altLang="en-US" smtClean="0">
                <a:solidFill>
                  <a:srgbClr val="000000"/>
                </a:solidFill>
                <a:ea typeface="ＭＳ Ｐゴシック" pitchFamily="34" charset="-128"/>
              </a:rPr>
              <a:t>LEARNING OBJECTIVES </a:t>
            </a:r>
          </a:p>
        </p:txBody>
      </p:sp>
      <p:sp>
        <p:nvSpPr>
          <p:cNvPr id="7171" name="Content Placeholder 2"/>
          <p:cNvSpPr>
            <a:spLocks noGrp="1"/>
          </p:cNvSpPr>
          <p:nvPr>
            <p:ph sz="quarter" idx="1"/>
          </p:nvPr>
        </p:nvSpPr>
        <p:spPr>
          <a:xfrm>
            <a:off x="304800" y="2133600"/>
            <a:ext cx="8504238" cy="3886200"/>
          </a:xfrm>
        </p:spPr>
        <p:txBody>
          <a:bodyPr/>
          <a:lstStyle/>
          <a:p>
            <a:pPr marL="457200" indent="-457200">
              <a:buFont typeface="Georgia" pitchFamily="18" charset="0"/>
              <a:buAutoNum type="arabicPeriod"/>
            </a:pPr>
            <a:r>
              <a:rPr lang="en-US" altLang="en-US" sz="1800" smtClean="0">
                <a:solidFill>
                  <a:srgbClr val="000000"/>
                </a:solidFill>
                <a:ea typeface="ＭＳ Ｐゴシック" pitchFamily="34" charset="-128"/>
              </a:rPr>
              <a:t>Describe the anatomy of the optic chiasm and how that affects the lateralization of vision in the brain. </a:t>
            </a:r>
          </a:p>
          <a:p>
            <a:pPr marL="457200" indent="-457200">
              <a:buFont typeface="Georgia" pitchFamily="18" charset="0"/>
              <a:buAutoNum type="arabicPeriod"/>
            </a:pPr>
            <a:r>
              <a:rPr lang="en-US" altLang="en-US" sz="1800" smtClean="0">
                <a:solidFill>
                  <a:srgbClr val="000000"/>
                </a:solidFill>
                <a:ea typeface="ＭＳ Ｐゴシック" pitchFamily="34" charset="-128"/>
              </a:rPr>
              <a:t>Describe the anatomy of the lateral geniculate nucleus and the role of this area in visual processing. </a:t>
            </a:r>
          </a:p>
          <a:p>
            <a:pPr marL="457200" indent="-457200">
              <a:buFont typeface="Georgia" pitchFamily="18" charset="0"/>
              <a:buAutoNum type="arabicPeriod"/>
            </a:pPr>
            <a:r>
              <a:rPr lang="en-US" altLang="en-US" sz="1800" smtClean="0">
                <a:solidFill>
                  <a:srgbClr val="000000"/>
                </a:solidFill>
                <a:ea typeface="ＭＳ Ｐゴシック" pitchFamily="34" charset="-128"/>
              </a:rPr>
              <a:t>Explain the role of the superior colliculus in visual processing. </a:t>
            </a:r>
          </a:p>
          <a:p>
            <a:pPr marL="457200" indent="-457200">
              <a:buFont typeface="Georgia" pitchFamily="18" charset="0"/>
              <a:buAutoNum type="arabicPeriod"/>
            </a:pPr>
            <a:r>
              <a:rPr lang="en-US" altLang="en-US" sz="1800" smtClean="0">
                <a:solidFill>
                  <a:srgbClr val="000000"/>
                </a:solidFill>
                <a:ea typeface="ＭＳ Ｐゴシック" pitchFamily="34" charset="-128"/>
              </a:rPr>
              <a:t>Explain the nature of the retinotopic organization of V1. </a:t>
            </a:r>
          </a:p>
          <a:p>
            <a:pPr marL="457200" indent="-457200">
              <a:buFont typeface="Georgia" pitchFamily="18" charset="0"/>
              <a:buAutoNum type="arabicPeriod"/>
            </a:pPr>
            <a:r>
              <a:rPr lang="en-US" altLang="en-US" sz="1800" smtClean="0">
                <a:solidFill>
                  <a:srgbClr val="000000"/>
                </a:solidFill>
                <a:ea typeface="ＭＳ Ｐゴシック" pitchFamily="34" charset="-128"/>
              </a:rPr>
              <a:t>Explore the anatomy of the V2 area of the visual cortex. </a:t>
            </a:r>
          </a:p>
          <a:p>
            <a:pPr marL="457200" indent="-457200">
              <a:buFont typeface="Georgia" pitchFamily="18" charset="0"/>
              <a:buAutoNum type="arabicPeriod"/>
            </a:pPr>
            <a:r>
              <a:rPr lang="en-US" altLang="en-US" sz="1800" smtClean="0">
                <a:solidFill>
                  <a:srgbClr val="000000"/>
                </a:solidFill>
                <a:ea typeface="ＭＳ Ｐゴシック" pitchFamily="34" charset="-128"/>
              </a:rPr>
              <a:t>Compare the difference between the dorsal pathway and the ventral pathway. </a:t>
            </a:r>
          </a:p>
          <a:p>
            <a:pPr marL="457200" indent="-457200">
              <a:buFont typeface="Georgia" pitchFamily="18" charset="0"/>
              <a:buAutoNum type="arabicPeriod"/>
            </a:pPr>
            <a:r>
              <a:rPr lang="en-US" altLang="en-US" sz="1800" smtClean="0">
                <a:solidFill>
                  <a:srgbClr val="000000"/>
                </a:solidFill>
                <a:ea typeface="ＭＳ Ｐゴシック" pitchFamily="34" charset="-128"/>
              </a:rPr>
              <a:t>Discuss the current problem in determining where the dorsal and ventral pathways reunite to form a common perception. </a:t>
            </a:r>
          </a:p>
          <a:p>
            <a:pPr marL="457200" indent="-457200">
              <a:buFont typeface="Georgia" pitchFamily="18" charset="0"/>
              <a:buAutoNum type="arabicPeriod"/>
            </a:pPr>
            <a:r>
              <a:rPr lang="en-US" altLang="en-US" sz="1800" smtClean="0">
                <a:solidFill>
                  <a:srgbClr val="000000"/>
                </a:solidFill>
                <a:ea typeface="ＭＳ Ｐゴシック" pitchFamily="34" charset="-128"/>
              </a:rPr>
              <a:t>Describe the concept of “nature versus nurture” as it applies to the visual system. </a:t>
            </a:r>
          </a:p>
          <a:p>
            <a:pPr marL="457200" indent="-457200">
              <a:buFont typeface="Georgia" pitchFamily="18" charset="0"/>
              <a:buAutoNum type="arabicPeriod"/>
            </a:pPr>
            <a:r>
              <a:rPr lang="en-US" altLang="en-US" sz="1800" smtClean="0">
                <a:solidFill>
                  <a:srgbClr val="000000"/>
                </a:solidFill>
                <a:ea typeface="ＭＳ Ｐゴシック" pitchFamily="34" charset="-128"/>
              </a:rPr>
              <a:t>Explain the concept of blindsight </a:t>
            </a:r>
          </a:p>
        </p:txBody>
      </p:sp>
      <p:sp>
        <p:nvSpPr>
          <p:cNvPr id="7172"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304800" y="1524000"/>
            <a:ext cx="8534400" cy="758825"/>
          </a:xfrm>
        </p:spPr>
        <p:txBody>
          <a:bodyPr/>
          <a:lstStyle/>
          <a:p>
            <a:r>
              <a:rPr lang="en-US" altLang="en-US" smtClean="0">
                <a:solidFill>
                  <a:srgbClr val="000000"/>
                </a:solidFill>
                <a:ea typeface="ＭＳ Ｐゴシック" pitchFamily="34" charset="-128"/>
              </a:rPr>
              <a:t>The Organization of V1  </a:t>
            </a:r>
          </a:p>
        </p:txBody>
      </p:sp>
      <p:sp>
        <p:nvSpPr>
          <p:cNvPr id="25603" name="Content Placeholder 2"/>
          <p:cNvSpPr>
            <a:spLocks noGrp="1"/>
          </p:cNvSpPr>
          <p:nvPr>
            <p:ph sz="quarter" idx="1"/>
          </p:nvPr>
        </p:nvSpPr>
        <p:spPr>
          <a:xfrm>
            <a:off x="301625" y="2667000"/>
            <a:ext cx="2974975" cy="3432175"/>
          </a:xfrm>
        </p:spPr>
        <p:txBody>
          <a:bodyPr/>
          <a:lstStyle/>
          <a:p>
            <a:r>
              <a:rPr lang="en-US" altLang="en-US" sz="2400" smtClean="0">
                <a:solidFill>
                  <a:srgbClr val="000000"/>
                </a:solidFill>
                <a:ea typeface="ＭＳ Ｐゴシック" pitchFamily="34" charset="-128"/>
              </a:rPr>
              <a:t>Hypercolumn</a:t>
            </a:r>
          </a:p>
          <a:p>
            <a:pPr lvl="1"/>
            <a:r>
              <a:rPr lang="en-US" altLang="en-US" sz="2400" smtClean="0">
                <a:solidFill>
                  <a:srgbClr val="000000"/>
                </a:solidFill>
                <a:ea typeface="ＭＳ Ｐゴシック" pitchFamily="34" charset="-128"/>
              </a:rPr>
              <a:t>Orientation column</a:t>
            </a:r>
          </a:p>
          <a:p>
            <a:pPr lvl="1"/>
            <a:r>
              <a:rPr lang="en-US" altLang="en-US" sz="2400" smtClean="0">
                <a:solidFill>
                  <a:srgbClr val="000000"/>
                </a:solidFill>
                <a:ea typeface="ＭＳ Ｐゴシック" pitchFamily="34" charset="-128"/>
              </a:rPr>
              <a:t>Blobs</a:t>
            </a:r>
          </a:p>
          <a:p>
            <a:pPr lvl="1"/>
            <a:r>
              <a:rPr lang="en-US" altLang="en-US" sz="2400" smtClean="0">
                <a:solidFill>
                  <a:srgbClr val="000000"/>
                </a:solidFill>
                <a:ea typeface="ＭＳ Ｐゴシック" pitchFamily="34" charset="-128"/>
              </a:rPr>
              <a:t>Interblobs</a:t>
            </a:r>
          </a:p>
        </p:txBody>
      </p:sp>
      <p:sp>
        <p:nvSpPr>
          <p:cNvPr id="25604"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2560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5600" y="2609850"/>
            <a:ext cx="5629275" cy="3028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304800" y="1524000"/>
            <a:ext cx="8534400" cy="758825"/>
          </a:xfrm>
        </p:spPr>
        <p:txBody>
          <a:bodyPr/>
          <a:lstStyle/>
          <a:p>
            <a:r>
              <a:rPr lang="en-US" altLang="en-US" smtClean="0">
                <a:solidFill>
                  <a:srgbClr val="000000"/>
                </a:solidFill>
                <a:ea typeface="ＭＳ Ｐゴシック" pitchFamily="34" charset="-128"/>
              </a:rPr>
              <a:t>V2 and Beyond </a:t>
            </a:r>
          </a:p>
        </p:txBody>
      </p:sp>
      <p:sp>
        <p:nvSpPr>
          <p:cNvPr id="26627" name="Content Placeholder 2"/>
          <p:cNvSpPr>
            <a:spLocks noGrp="1"/>
          </p:cNvSpPr>
          <p:nvPr>
            <p:ph sz="quarter" idx="1"/>
          </p:nvPr>
        </p:nvSpPr>
        <p:spPr>
          <a:xfrm>
            <a:off x="301625" y="2286000"/>
            <a:ext cx="8504238" cy="3813175"/>
          </a:xfrm>
        </p:spPr>
        <p:txBody>
          <a:bodyPr/>
          <a:lstStyle/>
          <a:p>
            <a:r>
              <a:rPr lang="en-US" altLang="en-US" sz="2400" smtClean="0">
                <a:solidFill>
                  <a:srgbClr val="000000"/>
                </a:solidFill>
                <a:ea typeface="ＭＳ Ｐゴシック" pitchFamily="34" charset="-128"/>
              </a:rPr>
              <a:t>Extrastriate cortex (secondary visual cortex)</a:t>
            </a:r>
          </a:p>
          <a:p>
            <a:r>
              <a:rPr lang="en-US" altLang="en-US" sz="2400" smtClean="0">
                <a:solidFill>
                  <a:srgbClr val="000000"/>
                </a:solidFill>
                <a:ea typeface="ＭＳ Ｐゴシック" pitchFamily="34" charset="-128"/>
              </a:rPr>
              <a:t>V2</a:t>
            </a:r>
          </a:p>
        </p:txBody>
      </p:sp>
      <p:sp>
        <p:nvSpPr>
          <p:cNvPr id="26628"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2663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24125" y="2971800"/>
            <a:ext cx="4543425" cy="3209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381000" y="1447800"/>
            <a:ext cx="8534400" cy="758825"/>
          </a:xfrm>
        </p:spPr>
        <p:txBody>
          <a:bodyPr/>
          <a:lstStyle/>
          <a:p>
            <a:r>
              <a:rPr lang="en-US" altLang="en-US" smtClean="0">
                <a:solidFill>
                  <a:srgbClr val="000000"/>
                </a:solidFill>
                <a:ea typeface="ＭＳ Ｐゴシック" pitchFamily="34" charset="-128"/>
              </a:rPr>
              <a:t>Functional Pathways in the Visual Cortex  </a:t>
            </a:r>
          </a:p>
        </p:txBody>
      </p:sp>
      <p:sp>
        <p:nvSpPr>
          <p:cNvPr id="27651" name="Content Placeholder 2"/>
          <p:cNvSpPr>
            <a:spLocks noGrp="1"/>
          </p:cNvSpPr>
          <p:nvPr>
            <p:ph sz="quarter" idx="1"/>
          </p:nvPr>
        </p:nvSpPr>
        <p:spPr>
          <a:xfrm>
            <a:off x="301625" y="2514600"/>
            <a:ext cx="8504238" cy="3584575"/>
          </a:xfrm>
        </p:spPr>
        <p:txBody>
          <a:bodyPr/>
          <a:lstStyle/>
          <a:p>
            <a:r>
              <a:rPr lang="en-US" altLang="en-US" sz="2400" smtClean="0">
                <a:solidFill>
                  <a:srgbClr val="000000"/>
                </a:solidFill>
                <a:ea typeface="ＭＳ Ｐゴシック" pitchFamily="34" charset="-128"/>
              </a:rPr>
              <a:t>Ventral pathway</a:t>
            </a:r>
          </a:p>
          <a:p>
            <a:pPr lvl="1"/>
            <a:r>
              <a:rPr lang="en-US" altLang="en-US" sz="2400" smtClean="0">
                <a:solidFill>
                  <a:srgbClr val="000000"/>
                </a:solidFill>
                <a:ea typeface="ＭＳ Ｐゴシック" pitchFamily="34" charset="-128"/>
              </a:rPr>
              <a:t>Binocular disparity</a:t>
            </a:r>
          </a:p>
          <a:p>
            <a:pPr lvl="1"/>
            <a:r>
              <a:rPr lang="en-US" altLang="en-US" sz="2400" smtClean="0">
                <a:solidFill>
                  <a:srgbClr val="000000"/>
                </a:solidFill>
                <a:ea typeface="ＭＳ Ｐゴシック" pitchFamily="34" charset="-128"/>
              </a:rPr>
              <a:t>Inferotemporal cortex </a:t>
            </a:r>
          </a:p>
          <a:p>
            <a:r>
              <a:rPr lang="en-US" altLang="en-US" sz="2400" smtClean="0">
                <a:solidFill>
                  <a:srgbClr val="000000"/>
                </a:solidFill>
                <a:ea typeface="ＭＳ Ｐゴシック" pitchFamily="34" charset="-128"/>
              </a:rPr>
              <a:t>Dorsal pathway</a:t>
            </a:r>
          </a:p>
          <a:p>
            <a:pPr marL="546100" lvl="2">
              <a:buClr>
                <a:schemeClr val="accent1"/>
              </a:buClr>
              <a:buSzPct val="85000"/>
              <a:buFont typeface="Wingdings 2" pitchFamily="18" charset="2"/>
              <a:buChar char=""/>
            </a:pPr>
            <a:r>
              <a:rPr lang="en-US" altLang="en-US" sz="2400" smtClean="0">
                <a:solidFill>
                  <a:srgbClr val="000000"/>
                </a:solidFill>
                <a:ea typeface="ＭＳ Ｐゴシック" pitchFamily="34" charset="-128"/>
              </a:rPr>
              <a:t>MT (V5)</a:t>
            </a:r>
          </a:p>
          <a:p>
            <a:r>
              <a:rPr lang="en-US" altLang="en-US" sz="2400" smtClean="0">
                <a:solidFill>
                  <a:srgbClr val="000000"/>
                </a:solidFill>
                <a:ea typeface="ＭＳ Ｐゴシック" pitchFamily="34" charset="-128"/>
              </a:rPr>
              <a:t>Object agnosia</a:t>
            </a:r>
          </a:p>
          <a:p>
            <a:r>
              <a:rPr lang="en-US" altLang="en-US" sz="2400" smtClean="0">
                <a:solidFill>
                  <a:srgbClr val="000000"/>
                </a:solidFill>
                <a:ea typeface="ＭＳ Ｐゴシック" pitchFamily="34" charset="-128"/>
              </a:rPr>
              <a:t>Where Does Vision Come Together? </a:t>
            </a:r>
          </a:p>
        </p:txBody>
      </p:sp>
      <p:sp>
        <p:nvSpPr>
          <p:cNvPr id="27652"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228600" y="1295400"/>
            <a:ext cx="8534400" cy="758825"/>
          </a:xfrm>
        </p:spPr>
        <p:txBody>
          <a:bodyPr/>
          <a:lstStyle/>
          <a:p>
            <a:r>
              <a:rPr lang="en-US" altLang="en-US" smtClean="0">
                <a:solidFill>
                  <a:srgbClr val="000000"/>
                </a:solidFill>
                <a:ea typeface="ＭＳ Ｐゴシック" pitchFamily="34" charset="-128"/>
              </a:rPr>
              <a:t>Functional Pathways in the Visual Cortex  </a:t>
            </a:r>
          </a:p>
        </p:txBody>
      </p:sp>
      <p:sp>
        <p:nvSpPr>
          <p:cNvPr id="28675"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2867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47888" y="2133600"/>
            <a:ext cx="4848225" cy="3933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304800" y="1371600"/>
            <a:ext cx="8534400" cy="758825"/>
          </a:xfrm>
        </p:spPr>
        <p:txBody>
          <a:bodyPr/>
          <a:lstStyle/>
          <a:p>
            <a:r>
              <a:rPr lang="en-US" altLang="en-US" sz="3600" smtClean="0">
                <a:solidFill>
                  <a:srgbClr val="000000"/>
                </a:solidFill>
                <a:ea typeface="ＭＳ Ｐゴシック" pitchFamily="34" charset="-128"/>
              </a:rPr>
              <a:t>The Flow of Information in the Brain</a:t>
            </a:r>
            <a:endParaRPr lang="en-US" altLang="en-US" smtClean="0">
              <a:solidFill>
                <a:srgbClr val="000000"/>
              </a:solidFill>
              <a:ea typeface="ＭＳ Ｐゴシック" pitchFamily="34" charset="-128"/>
            </a:endParaRPr>
          </a:p>
        </p:txBody>
      </p:sp>
      <p:sp>
        <p:nvSpPr>
          <p:cNvPr id="29700"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2970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2286000"/>
            <a:ext cx="8077200" cy="3962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228600" y="1524000"/>
            <a:ext cx="8534400" cy="758825"/>
          </a:xfrm>
        </p:spPr>
        <p:txBody>
          <a:bodyPr/>
          <a:lstStyle/>
          <a:p>
            <a:r>
              <a:rPr lang="en-US" altLang="en-US" sz="2800" smtClean="0">
                <a:solidFill>
                  <a:srgbClr val="000000"/>
                </a:solidFill>
                <a:ea typeface="ＭＳ Ｐゴシック" pitchFamily="34" charset="-128"/>
              </a:rPr>
              <a:t>A lesion study illustrating the reality of the</a:t>
            </a:r>
            <a:br>
              <a:rPr lang="en-US" altLang="en-US" sz="2800" smtClean="0">
                <a:solidFill>
                  <a:srgbClr val="000000"/>
                </a:solidFill>
                <a:ea typeface="ＭＳ Ｐゴシック" pitchFamily="34" charset="-128"/>
              </a:rPr>
            </a:br>
            <a:r>
              <a:rPr lang="en-US" altLang="en-US" sz="2800" smtClean="0">
                <a:solidFill>
                  <a:srgbClr val="000000"/>
                </a:solidFill>
                <a:ea typeface="ＭＳ Ｐゴシック" pitchFamily="34" charset="-128"/>
              </a:rPr>
              <a:t> dorsal and ventral pathways</a:t>
            </a:r>
          </a:p>
        </p:txBody>
      </p:sp>
      <p:sp>
        <p:nvSpPr>
          <p:cNvPr id="30724"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3072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7738" y="2247900"/>
            <a:ext cx="7305675" cy="4010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304800" y="1447800"/>
            <a:ext cx="8534400" cy="758825"/>
          </a:xfrm>
        </p:spPr>
        <p:txBody>
          <a:bodyPr/>
          <a:lstStyle/>
          <a:p>
            <a:r>
              <a:rPr lang="en-US" altLang="en-US" smtClean="0">
                <a:solidFill>
                  <a:srgbClr val="000000"/>
                </a:solidFill>
                <a:ea typeface="ＭＳ Ｐゴシック" pitchFamily="34" charset="-128"/>
              </a:rPr>
              <a:t>Development of the Visual System </a:t>
            </a:r>
          </a:p>
        </p:txBody>
      </p:sp>
      <p:sp>
        <p:nvSpPr>
          <p:cNvPr id="31748"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
        <p:nvSpPr>
          <p:cNvPr id="31749" name="Rectangle 3"/>
          <p:cNvSpPr>
            <a:spLocks noChangeArrowheads="1"/>
          </p:cNvSpPr>
          <p:nvPr/>
        </p:nvSpPr>
        <p:spPr bwMode="auto">
          <a:xfrm>
            <a:off x="2743200" y="2362200"/>
            <a:ext cx="38195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2000">
                <a:latin typeface="Arial" charset="0"/>
              </a:rPr>
              <a:t>The Kitten Carousel Experiment </a:t>
            </a:r>
          </a:p>
        </p:txBody>
      </p:sp>
      <p:pic>
        <p:nvPicPr>
          <p:cNvPr id="3175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2286000"/>
            <a:ext cx="5124450" cy="4010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304800" y="1524000"/>
            <a:ext cx="8534400" cy="758825"/>
          </a:xfrm>
        </p:spPr>
        <p:txBody>
          <a:bodyPr/>
          <a:lstStyle/>
          <a:p>
            <a:r>
              <a:rPr lang="en-US" altLang="en-US" b="1" i="1" smtClean="0">
                <a:solidFill>
                  <a:srgbClr val="000000"/>
                </a:solidFill>
                <a:ea typeface="ＭＳ Ｐゴシック" pitchFamily="34" charset="-128"/>
              </a:rPr>
              <a:t>IN DEPTH: Blindsight </a:t>
            </a:r>
            <a:endParaRPr lang="en-US" altLang="en-US" b="1" smtClean="0">
              <a:solidFill>
                <a:srgbClr val="000000"/>
              </a:solidFill>
              <a:ea typeface="ＭＳ Ｐゴシック" pitchFamily="34" charset="-128"/>
            </a:endParaRPr>
          </a:p>
        </p:txBody>
      </p:sp>
      <p:sp>
        <p:nvSpPr>
          <p:cNvPr id="32771" name="Content Placeholder 2"/>
          <p:cNvSpPr>
            <a:spLocks noGrp="1"/>
          </p:cNvSpPr>
          <p:nvPr>
            <p:ph sz="quarter" idx="1"/>
          </p:nvPr>
        </p:nvSpPr>
        <p:spPr>
          <a:xfrm>
            <a:off x="301625" y="2362200"/>
            <a:ext cx="8504238" cy="3736975"/>
          </a:xfrm>
        </p:spPr>
        <p:txBody>
          <a:bodyPr/>
          <a:lstStyle/>
          <a:p>
            <a:r>
              <a:rPr lang="en-US" altLang="en-US" sz="2400" smtClean="0">
                <a:solidFill>
                  <a:srgbClr val="000000"/>
                </a:solidFill>
                <a:ea typeface="ＭＳ Ｐゴシック" pitchFamily="34" charset="-128"/>
              </a:rPr>
              <a:t>Blindsight</a:t>
            </a:r>
          </a:p>
          <a:p>
            <a:r>
              <a:rPr lang="en-US" altLang="en-US" sz="2400" smtClean="0">
                <a:solidFill>
                  <a:srgbClr val="000000"/>
                </a:solidFill>
                <a:ea typeface="ＭＳ Ｐゴシック" pitchFamily="34" charset="-128"/>
              </a:rPr>
              <a:t>Scotoma </a:t>
            </a:r>
          </a:p>
        </p:txBody>
      </p:sp>
      <p:sp>
        <p:nvSpPr>
          <p:cNvPr id="32772"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3277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9799" y="2438400"/>
            <a:ext cx="6619875" cy="3171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304800" y="1524000"/>
            <a:ext cx="8534400" cy="758825"/>
          </a:xfrm>
        </p:spPr>
        <p:txBody>
          <a:bodyPr/>
          <a:lstStyle/>
          <a:p>
            <a:r>
              <a:rPr lang="en-US" altLang="en-US" smtClean="0">
                <a:solidFill>
                  <a:srgbClr val="000000"/>
                </a:solidFill>
                <a:ea typeface="ＭＳ Ｐゴシック" pitchFamily="34" charset="-128"/>
              </a:rPr>
              <a:t>Torsten Wiesel and David Hubel </a:t>
            </a:r>
          </a:p>
        </p:txBody>
      </p:sp>
      <p:sp>
        <p:nvSpPr>
          <p:cNvPr id="8195"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
        <p:nvSpPr>
          <p:cNvPr id="8196" name="Content Placeholder 2"/>
          <p:cNvSpPr>
            <a:spLocks noGrp="1"/>
          </p:cNvSpPr>
          <p:nvPr>
            <p:ph sz="quarter" idx="1"/>
          </p:nvPr>
        </p:nvSpPr>
        <p:spPr>
          <a:xfrm>
            <a:off x="228600" y="2286000"/>
            <a:ext cx="8577263" cy="3813175"/>
          </a:xfrm>
        </p:spPr>
        <p:txBody>
          <a:bodyPr/>
          <a:lstStyle/>
          <a:p>
            <a:r>
              <a:rPr lang="en-US" altLang="en-US" smtClean="0">
                <a:ea typeface="ＭＳ Ｐゴシック" pitchFamily="34" charset="-128"/>
              </a:rPr>
              <a:t>Nobel Prize for work on the anatomy and physiology of the visual cortex </a:t>
            </a:r>
          </a:p>
          <a:p>
            <a:r>
              <a:rPr lang="en-US" altLang="en-US" smtClean="0">
                <a:ea typeface="ＭＳ Ｐゴシック" pitchFamily="34" charset="-128"/>
              </a:rPr>
              <a:t>Discovered that areas of the visual brain, including areas in the thalamus and areas in the occipital cortex, are specifically sensitive to certain kinds of stimuli</a:t>
            </a:r>
          </a:p>
          <a:p>
            <a:r>
              <a:rPr lang="en-US" altLang="en-US" smtClean="0">
                <a:ea typeface="ＭＳ Ｐゴシック" pitchFamily="34" charset="-128"/>
              </a:rPr>
              <a:t>This sensitivity can be mapped into predictable patterns </a:t>
            </a:r>
          </a:p>
          <a:p>
            <a:endParaRPr lang="en-US" altLang="en-US" smtClean="0">
              <a:ea typeface="ＭＳ Ｐゴシック" pitchFamily="34" charset="-128"/>
            </a:endParaRPr>
          </a:p>
          <a:p>
            <a:endParaRPr lang="en-US" altLang="en-US" smtClean="0">
              <a:ea typeface="ＭＳ Ｐゴシック" pitchFamily="34" charset="-12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447800"/>
            <a:ext cx="8534400" cy="758825"/>
          </a:xfrm>
        </p:spPr>
        <p:txBody>
          <a:bodyPr/>
          <a:lstStyle/>
          <a:p>
            <a:pPr>
              <a:defRPr/>
            </a:pPr>
            <a:r>
              <a:rPr lang="en-US" sz="3200" dirty="0" smtClean="0">
                <a:solidFill>
                  <a:srgbClr val="000000"/>
                </a:solidFill>
                <a:latin typeface="+mn-lt"/>
                <a:ea typeface="+mn-ea"/>
                <a:cs typeface="+mn-cs"/>
              </a:rPr>
              <a:t>The Optic Nerve and Chiasm </a:t>
            </a:r>
            <a:endParaRPr lang="en-US" dirty="0">
              <a:solidFill>
                <a:srgbClr val="000000"/>
              </a:solidFill>
            </a:endParaRPr>
          </a:p>
        </p:txBody>
      </p:sp>
      <p:sp>
        <p:nvSpPr>
          <p:cNvPr id="9219" name="Content Placeholder 2"/>
          <p:cNvSpPr>
            <a:spLocks noGrp="1"/>
          </p:cNvSpPr>
          <p:nvPr>
            <p:ph idx="1"/>
          </p:nvPr>
        </p:nvSpPr>
        <p:spPr>
          <a:xfrm>
            <a:off x="301625" y="2362200"/>
            <a:ext cx="8504238" cy="3736975"/>
          </a:xfrm>
        </p:spPr>
        <p:txBody>
          <a:bodyPr/>
          <a:lstStyle/>
          <a:p>
            <a:r>
              <a:rPr lang="en-US" altLang="en-US" sz="2400" smtClean="0">
                <a:solidFill>
                  <a:srgbClr val="000000"/>
                </a:solidFill>
                <a:ea typeface="ＭＳ Ｐゴシック" pitchFamily="34" charset="-128"/>
              </a:rPr>
              <a:t>Optic chiasm</a:t>
            </a:r>
          </a:p>
          <a:p>
            <a:r>
              <a:rPr lang="en-US" altLang="en-US" sz="2400" smtClean="0">
                <a:solidFill>
                  <a:srgbClr val="000000"/>
                </a:solidFill>
                <a:ea typeface="ＭＳ Ｐゴシック" pitchFamily="34" charset="-128"/>
              </a:rPr>
              <a:t>Optic tract</a:t>
            </a:r>
          </a:p>
          <a:p>
            <a:r>
              <a:rPr lang="en-US" altLang="en-US" sz="2400" smtClean="0">
                <a:solidFill>
                  <a:srgbClr val="000000"/>
                </a:solidFill>
                <a:ea typeface="ＭＳ Ｐゴシック" pitchFamily="34" charset="-128"/>
              </a:rPr>
              <a:t>Contralateral representation of visual space</a:t>
            </a:r>
          </a:p>
          <a:p>
            <a:r>
              <a:rPr lang="en-US" altLang="en-US" sz="2400" smtClean="0">
                <a:solidFill>
                  <a:srgbClr val="000000"/>
                </a:solidFill>
                <a:ea typeface="ＭＳ Ｐゴシック" pitchFamily="34" charset="-128"/>
              </a:rPr>
              <a:t>Ipsilateral organization</a:t>
            </a:r>
          </a:p>
          <a:p>
            <a:r>
              <a:rPr lang="en-US" altLang="en-US" sz="2400" smtClean="0">
                <a:solidFill>
                  <a:srgbClr val="000000"/>
                </a:solidFill>
                <a:ea typeface="ＭＳ Ｐゴシック" pitchFamily="34" charset="-128"/>
              </a:rPr>
              <a:t>Contralateral organization </a:t>
            </a:r>
          </a:p>
        </p:txBody>
      </p:sp>
      <p:sp>
        <p:nvSpPr>
          <p:cNvPr id="9220" name="Footer Placeholder 3"/>
          <p:cNvSpPr>
            <a:spLocks noGrp="1"/>
          </p:cNvSpPr>
          <p:nvPr>
            <p:ph type="ftr" sz="quarter" idx="14"/>
          </p:nvPr>
        </p:nvSpPr>
        <p:spPr bwMode="auto">
          <a:xfrm>
            <a:off x="287338" y="6324600"/>
            <a:ext cx="4437062" cy="2698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304800" y="1447800"/>
            <a:ext cx="8534400" cy="758825"/>
          </a:xfrm>
        </p:spPr>
        <p:txBody>
          <a:bodyPr/>
          <a:lstStyle/>
          <a:p>
            <a:r>
              <a:rPr lang="en-US" altLang="en-US" sz="2800" smtClean="0">
                <a:solidFill>
                  <a:srgbClr val="000000"/>
                </a:solidFill>
                <a:ea typeface="ＭＳ Ｐゴシック" pitchFamily="34" charset="-128"/>
              </a:rPr>
              <a:t>The Optic Chiasm and Visual Space in the Brain</a:t>
            </a:r>
          </a:p>
        </p:txBody>
      </p:sp>
      <p:sp>
        <p:nvSpPr>
          <p:cNvPr id="10243"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1024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1800" y="2133600"/>
            <a:ext cx="3371850" cy="4124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0"/>
            <a:ext cx="8534400" cy="758825"/>
          </a:xfrm>
        </p:spPr>
        <p:txBody>
          <a:bodyPr/>
          <a:lstStyle/>
          <a:p>
            <a:pPr>
              <a:defRPr/>
            </a:pPr>
            <a:r>
              <a:rPr lang="en-US" sz="3200" dirty="0" smtClean="0">
                <a:solidFill>
                  <a:srgbClr val="000000"/>
                </a:solidFill>
                <a:latin typeface="+mn-lt"/>
                <a:ea typeface="+mn-ea"/>
                <a:cs typeface="+mn-cs"/>
              </a:rPr>
              <a:t>The Lateral Geniculate Nucleus</a:t>
            </a:r>
            <a:endParaRPr lang="en-US" dirty="0">
              <a:solidFill>
                <a:srgbClr val="000000"/>
              </a:solidFill>
            </a:endParaRPr>
          </a:p>
        </p:txBody>
      </p:sp>
      <p:sp>
        <p:nvSpPr>
          <p:cNvPr id="11267" name="Content Placeholder 2"/>
          <p:cNvSpPr>
            <a:spLocks noGrp="1"/>
          </p:cNvSpPr>
          <p:nvPr>
            <p:ph idx="1"/>
          </p:nvPr>
        </p:nvSpPr>
        <p:spPr>
          <a:xfrm>
            <a:off x="301625" y="2438400"/>
            <a:ext cx="8504238" cy="3660775"/>
          </a:xfrm>
        </p:spPr>
        <p:txBody>
          <a:bodyPr/>
          <a:lstStyle/>
          <a:p>
            <a:r>
              <a:rPr lang="en-US" altLang="en-US" sz="2400" smtClean="0">
                <a:solidFill>
                  <a:srgbClr val="000000"/>
                </a:solidFill>
                <a:ea typeface="ＭＳ Ｐゴシック" pitchFamily="34" charset="-128"/>
              </a:rPr>
              <a:t>Lateral geniculate nucleus</a:t>
            </a:r>
          </a:p>
          <a:p>
            <a:pPr lvl="1"/>
            <a:r>
              <a:rPr lang="en-US" altLang="en-US" sz="2400" smtClean="0">
                <a:solidFill>
                  <a:srgbClr val="000000"/>
                </a:solidFill>
                <a:ea typeface="ＭＳ Ｐゴシック" pitchFamily="34" charset="-128"/>
              </a:rPr>
              <a:t>Magnocellular layers</a:t>
            </a:r>
          </a:p>
          <a:p>
            <a:pPr lvl="1"/>
            <a:r>
              <a:rPr lang="en-US" altLang="en-US" sz="2400" smtClean="0">
                <a:solidFill>
                  <a:srgbClr val="000000"/>
                </a:solidFill>
                <a:ea typeface="ＭＳ Ｐゴシック" pitchFamily="34" charset="-128"/>
              </a:rPr>
              <a:t>Parvocellular layers</a:t>
            </a:r>
          </a:p>
          <a:p>
            <a:pPr lvl="1"/>
            <a:r>
              <a:rPr lang="en-US" altLang="en-US" sz="2400" smtClean="0">
                <a:solidFill>
                  <a:srgbClr val="000000"/>
                </a:solidFill>
                <a:ea typeface="ＭＳ Ｐゴシック" pitchFamily="34" charset="-128"/>
              </a:rPr>
              <a:t>Koniocellular layers</a:t>
            </a:r>
          </a:p>
        </p:txBody>
      </p:sp>
      <p:sp>
        <p:nvSpPr>
          <p:cNvPr id="11268" name="Footer Placeholder 3"/>
          <p:cNvSpPr>
            <a:spLocks noGrp="1"/>
          </p:cNvSpPr>
          <p:nvPr>
            <p:ph type="ftr" sz="quarter" idx="14"/>
          </p:nvPr>
        </p:nvSpPr>
        <p:spPr bwMode="auto">
          <a:xfrm>
            <a:off x="287338" y="6324600"/>
            <a:ext cx="4360862" cy="2698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304800" y="1295400"/>
            <a:ext cx="8534400" cy="758825"/>
          </a:xfrm>
        </p:spPr>
        <p:txBody>
          <a:bodyPr/>
          <a:lstStyle/>
          <a:p>
            <a:r>
              <a:rPr lang="en-US" altLang="en-US" smtClean="0">
                <a:solidFill>
                  <a:srgbClr val="000000"/>
                </a:solidFill>
                <a:ea typeface="ＭＳ Ｐゴシック" pitchFamily="34" charset="-128"/>
              </a:rPr>
              <a:t>The Lateral Geniculate Nucleus (LGN)</a:t>
            </a:r>
          </a:p>
        </p:txBody>
      </p:sp>
      <p:sp>
        <p:nvSpPr>
          <p:cNvPr id="12291"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1229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2133600"/>
            <a:ext cx="6391275"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447800"/>
            <a:ext cx="8534400" cy="758825"/>
          </a:xfrm>
        </p:spPr>
        <p:txBody>
          <a:bodyPr/>
          <a:lstStyle/>
          <a:p>
            <a:pPr>
              <a:defRPr/>
            </a:pPr>
            <a:r>
              <a:rPr lang="en-US" sz="3200" dirty="0" smtClean="0">
                <a:solidFill>
                  <a:srgbClr val="000000"/>
                </a:solidFill>
                <a:latin typeface="+mn-lt"/>
                <a:ea typeface="+mn-ea"/>
                <a:cs typeface="+mn-cs"/>
              </a:rPr>
              <a:t>The Lateral Geniculate Nucleus</a:t>
            </a:r>
            <a:endParaRPr lang="en-US" dirty="0">
              <a:solidFill>
                <a:srgbClr val="000000"/>
              </a:solidFill>
            </a:endParaRPr>
          </a:p>
        </p:txBody>
      </p:sp>
      <p:sp>
        <p:nvSpPr>
          <p:cNvPr id="13315" name="Content Placeholder 2"/>
          <p:cNvSpPr>
            <a:spLocks noGrp="1"/>
          </p:cNvSpPr>
          <p:nvPr>
            <p:ph idx="1"/>
          </p:nvPr>
        </p:nvSpPr>
        <p:spPr>
          <a:xfrm>
            <a:off x="381000" y="2514600"/>
            <a:ext cx="8504238" cy="3581400"/>
          </a:xfrm>
        </p:spPr>
        <p:txBody>
          <a:bodyPr/>
          <a:lstStyle/>
          <a:p>
            <a:r>
              <a:rPr lang="en-US" altLang="en-US" sz="2400" smtClean="0">
                <a:solidFill>
                  <a:srgbClr val="000000"/>
                </a:solidFill>
                <a:ea typeface="ＭＳ Ｐゴシック" pitchFamily="34" charset="-128"/>
              </a:rPr>
              <a:t>Lateral geniculate nucleus</a:t>
            </a:r>
          </a:p>
          <a:p>
            <a:pPr lvl="1"/>
            <a:r>
              <a:rPr lang="en-US" altLang="en-US" sz="2400" smtClean="0">
                <a:solidFill>
                  <a:srgbClr val="000000"/>
                </a:solidFill>
                <a:ea typeface="ＭＳ Ｐゴシック" pitchFamily="34" charset="-128"/>
              </a:rPr>
              <a:t>Parasol retinal ganglion cells (M cells)</a:t>
            </a:r>
          </a:p>
          <a:p>
            <a:pPr lvl="1"/>
            <a:r>
              <a:rPr lang="en-US" altLang="en-US" sz="2400" smtClean="0">
                <a:solidFill>
                  <a:srgbClr val="000000"/>
                </a:solidFill>
                <a:ea typeface="ＭＳ Ｐゴシック" pitchFamily="34" charset="-128"/>
              </a:rPr>
              <a:t>Midget retinal ganglion cells (P cells)</a:t>
            </a:r>
          </a:p>
          <a:p>
            <a:pPr lvl="1"/>
            <a:r>
              <a:rPr lang="en-US" altLang="en-US" sz="2400" smtClean="0">
                <a:solidFill>
                  <a:srgbClr val="000000"/>
                </a:solidFill>
                <a:ea typeface="ＭＳ Ｐゴシック" pitchFamily="34" charset="-128"/>
              </a:rPr>
              <a:t>Bistratified retinal ganglion cells (K cells) </a:t>
            </a:r>
          </a:p>
        </p:txBody>
      </p:sp>
      <p:sp>
        <p:nvSpPr>
          <p:cNvPr id="13316" name="Footer Placeholder 3"/>
          <p:cNvSpPr>
            <a:spLocks noGrp="1"/>
          </p:cNvSpPr>
          <p:nvPr>
            <p:ph type="ftr" sz="quarter" idx="14"/>
          </p:nvPr>
        </p:nvSpPr>
        <p:spPr bwMode="auto">
          <a:xfrm>
            <a:off x="287338" y="6324600"/>
            <a:ext cx="4437062" cy="2698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0"/>
            <a:ext cx="5486400" cy="685800"/>
          </a:xfrm>
        </p:spPr>
        <p:txBody>
          <a:bodyPr/>
          <a:lstStyle/>
          <a:p>
            <a:pPr>
              <a:defRPr/>
            </a:pPr>
            <a:r>
              <a:rPr lang="en-US" sz="3200" dirty="0" smtClean="0">
                <a:solidFill>
                  <a:srgbClr val="000000"/>
                </a:solidFill>
                <a:latin typeface="+mn-lt"/>
                <a:ea typeface="+mn-ea"/>
                <a:cs typeface="+mn-cs"/>
              </a:rPr>
              <a:t>Processing in the LGN</a:t>
            </a:r>
            <a:endParaRPr lang="en-US" dirty="0">
              <a:solidFill>
                <a:srgbClr val="000000"/>
              </a:solidFill>
            </a:endParaRPr>
          </a:p>
        </p:txBody>
      </p:sp>
      <p:sp>
        <p:nvSpPr>
          <p:cNvPr id="14340" name="Footer Placeholder 3"/>
          <p:cNvSpPr>
            <a:spLocks noGrp="1"/>
          </p:cNvSpPr>
          <p:nvPr>
            <p:ph type="ftr" sz="quarter" idx="14"/>
          </p:nvPr>
        </p:nvSpPr>
        <p:spPr bwMode="auto">
          <a:xfrm>
            <a:off x="287338" y="6324600"/>
            <a:ext cx="4208462" cy="2698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1434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1600" y="1447800"/>
            <a:ext cx="3114675" cy="4829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Travelogue">
      <a:dk1>
        <a:sysClr val="windowText" lastClr="000000"/>
      </a:dk1>
      <a:lt1>
        <a:srgbClr val="EAC968"/>
      </a:lt1>
      <a:dk2>
        <a:srgbClr val="2A2515"/>
      </a:dk2>
      <a:lt2>
        <a:srgbClr val="82682C"/>
      </a:lt2>
      <a:accent1>
        <a:srgbClr val="B74D21"/>
      </a:accent1>
      <a:accent2>
        <a:srgbClr val="A32323"/>
      </a:accent2>
      <a:accent3>
        <a:srgbClr val="4576A3"/>
      </a:accent3>
      <a:accent4>
        <a:srgbClr val="615D9A"/>
      </a:accent4>
      <a:accent5>
        <a:srgbClr val="67924B"/>
      </a:accent5>
      <a:accent6>
        <a:srgbClr val="BF7B1B"/>
      </a:accent6>
      <a:hlink>
        <a:srgbClr val="99350B"/>
      </a:hlink>
      <a:folHlink>
        <a:srgbClr val="78514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emplate>
  <TotalTime>266</TotalTime>
  <Words>2111</Words>
  <Application>Microsoft Office PowerPoint</Application>
  <PresentationFormat>On-screen Show (4:3)</PresentationFormat>
  <Paragraphs>171</Paragraphs>
  <Slides>27</Slides>
  <Notes>21</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Civic</vt:lpstr>
      <vt:lpstr>PowerPoint Presentation</vt:lpstr>
      <vt:lpstr>LEARNING OBJECTIVES </vt:lpstr>
      <vt:lpstr>Torsten Wiesel and David Hubel </vt:lpstr>
      <vt:lpstr>The Optic Nerve and Chiasm </vt:lpstr>
      <vt:lpstr>The Optic Chiasm and Visual Space in the Brain</vt:lpstr>
      <vt:lpstr>The Lateral Geniculate Nucleus</vt:lpstr>
      <vt:lpstr>The Lateral Geniculate Nucleus (LGN)</vt:lpstr>
      <vt:lpstr>The Lateral Geniculate Nucleus</vt:lpstr>
      <vt:lpstr>Processing in the LGN</vt:lpstr>
      <vt:lpstr>The Lateral Geniculate Nucleus</vt:lpstr>
      <vt:lpstr>Organization in the LGN</vt:lpstr>
      <vt:lpstr>The Superior Colliculus </vt:lpstr>
      <vt:lpstr>The Primary Visual Cortex </vt:lpstr>
      <vt:lpstr>Mapping the Eye on the Brain</vt:lpstr>
      <vt:lpstr>Receptive Fields of V1 Cells </vt:lpstr>
      <vt:lpstr>A Bar Detector</vt:lpstr>
      <vt:lpstr>Simple Cells  </vt:lpstr>
      <vt:lpstr>Complex Cells and V1 Responses to Visual Features  </vt:lpstr>
      <vt:lpstr>The Organization of V1  </vt:lpstr>
      <vt:lpstr>The Organization of V1  </vt:lpstr>
      <vt:lpstr>V2 and Beyond </vt:lpstr>
      <vt:lpstr>Functional Pathways in the Visual Cortex  </vt:lpstr>
      <vt:lpstr>Functional Pathways in the Visual Cortex  </vt:lpstr>
      <vt:lpstr>The Flow of Information in the Brain</vt:lpstr>
      <vt:lpstr>A lesion study illustrating the reality of the  dorsal and ventral pathways</vt:lpstr>
      <vt:lpstr>Development of the Visual System </vt:lpstr>
      <vt:lpstr>IN DEPTH: Blindsight </vt:lpstr>
    </vt:vector>
  </TitlesOfParts>
  <Company>Sage Publications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rleblond</dc:creator>
  <cp:lastModifiedBy>Berbeo, Lucy</cp:lastModifiedBy>
  <cp:revision>33</cp:revision>
  <dcterms:created xsi:type="dcterms:W3CDTF">2012-08-30T20:44:25Z</dcterms:created>
  <dcterms:modified xsi:type="dcterms:W3CDTF">2015-08-04T04:29:13Z</dcterms:modified>
</cp:coreProperties>
</file>