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handoutMasterIdLst>
    <p:handoutMasterId r:id="rId30"/>
  </p:handoutMasterIdLst>
  <p:sldIdLst>
    <p:sldId id="258" r:id="rId2"/>
    <p:sldId id="304" r:id="rId3"/>
    <p:sldId id="305" r:id="rId4"/>
    <p:sldId id="306" r:id="rId5"/>
    <p:sldId id="303" r:id="rId6"/>
    <p:sldId id="301" r:id="rId7"/>
    <p:sldId id="300" r:id="rId8"/>
    <p:sldId id="299" r:id="rId9"/>
    <p:sldId id="298" r:id="rId10"/>
    <p:sldId id="307" r:id="rId11"/>
    <p:sldId id="308" r:id="rId12"/>
    <p:sldId id="297" r:id="rId13"/>
    <p:sldId id="309" r:id="rId14"/>
    <p:sldId id="310" r:id="rId15"/>
    <p:sldId id="311" r:id="rId16"/>
    <p:sldId id="296" r:id="rId17"/>
    <p:sldId id="312" r:id="rId18"/>
    <p:sldId id="295" r:id="rId19"/>
    <p:sldId id="294" r:id="rId20"/>
    <p:sldId id="291" r:id="rId21"/>
    <p:sldId id="313" r:id="rId22"/>
    <p:sldId id="289" r:id="rId23"/>
    <p:sldId id="288" r:id="rId24"/>
    <p:sldId id="314" r:id="rId25"/>
    <p:sldId id="287" r:id="rId26"/>
    <p:sldId id="260" r:id="rId27"/>
    <p:sldId id="315"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94670" autoAdjust="0"/>
  </p:normalViewPr>
  <p:slideViewPr>
    <p:cSldViewPr>
      <p:cViewPr>
        <p:scale>
          <a:sx n="100" d="100"/>
          <a:sy n="100" d="100"/>
        </p:scale>
        <p:origin x="-102" y="576"/>
      </p:cViewPr>
      <p:guideLst>
        <p:guide orient="horz" pos="2160"/>
        <p:guide pos="2880"/>
      </p:guideLst>
    </p:cSldViewPr>
  </p:slideViewPr>
  <p:outlineViewPr>
    <p:cViewPr>
      <p:scale>
        <a:sx n="33" d="100"/>
        <a:sy n="33" d="100"/>
      </p:scale>
      <p:origin x="0" y="5424"/>
    </p:cViewPr>
  </p:outlineViewPr>
  <p:notesTextViewPr>
    <p:cViewPr>
      <p:scale>
        <a:sx n="100" d="100"/>
        <a:sy n="100" d="100"/>
      </p:scale>
      <p:origin x="0" y="0"/>
    </p:cViewPr>
  </p:notesTextViewPr>
  <p:sorterViewPr>
    <p:cViewPr>
      <p:scale>
        <a:sx n="85" d="100"/>
        <a:sy n="8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A38F0A59-4CA9-4156-9EA6-9536CC5CFA20}"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4C8EB364-6F52-4E41-8156-7D2532BF65FA}" type="slidenum">
              <a:rPr lang="en-US" altLang="en-US"/>
              <a:pPr>
                <a:defRPr/>
              </a:pPr>
              <a:t>‹#›</a:t>
            </a:fld>
            <a:endParaRPr lang="en-US" altLang="en-US"/>
          </a:p>
        </p:txBody>
      </p:sp>
    </p:spTree>
    <p:extLst>
      <p:ext uri="{BB962C8B-B14F-4D97-AF65-F5344CB8AC3E}">
        <p14:creationId xmlns:p14="http://schemas.microsoft.com/office/powerpoint/2010/main" val="32607487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F4C78D9-4A38-405F-A479-C4D2D3AC276D}"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6E6DF63-736B-4272-B7C4-29853F210935}" type="slidenum">
              <a:rPr lang="en-US" altLang="en-US"/>
              <a:pPr>
                <a:defRPr/>
              </a:pPr>
              <a:t>‹#›</a:t>
            </a:fld>
            <a:endParaRPr lang="en-US" altLang="en-US"/>
          </a:p>
        </p:txBody>
      </p:sp>
    </p:spTree>
    <p:extLst>
      <p:ext uri="{BB962C8B-B14F-4D97-AF65-F5344CB8AC3E}">
        <p14:creationId xmlns:p14="http://schemas.microsoft.com/office/powerpoint/2010/main" val="38571592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2218FE-E2E6-4B34-836C-B7B6771811B4}" type="slidenum">
              <a:rPr lang="en-US" altLang="en-US" smtClean="0"/>
              <a:pPr eaLnBrk="1" hangingPunct="1">
                <a:spcBef>
                  <a:spcPct val="0"/>
                </a:spcBef>
              </a:pPr>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5.13 Symmetry affects figure-ground organization. </a:t>
            </a:r>
          </a:p>
          <a:p>
            <a:r>
              <a:rPr lang="en-US" altLang="en-US" smtClean="0">
                <a:ea typeface="ＭＳ Ｐゴシック" pitchFamily="34" charset="-128"/>
              </a:rPr>
              <a:t>Images that are symmetrical are more likely to be seen as figure and therefore in the foreground, whereas less symmetrical images are more likely to be perceived as background,</a:t>
            </a:r>
          </a:p>
          <a:p>
            <a:r>
              <a:rPr lang="en-US" altLang="en-US" smtClean="0">
                <a:ea typeface="ＭＳ Ｐゴシック" pitchFamily="34" charset="-128"/>
              </a:rPr>
              <a:t> FIGURE 5.14 Convexity affects figure-ground organization. </a:t>
            </a:r>
          </a:p>
          <a:p>
            <a:r>
              <a:rPr lang="en-US" altLang="en-US" smtClean="0">
                <a:ea typeface="ＭＳ Ｐゴシック" pitchFamily="34" charset="-128"/>
              </a:rPr>
              <a:t>Images with convex borders are more likely to be seen as figure, whereas those with concave borders are more likely to be seen as ground. Adapted from Stevens and Brookes (1988). </a:t>
            </a:r>
          </a:p>
          <a:p>
            <a:r>
              <a:rPr lang="en-US" altLang="en-US" smtClean="0">
                <a:ea typeface="ＭＳ Ｐゴシック" pitchFamily="34" charset="-128"/>
              </a:rPr>
              <a:t>FIGURE 5.15 Figure-ground judgments. </a:t>
            </a:r>
          </a:p>
          <a:p>
            <a:r>
              <a:rPr lang="en-US" altLang="en-US" smtClean="0">
                <a:ea typeface="ＭＳ Ｐゴシック" pitchFamily="34" charset="-128"/>
              </a:rPr>
              <a:t>The participants’ task was to decide if the red square was on the figure or in the background. When the square landed on a convex band, participants indicated that it was in the front, but when the square was on a concave band, they indicated that it was in the background. Based on stimuli from Peterson and Salvagio’s (2008) experiment.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9570B1E-AF65-4A4C-8440-CCA173FFFA00}"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5.16 </a:t>
            </a:r>
          </a:p>
          <a:p>
            <a:r>
              <a:rPr lang="en-US" altLang="en-US" smtClean="0">
                <a:ea typeface="ＭＳ Ｐゴシック" pitchFamily="34" charset="-128"/>
              </a:rPr>
              <a:t>In (a), we see one bar on top of another bar. The good continuation of the bar in the back suggests its presence. In (b), we see two separate bars behind the front bar because good continuation does not suggest continuity.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7823DC-C708-43CE-B6E3-A8EC6803ED97}"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5.17 Proximity. </a:t>
            </a:r>
          </a:p>
          <a:p>
            <a:r>
              <a:rPr lang="en-US" altLang="en-US" smtClean="0">
                <a:ea typeface="ＭＳ Ｐゴシック" pitchFamily="34" charset="-128"/>
              </a:rPr>
              <a:t>When we see these letters, we see five groups of three letters because of the proximity of the three letters together. That is, elements that are close together tend to be grouped together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E0F2DCD-94FD-410E-9E34-4F8EDE0A3F17}"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5.18 The law of similarity. </a:t>
            </a:r>
          </a:p>
          <a:p>
            <a:r>
              <a:rPr lang="en-US" altLang="en-US" smtClean="0">
                <a:ea typeface="ＭＳ Ｐゴシック" pitchFamily="34" charset="-128"/>
              </a:rPr>
              <a:t>We tend to group together objects that look similar. Thus, we see objects grouped together by color in the top figure, and objects grouped together by size in the bottom figure.</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7C394AD-DAB5-4157-930B-B26520A53AB8}"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5.19 The law of symmetry. </a:t>
            </a:r>
          </a:p>
          <a:p>
            <a:r>
              <a:rPr lang="en-US" altLang="en-US" smtClean="0">
                <a:ea typeface="ＭＳ Ｐゴシック" pitchFamily="34" charset="-128"/>
              </a:rPr>
              <a:t>In this figure, the figures that are symmetrical are grouped together.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931C8F5-3A90-4353-8A40-36195976BAF0}"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5.20 Perceptual interpolation. </a:t>
            </a:r>
          </a:p>
          <a:p>
            <a:r>
              <a:rPr lang="en-US" altLang="en-US" smtClean="0">
                <a:ea typeface="ＭＳ Ｐゴシック" pitchFamily="34" charset="-128"/>
              </a:rPr>
              <a:t>We infer the continuation of objects even when they are partially occluded by other objects. In Figure 5.20a, for example, the leaves of the tree do not impede our perception of a single koala, even though parts of the koala are not visible. It could be that the koala is terribly disfigured and the leaves are arranged so that we cannot notice it. But it is more likely that this is a normal super-cute koala. In Figure 5.20b, the iron gate breaks up our view of the grass field beyond, but we see a continuous field of grass rather than a series of smaller ones divided by some unseen fence that coincides exactly with the grates of the gate.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EA07FFC-0F09-4653-AEA6-BD5FCFF365F2}"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5.21 Kanisza triangles. </a:t>
            </a:r>
          </a:p>
          <a:p>
            <a:r>
              <a:rPr lang="en-US" altLang="en-US" smtClean="0">
                <a:ea typeface="ＭＳ Ｐゴシック" pitchFamily="34" charset="-128"/>
              </a:rPr>
              <a:t>These illusory contours illustrate the principle of edge completion. The arrangement of the circles with the bites taken out of them suggest that a white triangle overlaps three black circles. Because we unconsciously infer this, we see the triangle as slightly brighter in color than the white background, even though it is not.</a:t>
            </a:r>
          </a:p>
          <a:p>
            <a:r>
              <a:rPr lang="en-US" altLang="en-US" smtClean="0">
                <a:ea typeface="ＭＳ Ｐゴシック" pitchFamily="34" charset="-128"/>
              </a:rPr>
              <a:t>FIGURE 5.22 An illusory Necker cube. </a:t>
            </a:r>
          </a:p>
          <a:p>
            <a:r>
              <a:rPr lang="en-US" altLang="en-US" smtClean="0">
                <a:ea typeface="ＭＳ Ｐゴシック" pitchFamily="34" charset="-128"/>
              </a:rPr>
              <a:t>Perceptual interpretation here creates the appearance of a white-barred cube resting on top of a number of black circles. The bars that appear to define the cube seem brighter than the surrounding background. This is due to the nonconscious inference of the cube. Moreover, the cube created is ambiguous and can be seen in one of two orientations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C704C4C-3C1F-4C33-9648-13FF085C2EBD}"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5.23 Geons. </a:t>
            </a:r>
          </a:p>
          <a:p>
            <a:r>
              <a:rPr lang="en-US" altLang="en-US" smtClean="0">
                <a:ea typeface="ＭＳ Ｐゴシック" pitchFamily="34" charset="-128"/>
              </a:rPr>
              <a:t>These basic shapes, or geons, were thought by Biederman (1987) to be the basic building blocks of object perception \.</a:t>
            </a:r>
          </a:p>
          <a:p>
            <a:r>
              <a:rPr lang="en-US" altLang="en-US" smtClean="0">
                <a:ea typeface="ＭＳ Ｐゴシック" pitchFamily="34" charset="-128"/>
              </a:rPr>
              <a:t>FIGURE 5.24 Geons. </a:t>
            </a:r>
          </a:p>
          <a:p>
            <a:r>
              <a:rPr lang="en-US" altLang="en-US" smtClean="0">
                <a:ea typeface="ＭＳ Ｐゴシック" pitchFamily="34" charset="-128"/>
              </a:rPr>
              <a:t>When we put various geons together, we can create various recognizable objects, regardless of their orientation.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1E5A2F0-7B80-491D-864E-8F6502986345}"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5.25 Object recognition in the brain. </a:t>
            </a:r>
          </a:p>
          <a:p>
            <a:r>
              <a:rPr lang="en-US" altLang="en-US" smtClean="0">
                <a:ea typeface="ＭＳ Ｐゴシック" pitchFamily="34" charset="-128"/>
              </a:rPr>
              <a:t>Area V4 and the inferotemporal area are two critical areas in the neural substrate of object recognition. </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21A47EC-1EB3-4D60-923B-C49F6C71D81D}"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5.26 The fusiform face area (FFA) and the occipital face area (OFA). </a:t>
            </a:r>
          </a:p>
          <a:p>
            <a:r>
              <a:rPr lang="en-US" altLang="en-US" smtClean="0">
                <a:ea typeface="ＭＳ Ｐゴシック" pitchFamily="34" charset="-128"/>
              </a:rPr>
              <a:t>Within the IT cortex is an area known as the fusiform face area or FFA. It is associated with the recognition of familiar faces in humans. The OFA is located within the occipital lobe and is associated with recognizing any face as a face.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050CD6D-3E42-44B2-BE13-331DE87BE231}"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5.1 </a:t>
            </a:r>
          </a:p>
          <a:p>
            <a:r>
              <a:rPr lang="en-US" altLang="en-US" smtClean="0">
                <a:ea typeface="ＭＳ Ｐゴシック" pitchFamily="34" charset="-128"/>
              </a:rPr>
              <a:t>Convoluted red forms or roses? What do you see? </a:t>
            </a:r>
          </a:p>
          <a:p>
            <a:r>
              <a:rPr lang="en-US" altLang="en-US" smtClean="0">
                <a:ea typeface="ＭＳ Ｐゴシック" pitchFamily="34" charset="-128"/>
              </a:rPr>
              <a:t>FIGURE 5.2 Two perspectives of the same object. </a:t>
            </a:r>
          </a:p>
          <a:p>
            <a:r>
              <a:rPr lang="en-US" altLang="en-US" smtClean="0">
                <a:ea typeface="ＭＳ Ｐゴシック" pitchFamily="34" charset="-128"/>
              </a:rPr>
              <a:t>The same object looks very different from different angles and creates very different images on the retina. But those of us with normal visual perception have no difficulty deciding that these photographs depict the same object.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2B13242-E08B-47C1-941D-D7A1346B558F}"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5.27 The Grill-Spector experiment. </a:t>
            </a:r>
          </a:p>
          <a:p>
            <a:r>
              <a:rPr lang="en-US" altLang="en-US" smtClean="0">
                <a:ea typeface="ＭＳ Ｐゴシック" pitchFamily="34" charset="-128"/>
              </a:rPr>
              <a:t>Participants briefly saw Harrison Ford’s face followed by a mask or a control stimulus followed by a mask (a). In (b), we can see the activity in the FFA when the participant recognized the photo as Harrison Ford and when he or she did not. Note that the highest response in the FFA is for correct recognition.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4CB6D7C-1E2D-4CB9-84BF-98D4647AD9A0}"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5.28 </a:t>
            </a:r>
          </a:p>
          <a:p>
            <a:r>
              <a:rPr lang="en-US" altLang="en-US" smtClean="0">
                <a:ea typeface="ＭＳ Ｐゴシック" pitchFamily="34" charset="-128"/>
              </a:rPr>
              <a:t>The parahippocampal place area (PPA) is an area within the inferotemporal cortex involved in scene recognition. The extrastriate body area is associated with recognizing parts of the body other than the face.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40E0705-FCDE-4935-9BEE-61F39C0702FB}"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5.29 </a:t>
            </a:r>
          </a:p>
          <a:p>
            <a:r>
              <a:rPr lang="en-US" altLang="en-US" smtClean="0">
                <a:ea typeface="ＭＳ Ｐゴシック" pitchFamily="34" charset="-128"/>
              </a:rPr>
              <a:t>Where in the brain is the representation of the memory of your grandmother and her favorite cat?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D468524-DAAC-4870-ABAF-E8890749D7E5}"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5.30 The results of Quiroga et al.’s (2005) study. </a:t>
            </a:r>
          </a:p>
          <a:p>
            <a:r>
              <a:rPr lang="en-US" altLang="en-US" smtClean="0">
                <a:ea typeface="ＭＳ Ｐゴシック" pitchFamily="34" charset="-128"/>
              </a:rPr>
              <a:t>These data are from single cells within the human temporal cortex. One cell responded to the image of Kobe Bryant but not to images of other people. Similarly, one cell responded to the image of the Golden Gate Bridge but not to images of other landmarks. </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411E323-2BAA-4C49-A25D-13F99E9662E1}"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5.31 </a:t>
            </a:r>
          </a:p>
          <a:p>
            <a:r>
              <a:rPr lang="en-US" altLang="en-US" smtClean="0">
                <a:ea typeface="ＭＳ Ｐゴシック" pitchFamily="34" charset="-128"/>
              </a:rPr>
              <a:t>A doll has human features but is decidedly not human. </a:t>
            </a:r>
          </a:p>
          <a:p>
            <a:r>
              <a:rPr lang="en-US" altLang="en-US" smtClean="0">
                <a:ea typeface="ＭＳ Ｐゴシック" pitchFamily="34" charset="-128"/>
              </a:rPr>
              <a:t>FIGURE 5.32 A smiley face on a parking meter? </a:t>
            </a:r>
          </a:p>
          <a:p>
            <a:r>
              <a:rPr lang="en-US" altLang="en-US" smtClean="0">
                <a:ea typeface="ＭＳ Ｐゴシック" pitchFamily="34" charset="-128"/>
              </a:rPr>
              <a:t>We are tuned to see faces and often see them in objects that do not really have eyes, noses, and mouths. We often see faces in clouds, on the sides of mountains, and in tortillas. This is likely due to an evolutionary disposition to detect human faces.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FCD4A4-9D57-431D-9B29-FBC20B624F7A}"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5.33 Transformation from real baby to doll. </a:t>
            </a:r>
          </a:p>
          <a:p>
            <a:r>
              <a:rPr lang="en-US" altLang="en-US" smtClean="0">
                <a:ea typeface="ＭＳ Ｐゴシック" pitchFamily="34" charset="-128"/>
              </a:rPr>
              <a:t>Consider the middle two faces—are they of a doll or a person? </a:t>
            </a:r>
          </a:p>
          <a:p>
            <a:r>
              <a:rPr lang="en-US" altLang="en-US" smtClean="0">
                <a:ea typeface="ＭＳ Ｐゴシック" pitchFamily="34" charset="-128"/>
              </a:rPr>
              <a:t>FIGURE 5.34 Results of Looser and Wheatley’s (2010) study of animacy. </a:t>
            </a:r>
          </a:p>
          <a:p>
            <a:r>
              <a:rPr lang="en-US" altLang="en-US" smtClean="0">
                <a:ea typeface="ＭＳ Ｐゴシック" pitchFamily="34" charset="-128"/>
              </a:rPr>
              <a:t>These data show participants’ perceptions of whether the figures were animate or not. The colored lines indicate the ratings for attributes of animacy, such as animacy itself, having a mind, the ability to plan, and the ability to feel pain. </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AE621BC-886B-4337-86EA-4D680EDF7A31}" type="slidenum">
              <a:rPr lang="en-US" altLang="en-US" smtClean="0"/>
              <a:pPr eaLnBrk="1" hangingPunct="1">
                <a:spcBef>
                  <a:spcPct val="0"/>
                </a:spcBef>
              </a:pPr>
              <a:t>26</a:t>
            </a:fld>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a:p>
            <a:r>
              <a:rPr lang="en-US" altLang="en-US" smtClean="0">
                <a:ea typeface="ＭＳ Ｐゴシック" pitchFamily="34" charset="-128"/>
              </a:rPr>
              <a:t>FIGURE 5.35 The perception of creepiness. </a:t>
            </a:r>
          </a:p>
          <a:p>
            <a:r>
              <a:rPr lang="en-US" altLang="en-US" smtClean="0">
                <a:ea typeface="ＭＳ Ｐゴシック" pitchFamily="34" charset="-128"/>
              </a:rPr>
              <a:t>Is this creepy or what? </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2E0C0A8-6055-423F-87F3-84A195EBDBC5}"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5.3 A genuinely unfamiliar object. </a:t>
            </a:r>
          </a:p>
          <a:p>
            <a:r>
              <a:rPr lang="en-US" altLang="en-US" smtClean="0">
                <a:ea typeface="ＭＳ Ｐゴシック" pitchFamily="34" charset="-128"/>
              </a:rPr>
              <a:t>Can you tell what this object is? Can you judge its approximate size? What function might this object have? What is it made of? When you do not have knowledge about the object, these questions may be very tricky to answer. </a:t>
            </a:r>
          </a:p>
          <a:p>
            <a:r>
              <a:rPr lang="en-US" altLang="en-US" smtClean="0">
                <a:ea typeface="ＭＳ Ｐゴシック" pitchFamily="34" charset="-128"/>
              </a:rPr>
              <a:t>FIGURE 5.4 A complex scene. </a:t>
            </a:r>
          </a:p>
          <a:p>
            <a:r>
              <a:rPr lang="en-US" altLang="en-US" smtClean="0">
                <a:ea typeface="ＭＳ Ｐゴシック" pitchFamily="34" charset="-128"/>
              </a:rPr>
              <a:t>Despite the presence of odd lighting, obstructions, and a clutter of other objects, we can still recognize the remote behind the glass bowl. Our visual systems are tuned to identify objects across a wide range of transformations.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35319-0E67-4B6F-94FB-7EE20099EFF9}"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5.5 A self-driving car. </a:t>
            </a:r>
          </a:p>
          <a:p>
            <a:r>
              <a:rPr lang="en-US" altLang="en-US" smtClean="0">
                <a:ea typeface="ＭＳ Ｐゴシック" pitchFamily="34" charset="-128"/>
              </a:rPr>
              <a:t>This is a photo of Google’s prototype of a self-driving car. The computer that navigates the car must make real-time computations on a dizzying amount of data to negotiate the road and avoid obstacles. These computations are done routinely in the human brain but are difficult to program into a computer.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906A8B7-D228-420C-BE7A-90D08499E288}"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5.6 Thanksgiving dinner. </a:t>
            </a:r>
          </a:p>
          <a:p>
            <a:r>
              <a:rPr lang="en-US" altLang="en-US" smtClean="0">
                <a:ea typeface="ＭＳ Ｐゴシック" pitchFamily="34" charset="-128"/>
              </a:rPr>
              <a:t>How many distinct candles are there on the table? You probably have no difficulty determining the number of candles, despite the visual obstruction of some of the candles. Moreover, it is trivial for you to determine where one object ends, such as the chair in the front and where the table begins. Although easy in practice, this is a complex process computationally and relies on stored representations of objects. </a:t>
            </a:r>
          </a:p>
          <a:p>
            <a:r>
              <a:rPr lang="en-US" altLang="en-US" smtClean="0">
                <a:ea typeface="ＭＳ Ｐゴシック" pitchFamily="34" charset="-128"/>
              </a:rPr>
              <a:t>DO NOT COPY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58BABD7-A32E-4085-A4DA-C652F7652348}"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5.7 Eye or dots? </a:t>
            </a:r>
          </a:p>
          <a:p>
            <a:r>
              <a:rPr lang="en-US" altLang="en-US" smtClean="0">
                <a:ea typeface="ＭＳ Ｐゴシック" pitchFamily="34" charset="-128"/>
              </a:rPr>
              <a:t>All that is really present physically in this image is a series of black and white dots. However, the arrangement of the dots creates the image of an eye. Gestalt psychologists argue that the process behind seeing the eye instead of the dots is fundamental to perception. Our visual systems extract this higher meaning from the array of stimuli in the world.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4DCB9F0-493E-4A18-82D0-3C8A04613194}"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5.8 Figure-ground. </a:t>
            </a:r>
          </a:p>
          <a:p>
            <a:r>
              <a:rPr lang="en-US" altLang="en-US" smtClean="0">
                <a:ea typeface="ＭＳ Ｐゴシック" pitchFamily="34" charset="-128"/>
              </a:rPr>
              <a:t>If you are looking at the cat, other aspects of the stimulus become ground or background. However, if you switch your focus from the cat to the oranges, the cat becomes background.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DCEFE-AD11-47FB-8EE6-A609365D670A}"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5.9 Figure-ground. </a:t>
            </a:r>
          </a:p>
          <a:p>
            <a:r>
              <a:rPr lang="en-US" altLang="en-US" smtClean="0">
                <a:ea typeface="ＭＳ Ｐゴシック" pitchFamily="34" charset="-128"/>
              </a:rPr>
              <a:t>In this figure, we tend to see the resting puffins as the figure, as they are closer to us, and the distant sea as background. </a:t>
            </a:r>
          </a:p>
          <a:p>
            <a:r>
              <a:rPr lang="en-US" altLang="en-US" smtClean="0">
                <a:ea typeface="ＭＳ Ｐゴシック" pitchFamily="34" charset="-128"/>
              </a:rPr>
              <a:t>FIGURE 5.10 Figure-ground. </a:t>
            </a:r>
          </a:p>
          <a:p>
            <a:r>
              <a:rPr lang="en-US" altLang="en-US" smtClean="0">
                <a:ea typeface="ＭＳ Ｐゴシック" pitchFamily="34" charset="-128"/>
              </a:rPr>
              <a:t>In this photograph of an Everglades alligator hole, the construction of the scene leads one to see what is at the top of the photograph as the figure and what is at the bottom as the ground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5DC75B6-E7E4-479C-A8B4-3D97A6ACBE6D}"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5.11 More on figure-ground. </a:t>
            </a:r>
          </a:p>
          <a:p>
            <a:r>
              <a:rPr lang="en-US" altLang="en-US" smtClean="0">
                <a:ea typeface="ＭＳ Ｐゴシック" pitchFamily="34" charset="-128"/>
              </a:rPr>
              <a:t>Do you see two faces looking at each other in front of a black background? Or do you see a black vase in front of a white background? You may see either one or the other and switch between the two, but you cannot see both at the same time.</a:t>
            </a:r>
          </a:p>
          <a:p>
            <a:r>
              <a:rPr lang="en-US" altLang="en-US" smtClean="0">
                <a:ea typeface="ＭＳ Ｐゴシック" pitchFamily="34" charset="-128"/>
              </a:rPr>
              <a:t>FIGURE 5.12 The face-vase figure-ground illusion. </a:t>
            </a:r>
          </a:p>
          <a:p>
            <a:r>
              <a:rPr lang="en-US" altLang="en-US" smtClean="0">
                <a:ea typeface="ＭＳ Ｐゴシック" pitchFamily="34" charset="-128"/>
              </a:rPr>
              <a:t>(A) With the shifting down of the position of the orange area, we are more likely to see the vase. (B) With the shifting down of the position of the white area, we are more likely to see the faces.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3FCA316-C412-4428-98C8-39314A0C68F3}" type="slidenum">
              <a:rPr lang="en-US" altLang="en-US" smtClean="0"/>
              <a:pPr eaLnBrk="1" hangingPunct="1">
                <a:spcBef>
                  <a:spcPct val="0"/>
                </a:spcBef>
              </a:pPr>
              <a:t>10</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A7A9F445-9FA5-4858-A239-DF3E34FED9E5}"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9625735E-F5DC-4400-A50B-F3FE0988537E}"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1241966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Title 1"/>
          <p:cNvSpPr txBox="1">
            <a:spLocks/>
          </p:cNvSpPr>
          <p:nvPr userDrawn="1"/>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3300" kern="1200">
                <a:solidFill>
                  <a:schemeClr val="accent3">
                    <a:shade val="75000"/>
                  </a:schemeClr>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6" name="Slide Number Placeholder 5"/>
          <p:cNvSpPr txBox="1">
            <a:spLocks/>
          </p:cNvSpPr>
          <p:nvPr userDrawn="1"/>
        </p:nvSpPr>
        <p:spPr>
          <a:xfrm>
            <a:off x="4362450" y="1027113"/>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004C36DD-3EBC-4116-A148-784F3388DB15}"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9"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0" name="Picture 2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Content Placeholder 7"/>
          <p:cNvSpPr>
            <a:spLocks noGrp="1"/>
          </p:cNvSpPr>
          <p:nvPr>
            <p:ph sz="quarter" idx="12"/>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Slide Number Placeholder 5"/>
          <p:cNvSpPr>
            <a:spLocks noGrp="1"/>
          </p:cNvSpPr>
          <p:nvPr>
            <p:ph type="sldNum" sz="quarter" idx="13"/>
          </p:nvPr>
        </p:nvSpPr>
        <p:spPr>
          <a:xfrm>
            <a:off x="4362450" y="1027113"/>
            <a:ext cx="457200" cy="441325"/>
          </a:xfrm>
        </p:spPr>
        <p:txBody>
          <a:bodyPr/>
          <a:lstStyle>
            <a:lvl1pPr>
              <a:defRPr/>
            </a:lvl1pPr>
          </a:lstStyle>
          <a:p>
            <a:pPr>
              <a:defRPr/>
            </a:pPr>
            <a:fld id="{6BBD6FD5-B413-41DB-99A5-553A9AAE3D63}" type="slidenum">
              <a:rPr lang="en-US" altLang="en-US"/>
              <a:pPr>
                <a:defRPr/>
              </a:pPr>
              <a:t>‹#›</a:t>
            </a:fld>
            <a:endParaRPr lang="en-US" altLang="en-US"/>
          </a:p>
        </p:txBody>
      </p:sp>
      <p:sp>
        <p:nvSpPr>
          <p:cNvPr id="13"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24140988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5D5EE4C6-AC56-4505-8BFC-D6CB057C5AB7}"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413108240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5"/>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pic>
        <p:nvPicPr>
          <p:cNvPr id="8" name="Picture 24"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20"/>
          <p:cNvSpPr>
            <a:spLocks noChangeArrowheads="1"/>
          </p:cNvSpPr>
          <p:nvPr userDrawn="1"/>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1"/>
          <p:cNvSpPr>
            <a:spLocks noChangeArrowheads="1"/>
          </p:cNvSpPr>
          <p:nvPr userDrawn="1"/>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3"/>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12"/>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4" name="Rectangle 13"/>
          <p:cNvSpPr>
            <a:spLocks noChangeArrowheads="1"/>
          </p:cNvSpPr>
          <p:nvPr userDrawn="1"/>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5"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6" name="Picture 32" descr="Schwartz_Sensation_Perception_PPT_content.jpg"/>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2936230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D8B8EF0A-7D35-48FB-A945-8E95F86C9DE6}"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latin typeface="Arial" pitchFamily="34" charset="0"/>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a:bodyPr>
          <a:lstStyle/>
          <a:p>
            <a:pPr eaLnBrk="1" hangingPunct="1">
              <a:buFont typeface="Wingdings 2" charset="0"/>
              <a:buNone/>
              <a:defRPr/>
            </a:pPr>
            <a:r>
              <a:rPr lang="en-US" sz="3600" dirty="0" smtClean="0">
                <a:solidFill>
                  <a:srgbClr val="000000"/>
                </a:solidFill>
                <a:latin typeface="+mj-lt"/>
              </a:rPr>
              <a:t>Chapter 5</a:t>
            </a:r>
          </a:p>
          <a:p>
            <a:pPr eaLnBrk="1" hangingPunct="1">
              <a:buFont typeface="Wingdings 2" charset="0"/>
              <a:buNone/>
              <a:defRPr/>
            </a:pPr>
            <a:r>
              <a:rPr lang="en-US" sz="3600" dirty="0" smtClean="0">
                <a:solidFill>
                  <a:srgbClr val="000000"/>
                </a:solidFill>
                <a:latin typeface="+mj-lt"/>
              </a:rPr>
              <a:t>OBJECT PERCEPTION</a:t>
            </a:r>
            <a:endParaRPr lang="en-US" dirty="0" smtClean="0">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371600"/>
            <a:ext cx="8534400" cy="758825"/>
          </a:xfrm>
        </p:spPr>
        <p:txBody>
          <a:bodyPr/>
          <a:lstStyle/>
          <a:p>
            <a:r>
              <a:rPr lang="en-US" altLang="en-US" sz="2400" smtClean="0">
                <a:solidFill>
                  <a:srgbClr val="000000"/>
                </a:solidFill>
                <a:ea typeface="ＭＳ Ｐゴシック" pitchFamily="34" charset="-128"/>
              </a:rPr>
              <a:t>A Few Rules That Govern What We See as Figure </a:t>
            </a:r>
            <a:br>
              <a:rPr lang="en-US" altLang="en-US" sz="2400" smtClean="0">
                <a:solidFill>
                  <a:srgbClr val="000000"/>
                </a:solidFill>
                <a:ea typeface="ＭＳ Ｐゴシック" pitchFamily="34" charset="-128"/>
              </a:rPr>
            </a:br>
            <a:r>
              <a:rPr lang="en-US" altLang="en-US" sz="2400" smtClean="0">
                <a:solidFill>
                  <a:srgbClr val="000000"/>
                </a:solidFill>
                <a:ea typeface="ＭＳ Ｐゴシック" pitchFamily="34" charset="-128"/>
              </a:rPr>
              <a:t>and What We See as Ground </a:t>
            </a:r>
          </a:p>
        </p:txBody>
      </p:sp>
      <p:sp>
        <p:nvSpPr>
          <p:cNvPr id="15363"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5365" name="TextBox 10"/>
          <p:cNvSpPr txBox="1">
            <a:spLocks noChangeArrowheads="1"/>
          </p:cNvSpPr>
          <p:nvPr/>
        </p:nvSpPr>
        <p:spPr bwMode="auto">
          <a:xfrm>
            <a:off x="6248400" y="3048000"/>
            <a:ext cx="2289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Faces or vase?</a:t>
            </a:r>
          </a:p>
        </p:txBody>
      </p:sp>
      <p:sp>
        <p:nvSpPr>
          <p:cNvPr id="15367" name="TextBox 14"/>
          <p:cNvSpPr txBox="1">
            <a:spLocks noChangeArrowheads="1"/>
          </p:cNvSpPr>
          <p:nvPr/>
        </p:nvSpPr>
        <p:spPr bwMode="auto">
          <a:xfrm>
            <a:off x="1371600" y="4648200"/>
            <a:ext cx="1035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Vase?</a:t>
            </a:r>
          </a:p>
        </p:txBody>
      </p:sp>
      <p:sp>
        <p:nvSpPr>
          <p:cNvPr id="15368" name="TextBox 15"/>
          <p:cNvSpPr txBox="1">
            <a:spLocks noChangeArrowheads="1"/>
          </p:cNvSpPr>
          <p:nvPr/>
        </p:nvSpPr>
        <p:spPr bwMode="auto">
          <a:xfrm>
            <a:off x="7010400" y="4648200"/>
            <a:ext cx="1193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Faces?</a:t>
            </a:r>
          </a:p>
        </p:txBody>
      </p:sp>
      <p:pic>
        <p:nvPicPr>
          <p:cNvPr id="1536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133600"/>
            <a:ext cx="3838575" cy="3924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8600" y="1524000"/>
            <a:ext cx="8534400" cy="758825"/>
          </a:xfrm>
        </p:spPr>
        <p:txBody>
          <a:bodyPr/>
          <a:lstStyle/>
          <a:p>
            <a:r>
              <a:rPr lang="en-US" altLang="en-US" sz="2400" smtClean="0">
                <a:solidFill>
                  <a:srgbClr val="000000"/>
                </a:solidFill>
                <a:ea typeface="ＭＳ Ｐゴシック" pitchFamily="34" charset="-128"/>
              </a:rPr>
              <a:t>A Few Rules That Govern What We See as Figure </a:t>
            </a:r>
            <a:br>
              <a:rPr lang="en-US" altLang="en-US" sz="2400" smtClean="0">
                <a:solidFill>
                  <a:srgbClr val="000000"/>
                </a:solidFill>
                <a:ea typeface="ＭＳ Ｐゴシック" pitchFamily="34" charset="-128"/>
              </a:rPr>
            </a:br>
            <a:r>
              <a:rPr lang="en-US" altLang="en-US" sz="2400" smtClean="0">
                <a:solidFill>
                  <a:srgbClr val="000000"/>
                </a:solidFill>
                <a:ea typeface="ＭＳ Ｐゴシック" pitchFamily="34" charset="-128"/>
              </a:rPr>
              <a:t>and What We See as Ground </a:t>
            </a:r>
          </a:p>
        </p:txBody>
      </p:sp>
      <p:sp>
        <p:nvSpPr>
          <p:cNvPr id="16387"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6390" name="Rectangle 5"/>
          <p:cNvSpPr>
            <a:spLocks noChangeArrowheads="1"/>
          </p:cNvSpPr>
          <p:nvPr/>
        </p:nvSpPr>
        <p:spPr bwMode="auto">
          <a:xfrm>
            <a:off x="5181600" y="2362200"/>
            <a:ext cx="3733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lgn="ctr" eaLnBrk="1" hangingPunct="1">
              <a:spcBef>
                <a:spcPct val="0"/>
              </a:spcBef>
              <a:buClrTx/>
              <a:buSzTx/>
              <a:buFontTx/>
              <a:buNone/>
            </a:pPr>
            <a:r>
              <a:rPr lang="en-US" altLang="en-US" sz="1800">
                <a:latin typeface="Arial" charset="0"/>
              </a:rPr>
              <a:t>Convexity affects figure-ground organization. </a:t>
            </a:r>
          </a:p>
        </p:txBody>
      </p:sp>
      <p:sp>
        <p:nvSpPr>
          <p:cNvPr id="16391" name="Rectangle 6"/>
          <p:cNvSpPr>
            <a:spLocks noChangeArrowheads="1"/>
          </p:cNvSpPr>
          <p:nvPr/>
        </p:nvSpPr>
        <p:spPr bwMode="auto">
          <a:xfrm>
            <a:off x="609600" y="2362200"/>
            <a:ext cx="3962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lgn="ctr" eaLnBrk="1" hangingPunct="1">
              <a:spcBef>
                <a:spcPct val="0"/>
              </a:spcBef>
              <a:buClrTx/>
              <a:buSzTx/>
              <a:buFontTx/>
              <a:buNone/>
            </a:pPr>
            <a:r>
              <a:rPr lang="en-US" altLang="en-US" sz="1800">
                <a:latin typeface="Arial" charset="0"/>
              </a:rPr>
              <a:t>Symmetry affects figure-ground organization. </a:t>
            </a:r>
          </a:p>
        </p:txBody>
      </p:sp>
      <p:sp>
        <p:nvSpPr>
          <p:cNvPr id="16393" name="Rectangle 16"/>
          <p:cNvSpPr>
            <a:spLocks noChangeArrowheads="1"/>
          </p:cNvSpPr>
          <p:nvPr/>
        </p:nvSpPr>
        <p:spPr bwMode="auto">
          <a:xfrm>
            <a:off x="2971800" y="5638800"/>
            <a:ext cx="3733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lgn="ctr" eaLnBrk="1" hangingPunct="1">
              <a:spcBef>
                <a:spcPct val="0"/>
              </a:spcBef>
              <a:buClrTx/>
              <a:buSzTx/>
              <a:buFontTx/>
              <a:buNone/>
            </a:pPr>
            <a:r>
              <a:rPr lang="en-US" altLang="en-US" sz="1800">
                <a:latin typeface="Arial" charset="0"/>
              </a:rPr>
              <a:t>Convex or concave bands  affects figure-ground organization. </a:t>
            </a:r>
          </a:p>
        </p:txBody>
      </p:sp>
      <p:pic>
        <p:nvPicPr>
          <p:cNvPr id="1639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425" y="3095625"/>
            <a:ext cx="6915150"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28600" y="1447800"/>
            <a:ext cx="8534400" cy="758825"/>
          </a:xfrm>
        </p:spPr>
        <p:txBody>
          <a:bodyPr/>
          <a:lstStyle/>
          <a:p>
            <a:r>
              <a:rPr lang="en-US" altLang="en-US" sz="3600" smtClean="0">
                <a:solidFill>
                  <a:srgbClr val="000000"/>
                </a:solidFill>
                <a:ea typeface="ＭＳ Ｐゴシック" pitchFamily="34" charset="-128"/>
              </a:rPr>
              <a:t>Gestalt Laws of Perceptual Grouping </a:t>
            </a:r>
            <a:endParaRPr lang="en-US" altLang="en-US" smtClean="0">
              <a:solidFill>
                <a:srgbClr val="000000"/>
              </a:solidFill>
              <a:ea typeface="ＭＳ Ｐゴシック" pitchFamily="34" charset="-128"/>
            </a:endParaRPr>
          </a:p>
        </p:txBody>
      </p:sp>
      <p:sp>
        <p:nvSpPr>
          <p:cNvPr id="17411"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7412" name="Content Placeholder 7"/>
          <p:cNvSpPr>
            <a:spLocks noGrp="1"/>
          </p:cNvSpPr>
          <p:nvPr>
            <p:ph sz="quarter" idx="1"/>
          </p:nvPr>
        </p:nvSpPr>
        <p:spPr>
          <a:xfrm>
            <a:off x="301625" y="2667000"/>
            <a:ext cx="8504238" cy="3432175"/>
          </a:xfrm>
        </p:spPr>
        <p:txBody>
          <a:bodyPr/>
          <a:lstStyle/>
          <a:p>
            <a:r>
              <a:rPr lang="en-US" altLang="en-US" b="1" smtClean="0">
                <a:solidFill>
                  <a:srgbClr val="000000"/>
                </a:solidFill>
                <a:ea typeface="ＭＳ Ｐゴシック" pitchFamily="34" charset="-128"/>
              </a:rPr>
              <a:t>Law of good continuation</a:t>
            </a:r>
            <a:endParaRPr lang="en-US" altLang="en-US" smtClean="0">
              <a:solidFill>
                <a:srgbClr val="000000"/>
              </a:solidFill>
              <a:ea typeface="ＭＳ Ｐゴシック" pitchFamily="34" charset="-128"/>
            </a:endParaRPr>
          </a:p>
          <a:p>
            <a:endParaRPr lang="en-US" altLang="en-US" smtClean="0">
              <a:solidFill>
                <a:srgbClr val="000000"/>
              </a:solidFill>
              <a:ea typeface="ＭＳ Ｐゴシック" pitchFamily="34" charset="-128"/>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286000"/>
            <a:ext cx="1790700"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1219200"/>
            <a:ext cx="8534400" cy="758825"/>
          </a:xfrm>
        </p:spPr>
        <p:txBody>
          <a:bodyPr/>
          <a:lstStyle/>
          <a:p>
            <a:r>
              <a:rPr lang="en-US" altLang="en-US" sz="3600" smtClean="0">
                <a:solidFill>
                  <a:srgbClr val="000000"/>
                </a:solidFill>
                <a:ea typeface="ＭＳ Ｐゴシック" pitchFamily="34" charset="-128"/>
              </a:rPr>
              <a:t>Gestalt Laws of Perceptual Grouping </a:t>
            </a:r>
            <a:endParaRPr lang="en-US" altLang="en-US" smtClean="0">
              <a:solidFill>
                <a:srgbClr val="000000"/>
              </a:solidFill>
              <a:ea typeface="ＭＳ Ｐゴシック" pitchFamily="34" charset="-128"/>
            </a:endParaRPr>
          </a:p>
        </p:txBody>
      </p:sp>
      <p:sp>
        <p:nvSpPr>
          <p:cNvPr id="18435"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8436" name="Content Placeholder 7"/>
          <p:cNvSpPr>
            <a:spLocks noGrp="1"/>
          </p:cNvSpPr>
          <p:nvPr>
            <p:ph sz="quarter" idx="1"/>
          </p:nvPr>
        </p:nvSpPr>
        <p:spPr>
          <a:xfrm>
            <a:off x="301625" y="2209800"/>
            <a:ext cx="8504238" cy="3889375"/>
          </a:xfrm>
        </p:spPr>
        <p:txBody>
          <a:bodyPr/>
          <a:lstStyle/>
          <a:p>
            <a:r>
              <a:rPr lang="en-US" altLang="en-US" sz="3200" dirty="0" smtClean="0">
                <a:solidFill>
                  <a:srgbClr val="000000"/>
                </a:solidFill>
                <a:ea typeface="ＭＳ Ｐゴシック" pitchFamily="34" charset="-128"/>
              </a:rPr>
              <a:t>Law of proximity</a:t>
            </a:r>
          </a:p>
        </p:txBody>
      </p:sp>
      <p:sp>
        <p:nvSpPr>
          <p:cNvPr id="18437" name="Rectangle 2"/>
          <p:cNvSpPr>
            <a:spLocks noChangeArrowheads="1"/>
          </p:cNvSpPr>
          <p:nvPr/>
        </p:nvSpPr>
        <p:spPr bwMode="auto">
          <a:xfrm>
            <a:off x="2057400" y="3124200"/>
            <a:ext cx="5032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5400" b="1" dirty="0">
                <a:latin typeface="Arial" charset="0"/>
              </a:rPr>
              <a:t>AJC QWE PKX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28600" y="1143000"/>
            <a:ext cx="8534400" cy="758825"/>
          </a:xfrm>
        </p:spPr>
        <p:txBody>
          <a:bodyPr/>
          <a:lstStyle/>
          <a:p>
            <a:r>
              <a:rPr lang="en-US" altLang="en-US" sz="3600" smtClean="0">
                <a:solidFill>
                  <a:srgbClr val="000000"/>
                </a:solidFill>
                <a:ea typeface="ＭＳ Ｐゴシック" pitchFamily="34" charset="-128"/>
              </a:rPr>
              <a:t>Gestalt Laws of Perceptual Grouping </a:t>
            </a:r>
            <a:endParaRPr lang="en-US" altLang="en-US" smtClean="0">
              <a:solidFill>
                <a:srgbClr val="000000"/>
              </a:solidFill>
              <a:ea typeface="ＭＳ Ｐゴシック" pitchFamily="34" charset="-128"/>
            </a:endParaRPr>
          </a:p>
        </p:txBody>
      </p:sp>
      <p:sp>
        <p:nvSpPr>
          <p:cNvPr id="1945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9460" name="Content Placeholder 7"/>
          <p:cNvSpPr>
            <a:spLocks noGrp="1"/>
          </p:cNvSpPr>
          <p:nvPr>
            <p:ph sz="quarter" idx="1"/>
          </p:nvPr>
        </p:nvSpPr>
        <p:spPr>
          <a:xfrm>
            <a:off x="301625" y="2590800"/>
            <a:ext cx="8504238" cy="3508375"/>
          </a:xfrm>
        </p:spPr>
        <p:txBody>
          <a:bodyPr/>
          <a:lstStyle/>
          <a:p>
            <a:r>
              <a:rPr lang="en-US" altLang="en-US" sz="3200" smtClean="0">
                <a:solidFill>
                  <a:srgbClr val="000000"/>
                </a:solidFill>
                <a:ea typeface="ＭＳ Ｐゴシック" pitchFamily="34" charset="-128"/>
              </a:rPr>
              <a:t>Law of similarity</a:t>
            </a:r>
          </a:p>
          <a:p>
            <a:endParaRPr lang="en-US" altLang="en-US" smtClean="0">
              <a:solidFill>
                <a:srgbClr val="000000"/>
              </a:solidFill>
              <a:ea typeface="ＭＳ Ｐゴシック" pitchFamily="34" charset="-128"/>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2438400"/>
            <a:ext cx="490537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28600" y="1447800"/>
            <a:ext cx="8534400" cy="758825"/>
          </a:xfrm>
        </p:spPr>
        <p:txBody>
          <a:bodyPr/>
          <a:lstStyle/>
          <a:p>
            <a:r>
              <a:rPr lang="en-US" altLang="en-US" sz="3600" smtClean="0">
                <a:solidFill>
                  <a:srgbClr val="000000"/>
                </a:solidFill>
                <a:ea typeface="ＭＳ Ｐゴシック" pitchFamily="34" charset="-128"/>
              </a:rPr>
              <a:t>Gestalt Laws of Perceptual Grouping </a:t>
            </a:r>
            <a:endParaRPr lang="en-US" altLang="en-US" smtClean="0">
              <a:solidFill>
                <a:srgbClr val="000000"/>
              </a:solidFill>
              <a:ea typeface="ＭＳ Ｐゴシック" pitchFamily="34" charset="-128"/>
            </a:endParaRPr>
          </a:p>
        </p:txBody>
      </p:sp>
      <p:sp>
        <p:nvSpPr>
          <p:cNvPr id="20483"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8" name="Content Placeholder 7"/>
          <p:cNvSpPr>
            <a:spLocks noGrp="1"/>
          </p:cNvSpPr>
          <p:nvPr>
            <p:ph sz="quarter" idx="1"/>
          </p:nvPr>
        </p:nvSpPr>
        <p:spPr>
          <a:xfrm>
            <a:off x="301625" y="2133600"/>
            <a:ext cx="8504238" cy="3965575"/>
          </a:xfrm>
        </p:spPr>
        <p:txBody>
          <a:bodyPr/>
          <a:lstStyle/>
          <a:p>
            <a:pPr>
              <a:buFont typeface="Wingdings 2" charset="0"/>
              <a:buChar char=""/>
              <a:defRPr/>
            </a:pPr>
            <a:r>
              <a:rPr lang="en-US" sz="3200" dirty="0" smtClean="0">
                <a:solidFill>
                  <a:srgbClr val="000000"/>
                </a:solidFill>
              </a:rPr>
              <a:t>Law of symmetry</a:t>
            </a:r>
          </a:p>
          <a:p>
            <a:pPr>
              <a:buFont typeface="Wingdings 2" charset="0"/>
              <a:buChar char=""/>
              <a:defRPr/>
            </a:pPr>
            <a:endParaRPr lang="en-US" b="1" dirty="0" smtClean="0">
              <a:solidFill>
                <a:srgbClr val="000000"/>
              </a:solidFill>
            </a:endParaRPr>
          </a:p>
          <a:p>
            <a:pPr>
              <a:buFont typeface="Wingdings 2" charset="0"/>
              <a:buChar char=""/>
              <a:defRPr/>
            </a:pPr>
            <a:endParaRPr lang="en-US" b="1" dirty="0" smtClean="0">
              <a:solidFill>
                <a:srgbClr val="000000"/>
              </a:solidFill>
            </a:endParaRPr>
          </a:p>
          <a:p>
            <a:pPr>
              <a:buFont typeface="Wingdings 2" charset="0"/>
              <a:buChar char=""/>
              <a:defRPr/>
            </a:pPr>
            <a:endParaRPr lang="en-US" b="1" dirty="0" smtClean="0">
              <a:solidFill>
                <a:srgbClr val="000000"/>
              </a:solidFill>
            </a:endParaRPr>
          </a:p>
          <a:p>
            <a:pPr>
              <a:buFont typeface="Wingdings 2" charset="0"/>
              <a:buChar char=""/>
              <a:defRPr/>
            </a:pPr>
            <a:endParaRPr lang="en-US" b="1" dirty="0" smtClean="0">
              <a:solidFill>
                <a:srgbClr val="000000"/>
              </a:solidFill>
            </a:endParaRPr>
          </a:p>
          <a:p>
            <a:pPr marL="0" indent="0">
              <a:buFont typeface="Wingdings 2" charset="0"/>
              <a:buNone/>
              <a:defRPr/>
            </a:pPr>
            <a:endParaRPr lang="en-US" dirty="0" smtClean="0">
              <a:solidFill>
                <a:srgbClr val="000000"/>
              </a:solidFill>
            </a:endParaRPr>
          </a:p>
          <a:p>
            <a:pPr>
              <a:buFont typeface="Wingdings 2" charset="0"/>
              <a:buChar char=""/>
              <a:defRPr/>
            </a:pPr>
            <a:r>
              <a:rPr lang="en-US" sz="3200" dirty="0" smtClean="0">
                <a:solidFill>
                  <a:srgbClr val="000000"/>
                </a:solidFill>
              </a:rPr>
              <a:t>Law of common fate</a:t>
            </a:r>
          </a:p>
          <a:p>
            <a:pPr marL="0" indent="0">
              <a:buFont typeface="Wingdings 2" charset="0"/>
              <a:buNone/>
              <a:defRPr/>
            </a:pPr>
            <a:endParaRPr lang="en-US" dirty="0">
              <a:solidFill>
                <a:srgbClr val="00000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7325" y="3181350"/>
            <a:ext cx="6229350" cy="135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8600" y="1295400"/>
            <a:ext cx="8534400" cy="758825"/>
          </a:xfrm>
        </p:spPr>
        <p:txBody>
          <a:bodyPr/>
          <a:lstStyle/>
          <a:p>
            <a:r>
              <a:rPr lang="en-US" altLang="en-US" sz="3600" smtClean="0">
                <a:solidFill>
                  <a:srgbClr val="000000"/>
                </a:solidFill>
                <a:ea typeface="ＭＳ Ｐゴシック" pitchFamily="34" charset="-128"/>
              </a:rPr>
              <a:t>Perceptual Interpolation </a:t>
            </a:r>
            <a:endParaRPr lang="en-US" altLang="en-US" smtClean="0">
              <a:solidFill>
                <a:srgbClr val="000000"/>
              </a:solidFill>
              <a:ea typeface="ＭＳ Ｐゴシック" pitchFamily="34" charset="-128"/>
            </a:endParaRPr>
          </a:p>
        </p:txBody>
      </p:sp>
      <p:sp>
        <p:nvSpPr>
          <p:cNvPr id="21507" name="Content Placeholder 2"/>
          <p:cNvSpPr>
            <a:spLocks noGrp="1"/>
          </p:cNvSpPr>
          <p:nvPr>
            <p:ph sz="quarter" idx="1"/>
          </p:nvPr>
        </p:nvSpPr>
        <p:spPr>
          <a:xfrm>
            <a:off x="301625" y="2286000"/>
            <a:ext cx="8504238" cy="3813175"/>
          </a:xfrm>
        </p:spPr>
        <p:txBody>
          <a:bodyPr/>
          <a:lstStyle/>
          <a:p>
            <a:r>
              <a:rPr lang="en-US" altLang="en-US" sz="3200" smtClean="0">
                <a:solidFill>
                  <a:srgbClr val="000000"/>
                </a:solidFill>
                <a:ea typeface="ＭＳ Ｐゴシック" pitchFamily="34" charset="-128"/>
              </a:rPr>
              <a:t>Edge completion </a:t>
            </a:r>
          </a:p>
        </p:txBody>
      </p:sp>
      <p:sp>
        <p:nvSpPr>
          <p:cNvPr id="2150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151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3" y="3124200"/>
            <a:ext cx="8162925"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 y="1371600"/>
            <a:ext cx="8534400" cy="758825"/>
          </a:xfrm>
        </p:spPr>
        <p:txBody>
          <a:bodyPr/>
          <a:lstStyle/>
          <a:p>
            <a:r>
              <a:rPr lang="en-US" altLang="en-US" b="1" smtClean="0">
                <a:solidFill>
                  <a:srgbClr val="000000"/>
                </a:solidFill>
                <a:ea typeface="ＭＳ Ｐゴシック" pitchFamily="34" charset="-128"/>
              </a:rPr>
              <a:t>Illusory Contours </a:t>
            </a:r>
            <a:endParaRPr lang="en-US" altLang="en-US" smtClean="0">
              <a:solidFill>
                <a:srgbClr val="000000"/>
              </a:solidFill>
              <a:ea typeface="ＭＳ Ｐゴシック" pitchFamily="34" charset="-128"/>
            </a:endParaRPr>
          </a:p>
        </p:txBody>
      </p:sp>
      <p:sp>
        <p:nvSpPr>
          <p:cNvPr id="22531"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22534" name="Rectangle 9"/>
          <p:cNvSpPr>
            <a:spLocks noChangeArrowheads="1"/>
          </p:cNvSpPr>
          <p:nvPr/>
        </p:nvSpPr>
        <p:spPr bwMode="auto">
          <a:xfrm>
            <a:off x="5181600" y="5181600"/>
            <a:ext cx="2686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An illusory Necker cube. </a:t>
            </a:r>
          </a:p>
        </p:txBody>
      </p:sp>
      <p:sp>
        <p:nvSpPr>
          <p:cNvPr id="22535" name="TextBox 10"/>
          <p:cNvSpPr txBox="1">
            <a:spLocks noChangeArrowheads="1"/>
          </p:cNvSpPr>
          <p:nvPr/>
        </p:nvSpPr>
        <p:spPr bwMode="auto">
          <a:xfrm>
            <a:off x="1600200" y="5181600"/>
            <a:ext cx="2006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Kanisza triangles. </a:t>
            </a:r>
          </a:p>
        </p:txBody>
      </p:sp>
      <p:pic>
        <p:nvPicPr>
          <p:cNvPr id="2253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5" y="2209800"/>
            <a:ext cx="7067550" cy="265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Recognition by Components</a:t>
            </a:r>
            <a:endParaRPr lang="en-US" altLang="en-US" smtClean="0">
              <a:solidFill>
                <a:srgbClr val="000000"/>
              </a:solidFill>
              <a:ea typeface="ＭＳ Ｐゴシック" pitchFamily="34" charset="-128"/>
            </a:endParaRPr>
          </a:p>
        </p:txBody>
      </p:sp>
      <p:sp>
        <p:nvSpPr>
          <p:cNvPr id="23555" name="Content Placeholder 2"/>
          <p:cNvSpPr>
            <a:spLocks noGrp="1"/>
          </p:cNvSpPr>
          <p:nvPr>
            <p:ph sz="quarter" idx="1"/>
          </p:nvPr>
        </p:nvSpPr>
        <p:spPr>
          <a:xfrm>
            <a:off x="301625" y="1828800"/>
            <a:ext cx="8504238" cy="4270375"/>
          </a:xfrm>
        </p:spPr>
        <p:txBody>
          <a:bodyPr/>
          <a:lstStyle/>
          <a:p>
            <a:r>
              <a:rPr lang="en-US" altLang="en-US" sz="2800" smtClean="0">
                <a:solidFill>
                  <a:srgbClr val="000000"/>
                </a:solidFill>
                <a:ea typeface="ＭＳ Ｐゴシック" pitchFamily="34" charset="-128"/>
              </a:rPr>
              <a:t>Geons</a:t>
            </a:r>
          </a:p>
          <a:p>
            <a:r>
              <a:rPr lang="en-US" altLang="en-US" sz="2800" smtClean="0">
                <a:solidFill>
                  <a:srgbClr val="000000"/>
                </a:solidFill>
                <a:ea typeface="ＭＳ Ｐゴシック" pitchFamily="34" charset="-128"/>
              </a:rPr>
              <a:t>Viewpoint invariance  </a:t>
            </a: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23559" name="Rectangle 4"/>
          <p:cNvSpPr>
            <a:spLocks noChangeArrowheads="1"/>
          </p:cNvSpPr>
          <p:nvPr/>
        </p:nvSpPr>
        <p:spPr bwMode="auto">
          <a:xfrm>
            <a:off x="1600200" y="5410200"/>
            <a:ext cx="159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Basic Shapes </a:t>
            </a:r>
          </a:p>
        </p:txBody>
      </p:sp>
      <p:sp>
        <p:nvSpPr>
          <p:cNvPr id="23560" name="Rectangle 5"/>
          <p:cNvSpPr>
            <a:spLocks noChangeArrowheads="1"/>
          </p:cNvSpPr>
          <p:nvPr/>
        </p:nvSpPr>
        <p:spPr bwMode="auto">
          <a:xfrm>
            <a:off x="6172200" y="5181600"/>
            <a:ext cx="2430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Recognizable Objects </a:t>
            </a:r>
          </a:p>
        </p:txBody>
      </p:sp>
      <p:pic>
        <p:nvPicPr>
          <p:cNvPr id="2356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838" y="2819400"/>
            <a:ext cx="8334375"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447800"/>
            <a:ext cx="8534400" cy="758825"/>
          </a:xfrm>
        </p:spPr>
        <p:txBody>
          <a:bodyPr/>
          <a:lstStyle/>
          <a:p>
            <a:r>
              <a:rPr lang="en-US" altLang="en-US" sz="2800" smtClean="0">
                <a:solidFill>
                  <a:srgbClr val="000000"/>
                </a:solidFill>
                <a:ea typeface="ＭＳ Ｐゴシック" pitchFamily="34" charset="-128"/>
              </a:rPr>
              <a:t>The Neuroanatomy and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Physiology of Object Perception </a:t>
            </a:r>
          </a:p>
        </p:txBody>
      </p:sp>
      <p:sp>
        <p:nvSpPr>
          <p:cNvPr id="24579" name="Content Placeholder 2"/>
          <p:cNvSpPr>
            <a:spLocks noGrp="1"/>
          </p:cNvSpPr>
          <p:nvPr>
            <p:ph sz="quarter" idx="1"/>
          </p:nvPr>
        </p:nvSpPr>
        <p:spPr>
          <a:xfrm>
            <a:off x="304800" y="2362200"/>
            <a:ext cx="8504238" cy="3660775"/>
          </a:xfrm>
        </p:spPr>
        <p:txBody>
          <a:bodyPr/>
          <a:lstStyle/>
          <a:p>
            <a:r>
              <a:rPr lang="en-US" altLang="en-US" sz="2400" smtClean="0">
                <a:solidFill>
                  <a:srgbClr val="000000"/>
                </a:solidFill>
                <a:ea typeface="ＭＳ Ｐゴシック" pitchFamily="34" charset="-128"/>
              </a:rPr>
              <a:t>Representation of Shapes in Area V4 </a:t>
            </a:r>
          </a:p>
          <a:p>
            <a:r>
              <a:rPr lang="en-US" altLang="en-US" sz="2400" smtClean="0">
                <a:solidFill>
                  <a:srgbClr val="000000"/>
                </a:solidFill>
                <a:ea typeface="ＭＳ Ｐゴシック" pitchFamily="34" charset="-128"/>
              </a:rPr>
              <a:t>Object Recognition in the Inferotemporal Area </a:t>
            </a:r>
          </a:p>
        </p:txBody>
      </p:sp>
      <p:sp>
        <p:nvSpPr>
          <p:cNvPr id="2458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4581"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30600" y="3449638"/>
            <a:ext cx="3619500" cy="249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81000" y="1143000"/>
            <a:ext cx="8534400" cy="758825"/>
          </a:xfrm>
        </p:spPr>
        <p:txBody>
          <a:bodyPr/>
          <a:lstStyle/>
          <a:p>
            <a:r>
              <a:rPr lang="en-US" altLang="en-US" sz="3600" smtClean="0">
                <a:solidFill>
                  <a:srgbClr val="000000"/>
                </a:solidFill>
                <a:ea typeface="ＭＳ Ｐゴシック" pitchFamily="34" charset="-128"/>
              </a:rPr>
              <a:t>LEARNING OBJECTIVES </a:t>
            </a:r>
            <a:endParaRPr lang="en-US" altLang="en-US" smtClean="0">
              <a:solidFill>
                <a:srgbClr val="000000"/>
              </a:solidFill>
              <a:ea typeface="ＭＳ Ｐゴシック" pitchFamily="34" charset="-128"/>
            </a:endParaRPr>
          </a:p>
        </p:txBody>
      </p:sp>
      <p:sp>
        <p:nvSpPr>
          <p:cNvPr id="7171" name="Content Placeholder 2"/>
          <p:cNvSpPr>
            <a:spLocks noGrp="1"/>
          </p:cNvSpPr>
          <p:nvPr>
            <p:ph sz="quarter" idx="1"/>
          </p:nvPr>
        </p:nvSpPr>
        <p:spPr>
          <a:xfrm>
            <a:off x="301625" y="2209800"/>
            <a:ext cx="8504238" cy="3889375"/>
          </a:xfrm>
        </p:spPr>
        <p:txBody>
          <a:bodyPr/>
          <a:lstStyle/>
          <a:p>
            <a:pPr marL="457200" indent="-457200">
              <a:buFont typeface="Georgia" pitchFamily="18" charset="0"/>
              <a:buAutoNum type="arabicPeriod"/>
            </a:pPr>
            <a:r>
              <a:rPr lang="en-US" altLang="en-US" sz="2000" smtClean="0">
                <a:solidFill>
                  <a:srgbClr val="000000"/>
                </a:solidFill>
                <a:ea typeface="ＭＳ Ｐゴシック" pitchFamily="34" charset="-128"/>
              </a:rPr>
              <a:t>Explain the computational difficulties the visual system must overcome in recognizing objects as themselves under a multitude of situations and angles. </a:t>
            </a:r>
          </a:p>
          <a:p>
            <a:pPr marL="457200" indent="-457200">
              <a:buFont typeface="Georgia" pitchFamily="18" charset="0"/>
              <a:buAutoNum type="arabicPeriod"/>
            </a:pPr>
            <a:r>
              <a:rPr lang="en-US" altLang="en-US" sz="2000" smtClean="0">
                <a:solidFill>
                  <a:srgbClr val="000000"/>
                </a:solidFill>
                <a:ea typeface="ＭＳ Ｐゴシック" pitchFamily="34" charset="-128"/>
              </a:rPr>
              <a:t>Examine the difference between top-down processing and bottom-up processing and how they affect object perception. </a:t>
            </a:r>
          </a:p>
          <a:p>
            <a:pPr marL="457200" indent="-457200">
              <a:buFont typeface="Georgia" pitchFamily="18" charset="0"/>
              <a:buAutoNum type="arabicPeriod"/>
            </a:pPr>
            <a:r>
              <a:rPr lang="en-US" altLang="en-US" sz="2000" smtClean="0">
                <a:solidFill>
                  <a:srgbClr val="000000"/>
                </a:solidFill>
                <a:ea typeface="ＭＳ Ｐゴシック" pitchFamily="34" charset="-128"/>
              </a:rPr>
              <a:t>Describe the gestalt laws of perceptual grouping. </a:t>
            </a:r>
          </a:p>
          <a:p>
            <a:pPr marL="457200" indent="-457200">
              <a:buFont typeface="Georgia" pitchFamily="18" charset="0"/>
              <a:buAutoNum type="arabicPeriod"/>
            </a:pPr>
            <a:r>
              <a:rPr lang="en-US" altLang="en-US" sz="2000" smtClean="0">
                <a:solidFill>
                  <a:srgbClr val="000000"/>
                </a:solidFill>
                <a:ea typeface="ＭＳ Ｐゴシック" pitchFamily="34" charset="-128"/>
              </a:rPr>
              <a:t>Define the concept of a geon. </a:t>
            </a:r>
          </a:p>
          <a:p>
            <a:pPr marL="457200" indent="-457200">
              <a:buFont typeface="Georgia" pitchFamily="18" charset="0"/>
              <a:buAutoNum type="arabicPeriod"/>
            </a:pPr>
            <a:r>
              <a:rPr lang="en-US" altLang="en-US" sz="2000" smtClean="0">
                <a:solidFill>
                  <a:srgbClr val="000000"/>
                </a:solidFill>
                <a:ea typeface="ＭＳ Ｐゴシック" pitchFamily="34" charset="-128"/>
              </a:rPr>
              <a:t>Explain why the ventral pathway is critical for object perception. </a:t>
            </a:r>
          </a:p>
          <a:p>
            <a:pPr marL="457200" indent="-457200">
              <a:buFont typeface="Georgia" pitchFamily="18" charset="0"/>
              <a:buAutoNum type="arabicPeriod"/>
            </a:pPr>
            <a:r>
              <a:rPr lang="en-US" altLang="en-US" sz="2000" smtClean="0">
                <a:solidFill>
                  <a:srgbClr val="000000"/>
                </a:solidFill>
                <a:ea typeface="ＭＳ Ｐゴシック" pitchFamily="34" charset="-128"/>
              </a:rPr>
              <a:t>Explain how we can distinguish human faces from doll and mannequin faces. </a:t>
            </a: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295400"/>
            <a:ext cx="8534400" cy="758825"/>
          </a:xfrm>
        </p:spPr>
        <p:txBody>
          <a:bodyPr/>
          <a:lstStyle/>
          <a:p>
            <a:r>
              <a:rPr lang="en-US" altLang="en-US" sz="3200" smtClean="0">
                <a:solidFill>
                  <a:srgbClr val="000000"/>
                </a:solidFill>
                <a:ea typeface="ＭＳ Ｐゴシック" pitchFamily="34" charset="-128"/>
              </a:rPr>
              <a:t>The Fusiform Face Area and Face Recognition </a:t>
            </a:r>
          </a:p>
        </p:txBody>
      </p:sp>
      <p:pic>
        <p:nvPicPr>
          <p:cNvPr id="25603" name="Content Placeholder 5"/>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5794375" y="2220913"/>
            <a:ext cx="2716213" cy="3836987"/>
          </a:xfrm>
        </p:spPr>
      </p:pic>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25605" name="Rectangle 6"/>
          <p:cNvSpPr>
            <a:spLocks noChangeArrowheads="1"/>
          </p:cNvSpPr>
          <p:nvPr/>
        </p:nvSpPr>
        <p:spPr bwMode="auto">
          <a:xfrm>
            <a:off x="304800" y="2133600"/>
            <a:ext cx="4800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The fusiform face area (FFA) and the occipital face area (OFA). </a:t>
            </a:r>
          </a:p>
        </p:txBody>
      </p:sp>
      <p:sp>
        <p:nvSpPr>
          <p:cNvPr id="25606" name="Rectangle 7"/>
          <p:cNvSpPr>
            <a:spLocks noChangeArrowheads="1"/>
          </p:cNvSpPr>
          <p:nvPr/>
        </p:nvSpPr>
        <p:spPr bwMode="auto">
          <a:xfrm>
            <a:off x="609600" y="4953000"/>
            <a:ext cx="3249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 typeface="Arial" charset="0"/>
              <a:buChar char="•"/>
            </a:pPr>
            <a:r>
              <a:rPr lang="en-US" altLang="en-US" sz="3200">
                <a:latin typeface="Arial" charset="0"/>
              </a:rPr>
              <a:t>Prosopagnosia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447800"/>
            <a:ext cx="8534400" cy="758825"/>
          </a:xfrm>
        </p:spPr>
        <p:txBody>
          <a:bodyPr/>
          <a:lstStyle/>
          <a:p>
            <a:r>
              <a:rPr lang="en-US" altLang="en-US" smtClean="0">
                <a:solidFill>
                  <a:srgbClr val="000000"/>
                </a:solidFill>
                <a:ea typeface="ＭＳ Ｐゴシック" pitchFamily="34" charset="-128"/>
              </a:rPr>
              <a:t>The Grill-Spector Experiment</a:t>
            </a:r>
          </a:p>
        </p:txBody>
      </p:sp>
      <p:sp>
        <p:nvSpPr>
          <p:cNvPr id="2662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99" y="2590800"/>
            <a:ext cx="8524875"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1447800"/>
            <a:ext cx="8534400" cy="758825"/>
          </a:xfrm>
        </p:spPr>
        <p:txBody>
          <a:bodyPr/>
          <a:lstStyle/>
          <a:p>
            <a:r>
              <a:rPr lang="en-US" altLang="en-US" sz="2800" smtClean="0">
                <a:solidFill>
                  <a:srgbClr val="000000"/>
                </a:solidFill>
                <a:ea typeface="ＭＳ Ｐゴシック" pitchFamily="34" charset="-128"/>
              </a:rPr>
              <a:t>Other IT Cortex Areas With Specific Object Recognition Functions </a:t>
            </a:r>
          </a:p>
        </p:txBody>
      </p:sp>
      <p:sp>
        <p:nvSpPr>
          <p:cNvPr id="27651" name="Content Placeholder 2"/>
          <p:cNvSpPr>
            <a:spLocks noGrp="1"/>
          </p:cNvSpPr>
          <p:nvPr>
            <p:ph sz="quarter" idx="1"/>
          </p:nvPr>
        </p:nvSpPr>
        <p:spPr>
          <a:xfrm>
            <a:off x="301625" y="2133600"/>
            <a:ext cx="8504238" cy="3965575"/>
          </a:xfrm>
        </p:spPr>
        <p:txBody>
          <a:bodyPr/>
          <a:lstStyle/>
          <a:p>
            <a:r>
              <a:rPr lang="en-US" altLang="en-US" b="1" smtClean="0">
                <a:solidFill>
                  <a:srgbClr val="000000"/>
                </a:solidFill>
                <a:ea typeface="ＭＳ Ｐゴシック" pitchFamily="34" charset="-128"/>
              </a:rPr>
              <a:t>Parahippocampal place area (PPA)</a:t>
            </a:r>
          </a:p>
          <a:p>
            <a:endParaRPr lang="en-US" altLang="en-US" smtClean="0">
              <a:solidFill>
                <a:srgbClr val="000000"/>
              </a:solidFill>
              <a:ea typeface="ＭＳ Ｐゴシック" pitchFamily="34" charset="-128"/>
            </a:endParaRPr>
          </a:p>
          <a:p>
            <a:r>
              <a:rPr lang="en-US" altLang="en-US" b="1" smtClean="0">
                <a:solidFill>
                  <a:srgbClr val="000000"/>
                </a:solidFill>
                <a:ea typeface="ＭＳ Ｐゴシック" pitchFamily="34" charset="-128"/>
              </a:rPr>
              <a:t>Topographic agnosia</a:t>
            </a:r>
          </a:p>
          <a:p>
            <a:endParaRPr lang="en-US" altLang="en-US" smtClean="0">
              <a:solidFill>
                <a:srgbClr val="000000"/>
              </a:solidFill>
              <a:ea typeface="ＭＳ Ｐゴシック" pitchFamily="34" charset="-128"/>
            </a:endParaRPr>
          </a:p>
          <a:p>
            <a:r>
              <a:rPr lang="en-US" altLang="en-US" b="1" smtClean="0">
                <a:solidFill>
                  <a:srgbClr val="000000"/>
                </a:solidFill>
                <a:ea typeface="ＭＳ Ｐゴシック" pitchFamily="34" charset="-128"/>
              </a:rPr>
              <a:t>Extrastriate body area </a:t>
            </a:r>
            <a:endParaRPr lang="en-US" altLang="en-US" smtClean="0">
              <a:solidFill>
                <a:srgbClr val="000000"/>
              </a:solidFill>
              <a:ea typeface="ＭＳ Ｐゴシック" pitchFamily="34" charset="-128"/>
            </a:endParaRPr>
          </a:p>
        </p:txBody>
      </p:sp>
      <p:sp>
        <p:nvSpPr>
          <p:cNvPr id="2765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2895600"/>
            <a:ext cx="2514600"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73038" y="1371600"/>
            <a:ext cx="8970962" cy="758825"/>
          </a:xfrm>
        </p:spPr>
        <p:txBody>
          <a:bodyPr/>
          <a:lstStyle/>
          <a:p>
            <a:r>
              <a:rPr lang="en-US" altLang="en-US" sz="2700" smtClean="0">
                <a:solidFill>
                  <a:srgbClr val="000000"/>
                </a:solidFill>
                <a:ea typeface="ＭＳ Ｐゴシック" pitchFamily="34" charset="-128"/>
              </a:rPr>
              <a:t>Grandmother Cells and Specific </a:t>
            </a:r>
            <a:br>
              <a:rPr lang="en-US" altLang="en-US" sz="2700" smtClean="0">
                <a:solidFill>
                  <a:srgbClr val="000000"/>
                </a:solidFill>
                <a:ea typeface="ＭＳ Ｐゴシック" pitchFamily="34" charset="-128"/>
              </a:rPr>
            </a:br>
            <a:r>
              <a:rPr lang="en-US" altLang="en-US" sz="2700" smtClean="0">
                <a:solidFill>
                  <a:srgbClr val="000000"/>
                </a:solidFill>
                <a:ea typeface="ＭＳ Ｐゴシック" pitchFamily="34" charset="-128"/>
              </a:rPr>
              <a:t>Coding in the IT Cortex </a:t>
            </a:r>
          </a:p>
        </p:txBody>
      </p:sp>
      <p:sp>
        <p:nvSpPr>
          <p:cNvPr id="2867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86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286000"/>
            <a:ext cx="2371725" cy="3600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81000" y="1295400"/>
            <a:ext cx="8534400" cy="758825"/>
          </a:xfrm>
        </p:spPr>
        <p:txBody>
          <a:bodyPr/>
          <a:lstStyle/>
          <a:p>
            <a:r>
              <a:rPr lang="en-US" altLang="en-US" smtClean="0">
                <a:solidFill>
                  <a:srgbClr val="000000"/>
                </a:solidFill>
                <a:ea typeface="ＭＳ Ｐゴシック" pitchFamily="34" charset="-128"/>
              </a:rPr>
              <a:t>The Results of Quiroga et al. (2005) </a:t>
            </a:r>
          </a:p>
        </p:txBody>
      </p:sp>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97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133600"/>
            <a:ext cx="4133850" cy="3838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04800" y="1447800"/>
            <a:ext cx="8534400" cy="758825"/>
          </a:xfrm>
        </p:spPr>
        <p:txBody>
          <a:bodyPr/>
          <a:lstStyle/>
          <a:p>
            <a:r>
              <a:rPr lang="en-US" altLang="en-US" sz="2800" b="1" i="1" smtClean="0">
                <a:solidFill>
                  <a:srgbClr val="000000"/>
                </a:solidFill>
                <a:ea typeface="ＭＳ Ｐゴシック" pitchFamily="34" charset="-128"/>
              </a:rPr>
              <a:t>IN DEPTH: Vision and Animacy: </a:t>
            </a:r>
            <a:br>
              <a:rPr lang="en-US" altLang="en-US" sz="2800" b="1" i="1" smtClean="0">
                <a:solidFill>
                  <a:srgbClr val="000000"/>
                </a:solidFill>
                <a:ea typeface="ＭＳ Ｐゴシック" pitchFamily="34" charset="-128"/>
              </a:rPr>
            </a:br>
            <a:r>
              <a:rPr lang="en-US" altLang="en-US" sz="2800" b="1" i="1" smtClean="0">
                <a:solidFill>
                  <a:srgbClr val="000000"/>
                </a:solidFill>
                <a:ea typeface="ＭＳ Ｐゴシック" pitchFamily="34" charset="-128"/>
              </a:rPr>
              <a:t>How Do We Tell a Who From a What? </a:t>
            </a:r>
            <a:endParaRPr lang="en-US" altLang="en-US" sz="2800" smtClean="0">
              <a:solidFill>
                <a:srgbClr val="000000"/>
              </a:solidFill>
              <a:ea typeface="ＭＳ Ｐゴシック" pitchFamily="34" charset="-128"/>
            </a:endParaRPr>
          </a:p>
        </p:txBody>
      </p:sp>
      <p:sp>
        <p:nvSpPr>
          <p:cNvPr id="3072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0726" name="TextBox 4"/>
          <p:cNvSpPr txBox="1">
            <a:spLocks noChangeArrowheads="1"/>
          </p:cNvSpPr>
          <p:nvPr/>
        </p:nvSpPr>
        <p:spPr bwMode="auto">
          <a:xfrm>
            <a:off x="1219200" y="5562600"/>
            <a:ext cx="3757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3200">
                <a:latin typeface="Arial" charset="0"/>
              </a:rPr>
              <a:t>NOT a human face!</a:t>
            </a:r>
          </a:p>
        </p:txBody>
      </p:sp>
      <p:pic>
        <p:nvPicPr>
          <p:cNvPr id="307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667000"/>
            <a:ext cx="4838700"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2667000"/>
            <a:ext cx="28956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1524000"/>
            <a:ext cx="8534400" cy="758825"/>
          </a:xfrm>
        </p:spPr>
        <p:txBody>
          <a:bodyPr/>
          <a:lstStyle/>
          <a:p>
            <a:pPr eaLnBrk="1" hangingPunct="1"/>
            <a:r>
              <a:rPr lang="en-US" altLang="en-US" sz="2800" b="1" i="1" smtClean="0">
                <a:solidFill>
                  <a:srgbClr val="000000"/>
                </a:solidFill>
                <a:ea typeface="ＭＳ Ｐゴシック" pitchFamily="34" charset="-128"/>
              </a:rPr>
              <a:t>In Depth: Vision and Animacy: How Do We Tell a Who From a What? </a:t>
            </a:r>
            <a:endParaRPr lang="en-US" altLang="en-US" sz="2800" smtClean="0">
              <a:solidFill>
                <a:srgbClr val="000000"/>
              </a:solidFill>
              <a:ea typeface="ＭＳ Ｐゴシック" pitchFamily="34" charset="-128"/>
            </a:endParaRPr>
          </a:p>
        </p:txBody>
      </p:sp>
      <p:sp>
        <p:nvSpPr>
          <p:cNvPr id="3174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1750" name="Rectangle 3"/>
          <p:cNvSpPr>
            <a:spLocks noChangeArrowheads="1"/>
          </p:cNvSpPr>
          <p:nvPr/>
        </p:nvSpPr>
        <p:spPr bwMode="auto">
          <a:xfrm>
            <a:off x="762000" y="4114800"/>
            <a:ext cx="4800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Results of Looser and Wheatley’s (2010) study of animacy. </a:t>
            </a:r>
          </a:p>
        </p:txBody>
      </p:sp>
      <p:pic>
        <p:nvPicPr>
          <p:cNvPr id="317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438" y="2362200"/>
            <a:ext cx="6696075" cy="128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5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886200"/>
            <a:ext cx="227647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04800" y="1600200"/>
            <a:ext cx="8534400" cy="758825"/>
          </a:xfrm>
        </p:spPr>
        <p:txBody>
          <a:bodyPr/>
          <a:lstStyle/>
          <a:p>
            <a:pPr eaLnBrk="1" hangingPunct="1"/>
            <a:r>
              <a:rPr lang="en-US" altLang="en-US" sz="2800" b="1" i="1" smtClean="0">
                <a:solidFill>
                  <a:srgbClr val="000000"/>
                </a:solidFill>
                <a:ea typeface="ＭＳ Ｐゴシック" pitchFamily="34" charset="-128"/>
              </a:rPr>
              <a:t>In Depth: Vision and Animacy: How Do We Tell a Who From a What? </a:t>
            </a:r>
            <a:endParaRPr lang="en-US" altLang="en-US" sz="2800" smtClean="0">
              <a:solidFill>
                <a:srgbClr val="000000"/>
              </a:solidFill>
              <a:ea typeface="ＭＳ Ｐゴシック" pitchFamily="34" charset="-128"/>
            </a:endParaRPr>
          </a:p>
        </p:txBody>
      </p:sp>
      <p:sp>
        <p:nvSpPr>
          <p:cNvPr id="32771"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2773" name="Rectangle 6"/>
          <p:cNvSpPr>
            <a:spLocks noChangeArrowheads="1"/>
          </p:cNvSpPr>
          <p:nvPr/>
        </p:nvSpPr>
        <p:spPr bwMode="auto">
          <a:xfrm>
            <a:off x="2209800" y="2209800"/>
            <a:ext cx="4800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lgn="ctr" eaLnBrk="1" hangingPunct="1">
              <a:spcBef>
                <a:spcPct val="0"/>
              </a:spcBef>
              <a:buClrTx/>
              <a:buSzTx/>
              <a:buFontTx/>
              <a:buNone/>
            </a:pPr>
            <a:endParaRPr lang="en-US" altLang="en-US" sz="1800">
              <a:latin typeface="Arial" charset="0"/>
            </a:endParaRPr>
          </a:p>
          <a:p>
            <a:pPr algn="ctr" eaLnBrk="1" hangingPunct="1">
              <a:spcBef>
                <a:spcPct val="0"/>
              </a:spcBef>
              <a:buClrTx/>
              <a:buSzTx/>
              <a:buFontTx/>
              <a:buNone/>
            </a:pPr>
            <a:r>
              <a:rPr lang="en-US" altLang="en-US" sz="3600">
                <a:latin typeface="Arial" charset="0"/>
              </a:rPr>
              <a:t>Is this creepy or what? </a:t>
            </a:r>
          </a:p>
        </p:txBody>
      </p:sp>
      <p:pic>
        <p:nvPicPr>
          <p:cNvPr id="3277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7937" y="3209925"/>
            <a:ext cx="4124325"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143000"/>
            <a:ext cx="8534400" cy="758825"/>
          </a:xfrm>
        </p:spPr>
        <p:txBody>
          <a:bodyPr/>
          <a:lstStyle/>
          <a:p>
            <a:r>
              <a:rPr lang="en-US" altLang="en-US" sz="3200" smtClean="0">
                <a:solidFill>
                  <a:srgbClr val="000000"/>
                </a:solidFill>
                <a:ea typeface="ＭＳ Ｐゴシック" pitchFamily="34" charset="-128"/>
              </a:rPr>
              <a:t>Introduction to Object Perception </a:t>
            </a:r>
          </a:p>
        </p:txBody>
      </p:sp>
      <p:sp>
        <p:nvSpPr>
          <p:cNvPr id="8195" name="Content Placeholder 2"/>
          <p:cNvSpPr>
            <a:spLocks noGrp="1"/>
          </p:cNvSpPr>
          <p:nvPr>
            <p:ph sz="quarter" idx="1"/>
          </p:nvPr>
        </p:nvSpPr>
        <p:spPr>
          <a:xfrm>
            <a:off x="301625" y="1981200"/>
            <a:ext cx="8504238" cy="4117975"/>
          </a:xfrm>
        </p:spPr>
        <p:txBody>
          <a:bodyPr/>
          <a:lstStyle/>
          <a:p>
            <a:r>
              <a:rPr lang="en-US" altLang="en-US" sz="2800" smtClean="0">
                <a:solidFill>
                  <a:srgbClr val="000000"/>
                </a:solidFill>
                <a:ea typeface="ＭＳ Ｐゴシック" pitchFamily="34" charset="-128"/>
              </a:rPr>
              <a:t>Object agnosia </a:t>
            </a:r>
          </a:p>
        </p:txBody>
      </p:sp>
      <p:sp>
        <p:nvSpPr>
          <p:cNvPr id="81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8198" name="Rectangle 3"/>
          <p:cNvSpPr>
            <a:spLocks noChangeArrowheads="1"/>
          </p:cNvSpPr>
          <p:nvPr/>
        </p:nvSpPr>
        <p:spPr bwMode="auto">
          <a:xfrm>
            <a:off x="1371600" y="5638800"/>
            <a:ext cx="2276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Red forms or roses? </a:t>
            </a:r>
          </a:p>
        </p:txBody>
      </p:sp>
      <p:sp>
        <p:nvSpPr>
          <p:cNvPr id="8201" name="Rectangle 7"/>
          <p:cNvSpPr>
            <a:spLocks noChangeArrowheads="1"/>
          </p:cNvSpPr>
          <p:nvPr/>
        </p:nvSpPr>
        <p:spPr bwMode="auto">
          <a:xfrm>
            <a:off x="4724400" y="4724400"/>
            <a:ext cx="3983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Two perspectives of the same object. </a:t>
            </a:r>
          </a:p>
        </p:txBody>
      </p:sp>
      <p:pic>
        <p:nvPicPr>
          <p:cNvPr id="820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819" y="2162175"/>
            <a:ext cx="457200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03"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3537" y="2819400"/>
            <a:ext cx="1752600" cy="264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1066800"/>
            <a:ext cx="8534400" cy="758825"/>
          </a:xfrm>
        </p:spPr>
        <p:txBody>
          <a:bodyPr/>
          <a:lstStyle/>
          <a:p>
            <a:r>
              <a:rPr lang="en-US" altLang="en-US" sz="3200" smtClean="0">
                <a:solidFill>
                  <a:srgbClr val="000000"/>
                </a:solidFill>
                <a:ea typeface="ＭＳ Ｐゴシック" pitchFamily="34" charset="-128"/>
              </a:rPr>
              <a:t>Introduction to Object Perception </a:t>
            </a:r>
          </a:p>
        </p:txBody>
      </p:sp>
      <p:sp>
        <p:nvSpPr>
          <p:cNvPr id="921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9220" name="Rectangle 3"/>
          <p:cNvSpPr>
            <a:spLocks noChangeArrowheads="1"/>
          </p:cNvSpPr>
          <p:nvPr/>
        </p:nvSpPr>
        <p:spPr bwMode="auto">
          <a:xfrm>
            <a:off x="457200" y="5181600"/>
            <a:ext cx="320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A genuinely unfamiliar object. </a:t>
            </a:r>
          </a:p>
        </p:txBody>
      </p:sp>
      <p:sp>
        <p:nvSpPr>
          <p:cNvPr id="9221" name="Rectangle 7"/>
          <p:cNvSpPr>
            <a:spLocks noChangeArrowheads="1"/>
          </p:cNvSpPr>
          <p:nvPr/>
        </p:nvSpPr>
        <p:spPr bwMode="auto">
          <a:xfrm>
            <a:off x="5715000" y="5029200"/>
            <a:ext cx="2006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A complex scene. </a:t>
            </a:r>
          </a:p>
        </p:txBody>
      </p:sp>
      <p:pic>
        <p:nvPicPr>
          <p:cNvPr id="922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0" y="2042319"/>
            <a:ext cx="20193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042319"/>
            <a:ext cx="3838575" cy="286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1447800"/>
            <a:ext cx="8534400" cy="758825"/>
          </a:xfrm>
        </p:spPr>
        <p:txBody>
          <a:bodyPr/>
          <a:lstStyle/>
          <a:p>
            <a:r>
              <a:rPr lang="en-US" altLang="en-US" sz="3200" smtClean="0">
                <a:solidFill>
                  <a:srgbClr val="000000"/>
                </a:solidFill>
                <a:ea typeface="ＭＳ Ｐゴシック" pitchFamily="34" charset="-128"/>
              </a:rPr>
              <a:t>Top-Down Processing and </a:t>
            </a:r>
            <a:br>
              <a:rPr lang="en-US" altLang="en-US" sz="3200" smtClean="0">
                <a:solidFill>
                  <a:srgbClr val="000000"/>
                </a:solidFill>
                <a:ea typeface="ＭＳ Ｐゴシック" pitchFamily="34" charset="-128"/>
              </a:rPr>
            </a:br>
            <a:r>
              <a:rPr lang="en-US" altLang="en-US" sz="3200" smtClean="0">
                <a:solidFill>
                  <a:srgbClr val="000000"/>
                </a:solidFill>
                <a:ea typeface="ＭＳ Ｐゴシック" pitchFamily="34" charset="-128"/>
              </a:rPr>
              <a:t>Bottom- Up Processing </a:t>
            </a:r>
          </a:p>
        </p:txBody>
      </p:sp>
      <p:sp>
        <p:nvSpPr>
          <p:cNvPr id="10243" name="Content Placeholder 2"/>
          <p:cNvSpPr>
            <a:spLocks noGrp="1"/>
          </p:cNvSpPr>
          <p:nvPr>
            <p:ph sz="quarter" idx="1"/>
          </p:nvPr>
        </p:nvSpPr>
        <p:spPr>
          <a:xfrm>
            <a:off x="301625" y="2286000"/>
            <a:ext cx="8504238" cy="3813175"/>
          </a:xfrm>
        </p:spPr>
        <p:txBody>
          <a:bodyPr/>
          <a:lstStyle/>
          <a:p>
            <a:r>
              <a:rPr lang="en-US" altLang="en-US" sz="2800" smtClean="0">
                <a:solidFill>
                  <a:srgbClr val="000000"/>
                </a:solidFill>
                <a:ea typeface="ＭＳ Ｐゴシック" pitchFamily="34" charset="-128"/>
              </a:rPr>
              <a:t>Bottom-up processing</a:t>
            </a:r>
          </a:p>
          <a:p>
            <a:r>
              <a:rPr lang="en-US" altLang="en-US" sz="2800" smtClean="0">
                <a:solidFill>
                  <a:srgbClr val="000000"/>
                </a:solidFill>
                <a:ea typeface="ＭＳ Ｐゴシック" pitchFamily="34" charset="-128"/>
              </a:rPr>
              <a:t>Top-down processing</a:t>
            </a:r>
          </a:p>
          <a:p>
            <a:r>
              <a:rPr lang="en-US" altLang="en-US" sz="2800" smtClean="0">
                <a:solidFill>
                  <a:srgbClr val="000000"/>
                </a:solidFill>
                <a:ea typeface="ＭＳ Ｐゴシック" pitchFamily="34" charset="-128"/>
              </a:rPr>
              <a:t>Recognition</a:t>
            </a:r>
          </a:p>
          <a:p>
            <a:r>
              <a:rPr lang="en-US" altLang="en-US" sz="2800" smtClean="0">
                <a:solidFill>
                  <a:srgbClr val="000000"/>
                </a:solidFill>
                <a:ea typeface="ＭＳ Ｐゴシック" pitchFamily="34" charset="-128"/>
              </a:rPr>
              <a:t>Representation</a:t>
            </a:r>
            <a:r>
              <a:rPr lang="en-US" altLang="en-US" sz="2800" b="1" smtClean="0">
                <a:solidFill>
                  <a:srgbClr val="000000"/>
                </a:solidFill>
                <a:ea typeface="ＭＳ Ｐゴシック" pitchFamily="34" charset="-128"/>
              </a:rPr>
              <a:t> </a:t>
            </a:r>
            <a:endParaRPr lang="en-US" altLang="en-US" sz="2800" smtClean="0">
              <a:solidFill>
                <a:srgbClr val="000000"/>
              </a:solidFill>
              <a:ea typeface="ＭＳ Ｐゴシック" pitchFamily="34" charset="-128"/>
            </a:endParaRPr>
          </a:p>
        </p:txBody>
      </p:sp>
      <p:sp>
        <p:nvSpPr>
          <p:cNvPr id="1024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Perceptual Organization </a:t>
            </a:r>
            <a:endParaRPr lang="en-US" altLang="en-US" smtClean="0">
              <a:solidFill>
                <a:srgbClr val="000000"/>
              </a:solidFill>
              <a:ea typeface="ＭＳ Ｐゴシック" pitchFamily="34" charset="-128"/>
            </a:endParaRPr>
          </a:p>
        </p:txBody>
      </p:sp>
      <p:sp>
        <p:nvSpPr>
          <p:cNvPr id="11267" name="Content Placeholder 2"/>
          <p:cNvSpPr>
            <a:spLocks noGrp="1"/>
          </p:cNvSpPr>
          <p:nvPr>
            <p:ph sz="quarter" idx="1"/>
          </p:nvPr>
        </p:nvSpPr>
        <p:spPr>
          <a:xfrm>
            <a:off x="304800" y="1981200"/>
            <a:ext cx="8504238" cy="4114800"/>
          </a:xfrm>
        </p:spPr>
        <p:txBody>
          <a:bodyPr/>
          <a:lstStyle/>
          <a:p>
            <a:r>
              <a:rPr lang="en-US" altLang="en-US" sz="3200" smtClean="0">
                <a:solidFill>
                  <a:srgbClr val="000000"/>
                </a:solidFill>
                <a:ea typeface="ＭＳ Ｐゴシック" pitchFamily="34" charset="-128"/>
              </a:rPr>
              <a:t>Grouping </a:t>
            </a:r>
          </a:p>
          <a:p>
            <a:r>
              <a:rPr lang="en-US" altLang="en-US" sz="3200" smtClean="0">
                <a:solidFill>
                  <a:srgbClr val="000000"/>
                </a:solidFill>
                <a:ea typeface="ＭＳ Ｐゴシック" pitchFamily="34" charset="-128"/>
              </a:rPr>
              <a:t>Segregation </a:t>
            </a:r>
          </a:p>
          <a:p>
            <a:endParaRPr lang="en-US" altLang="en-US" smtClean="0">
              <a:solidFill>
                <a:srgbClr val="000000"/>
              </a:solidFill>
              <a:ea typeface="ＭＳ Ｐゴシック" pitchFamily="34" charset="-128"/>
            </a:endParaRPr>
          </a:p>
        </p:txBody>
      </p:sp>
      <p:sp>
        <p:nvSpPr>
          <p:cNvPr id="1126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362200"/>
            <a:ext cx="5334000" cy="3381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914400"/>
            <a:ext cx="8534400" cy="758825"/>
          </a:xfrm>
        </p:spPr>
        <p:txBody>
          <a:bodyPr/>
          <a:lstStyle/>
          <a:p>
            <a:r>
              <a:rPr lang="en-US" altLang="en-US" sz="2800" smtClean="0">
                <a:solidFill>
                  <a:srgbClr val="000000"/>
                </a:solidFill>
                <a:ea typeface="ＭＳ Ｐゴシック" pitchFamily="34" charset="-128"/>
              </a:rPr>
              <a:t>Gestalt Psychology and Perceptual Organization </a:t>
            </a:r>
          </a:p>
        </p:txBody>
      </p:sp>
      <p:sp>
        <p:nvSpPr>
          <p:cNvPr id="1229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2293" name="Rectangle 3"/>
          <p:cNvSpPr>
            <a:spLocks noChangeArrowheads="1"/>
          </p:cNvSpPr>
          <p:nvPr/>
        </p:nvSpPr>
        <p:spPr bwMode="auto">
          <a:xfrm>
            <a:off x="3733800" y="5562600"/>
            <a:ext cx="22002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Eye or dots? </a:t>
            </a:r>
          </a:p>
        </p:txBody>
      </p:sp>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76400"/>
            <a:ext cx="7038975"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Figure-Ground Organization </a:t>
            </a:r>
            <a:endParaRPr lang="en-US" altLang="en-US" smtClean="0">
              <a:solidFill>
                <a:srgbClr val="000000"/>
              </a:solidFill>
              <a:ea typeface="ＭＳ Ｐゴシック" pitchFamily="34" charset="-128"/>
            </a:endParaRPr>
          </a:p>
        </p:txBody>
      </p:sp>
      <p:sp>
        <p:nvSpPr>
          <p:cNvPr id="133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550" y="2286000"/>
            <a:ext cx="6477000" cy="347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371600"/>
            <a:ext cx="8534400" cy="758825"/>
          </a:xfrm>
        </p:spPr>
        <p:txBody>
          <a:bodyPr/>
          <a:lstStyle/>
          <a:p>
            <a:r>
              <a:rPr lang="en-US" altLang="en-US" sz="2400" smtClean="0">
                <a:solidFill>
                  <a:srgbClr val="000000"/>
                </a:solidFill>
                <a:ea typeface="ＭＳ Ｐゴシック" pitchFamily="34" charset="-128"/>
              </a:rPr>
              <a:t>A Few Rules That Govern What We See as Figure </a:t>
            </a:r>
            <a:br>
              <a:rPr lang="en-US" altLang="en-US" sz="2400" smtClean="0">
                <a:solidFill>
                  <a:srgbClr val="000000"/>
                </a:solidFill>
                <a:ea typeface="ＭＳ Ｐゴシック" pitchFamily="34" charset="-128"/>
              </a:rPr>
            </a:br>
            <a:r>
              <a:rPr lang="en-US" altLang="en-US" sz="2400" smtClean="0">
                <a:solidFill>
                  <a:srgbClr val="000000"/>
                </a:solidFill>
                <a:ea typeface="ＭＳ Ｐゴシック" pitchFamily="34" charset="-128"/>
              </a:rPr>
              <a:t>and What We See as Ground </a:t>
            </a:r>
          </a:p>
        </p:txBody>
      </p:sp>
      <p:sp>
        <p:nvSpPr>
          <p:cNvPr id="1433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4342" name="Rectangle 6"/>
          <p:cNvSpPr>
            <a:spLocks noChangeArrowheads="1"/>
          </p:cNvSpPr>
          <p:nvPr/>
        </p:nvSpPr>
        <p:spPr bwMode="auto">
          <a:xfrm>
            <a:off x="609600" y="4876800"/>
            <a:ext cx="342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Closer puffins are the figure. </a:t>
            </a:r>
          </a:p>
          <a:p>
            <a:pPr eaLnBrk="1" hangingPunct="1">
              <a:spcBef>
                <a:spcPct val="0"/>
              </a:spcBef>
              <a:buClrTx/>
              <a:buSzTx/>
              <a:buFontTx/>
              <a:buNone/>
            </a:pPr>
            <a:r>
              <a:rPr lang="en-US" altLang="en-US" sz="1800">
                <a:latin typeface="Arial" charset="0"/>
              </a:rPr>
              <a:t>Distant sea is the background. </a:t>
            </a:r>
          </a:p>
        </p:txBody>
      </p:sp>
      <p:sp>
        <p:nvSpPr>
          <p:cNvPr id="14343" name="Rectangle 7"/>
          <p:cNvSpPr>
            <a:spLocks noChangeArrowheads="1"/>
          </p:cNvSpPr>
          <p:nvPr/>
        </p:nvSpPr>
        <p:spPr bwMode="auto">
          <a:xfrm>
            <a:off x="4724400" y="2286000"/>
            <a:ext cx="4267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The top of the photograph as the figure.</a:t>
            </a:r>
          </a:p>
          <a:p>
            <a:pPr eaLnBrk="1" hangingPunct="1">
              <a:spcBef>
                <a:spcPct val="0"/>
              </a:spcBef>
              <a:buClrTx/>
              <a:buSzTx/>
              <a:buFontTx/>
              <a:buNone/>
            </a:pPr>
            <a:r>
              <a:rPr lang="en-US" altLang="en-US" sz="1800">
                <a:latin typeface="Arial" charset="0"/>
              </a:rPr>
              <a:t>The bottom as the ground. </a:t>
            </a:r>
          </a:p>
        </p:txBody>
      </p:sp>
      <p:pic>
        <p:nvPicPr>
          <p:cNvPr id="1434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428875"/>
            <a:ext cx="4114800"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9686" y="3124200"/>
            <a:ext cx="3476625" cy="287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1146</TotalTime>
  <Words>2504</Words>
  <Application>Microsoft Office PowerPoint</Application>
  <PresentationFormat>On-screen Show (4:3)</PresentationFormat>
  <Paragraphs>211</Paragraphs>
  <Slides>27</Slides>
  <Notes>26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Civic</vt:lpstr>
      <vt:lpstr>PowerPoint Presentation</vt:lpstr>
      <vt:lpstr>LEARNING OBJECTIVES </vt:lpstr>
      <vt:lpstr>Introduction to Object Perception </vt:lpstr>
      <vt:lpstr>Introduction to Object Perception </vt:lpstr>
      <vt:lpstr>Top-Down Processing and  Bottom- Up Processing </vt:lpstr>
      <vt:lpstr>Perceptual Organization </vt:lpstr>
      <vt:lpstr>Gestalt Psychology and Perceptual Organization </vt:lpstr>
      <vt:lpstr>Figure-Ground Organization </vt:lpstr>
      <vt:lpstr>A Few Rules That Govern What We See as Figure  and What We See as Ground </vt:lpstr>
      <vt:lpstr>A Few Rules That Govern What We See as Figure  and What We See as Ground </vt:lpstr>
      <vt:lpstr>A Few Rules That Govern What We See as Figure  and What We See as Ground </vt:lpstr>
      <vt:lpstr>Gestalt Laws of Perceptual Grouping </vt:lpstr>
      <vt:lpstr>Gestalt Laws of Perceptual Grouping </vt:lpstr>
      <vt:lpstr>Gestalt Laws of Perceptual Grouping </vt:lpstr>
      <vt:lpstr>Gestalt Laws of Perceptual Grouping </vt:lpstr>
      <vt:lpstr>Perceptual Interpolation </vt:lpstr>
      <vt:lpstr>Illusory Contours </vt:lpstr>
      <vt:lpstr>Recognition by Components</vt:lpstr>
      <vt:lpstr>The Neuroanatomy and  Physiology of Object Perception </vt:lpstr>
      <vt:lpstr>The Fusiform Face Area and Face Recognition </vt:lpstr>
      <vt:lpstr>The Grill-Spector Experiment</vt:lpstr>
      <vt:lpstr>Other IT Cortex Areas With Specific Object Recognition Functions </vt:lpstr>
      <vt:lpstr>Grandmother Cells and Specific  Coding in the IT Cortex </vt:lpstr>
      <vt:lpstr>The Results of Quiroga et al. (2005) </vt:lpstr>
      <vt:lpstr>IN DEPTH: Vision and Animacy:  How Do We Tell a Who From a What? </vt:lpstr>
      <vt:lpstr>In Depth: Vision and Animacy: How Do We Tell a Who From a What? </vt:lpstr>
      <vt:lpstr>In Depth: Vision and Animacy: How Do We Tell a Who From a What?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38</cp:revision>
  <dcterms:created xsi:type="dcterms:W3CDTF">2012-08-30T20:44:25Z</dcterms:created>
  <dcterms:modified xsi:type="dcterms:W3CDTF">2015-08-04T04:29:39Z</dcterms:modified>
</cp:coreProperties>
</file>