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8"/>
  </p:notesMasterIdLst>
  <p:handoutMasterIdLst>
    <p:handoutMasterId r:id="rId39"/>
  </p:handoutMasterIdLst>
  <p:sldIdLst>
    <p:sldId id="258" r:id="rId2"/>
    <p:sldId id="286" r:id="rId3"/>
    <p:sldId id="309" r:id="rId4"/>
    <p:sldId id="311" r:id="rId5"/>
    <p:sldId id="308" r:id="rId6"/>
    <p:sldId id="312" r:id="rId7"/>
    <p:sldId id="314" r:id="rId8"/>
    <p:sldId id="306" r:id="rId9"/>
    <p:sldId id="313" r:id="rId10"/>
    <p:sldId id="305" r:id="rId11"/>
    <p:sldId id="304" r:id="rId12"/>
    <p:sldId id="303" r:id="rId13"/>
    <p:sldId id="315" r:id="rId14"/>
    <p:sldId id="302" r:id="rId15"/>
    <p:sldId id="301" r:id="rId16"/>
    <p:sldId id="300" r:id="rId17"/>
    <p:sldId id="316" r:id="rId18"/>
    <p:sldId id="299" r:id="rId19"/>
    <p:sldId id="317" r:id="rId20"/>
    <p:sldId id="318" r:id="rId21"/>
    <p:sldId id="319" r:id="rId22"/>
    <p:sldId id="320" r:id="rId23"/>
    <p:sldId id="298" r:id="rId24"/>
    <p:sldId id="295" r:id="rId25"/>
    <p:sldId id="296" r:id="rId26"/>
    <p:sldId id="325" r:id="rId27"/>
    <p:sldId id="284" r:id="rId28"/>
    <p:sldId id="285" r:id="rId29"/>
    <p:sldId id="326" r:id="rId30"/>
    <p:sldId id="327" r:id="rId31"/>
    <p:sldId id="291" r:id="rId32"/>
    <p:sldId id="290" r:id="rId33"/>
    <p:sldId id="324" r:id="rId34"/>
    <p:sldId id="289" r:id="rId35"/>
    <p:sldId id="288" r:id="rId36"/>
    <p:sldId id="323"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5" autoAdjust="0"/>
    <p:restoredTop sz="94670" autoAdjust="0"/>
  </p:normalViewPr>
  <p:slideViewPr>
    <p:cSldViewPr>
      <p:cViewPr>
        <p:scale>
          <a:sx n="100" d="100"/>
          <a:sy n="100" d="100"/>
        </p:scale>
        <p:origin x="-102" y="-72"/>
      </p:cViewPr>
      <p:guideLst>
        <p:guide orient="horz" pos="2160"/>
        <p:guide pos="2880"/>
      </p:guideLst>
    </p:cSldViewPr>
  </p:slideViewPr>
  <p:outlineViewPr>
    <p:cViewPr>
      <p:scale>
        <a:sx n="33" d="100"/>
        <a:sy n="33" d="100"/>
      </p:scale>
      <p:origin x="0" y="8056"/>
    </p:cViewPr>
  </p:outlineViewPr>
  <p:notesTextViewPr>
    <p:cViewPr>
      <p:scale>
        <a:sx n="100" d="100"/>
        <a:sy n="100" d="100"/>
      </p:scale>
      <p:origin x="0" y="0"/>
    </p:cViewPr>
  </p:notesTextViewPr>
  <p:sorterViewPr>
    <p:cViewPr>
      <p:scale>
        <a:sx n="137" d="100"/>
        <a:sy n="137"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345B2A10-B86E-4B71-9817-7C4613F56D73}" type="datetimeFigureOut">
              <a:rPr lang="en-US" altLang="en-US"/>
              <a:pPr>
                <a:defRPr/>
              </a:pPr>
              <a:t>8/3/2015</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A400B392-CFEF-4BAC-9569-BB01D6F6FB3B}" type="slidenum">
              <a:rPr lang="en-US" altLang="en-US"/>
              <a:pPr>
                <a:defRPr/>
              </a:pPr>
              <a:t>‹#›</a:t>
            </a:fld>
            <a:endParaRPr lang="en-US" altLang="en-US"/>
          </a:p>
        </p:txBody>
      </p:sp>
    </p:spTree>
    <p:extLst>
      <p:ext uri="{BB962C8B-B14F-4D97-AF65-F5344CB8AC3E}">
        <p14:creationId xmlns:p14="http://schemas.microsoft.com/office/powerpoint/2010/main" val="23960354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F176400F-A6E5-427A-B976-84FB37E12A58}" type="datetimeFigureOut">
              <a:rPr lang="en-US" altLang="en-US"/>
              <a:pPr>
                <a:defRPr/>
              </a:pPr>
              <a:t>8/3/2015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AE8E6708-8B95-47E5-B36B-0FC850D9802E}" type="slidenum">
              <a:rPr lang="en-US" altLang="en-US"/>
              <a:pPr>
                <a:defRPr/>
              </a:pPr>
              <a:t>‹#›</a:t>
            </a:fld>
            <a:endParaRPr lang="en-US" altLang="en-US"/>
          </a:p>
        </p:txBody>
      </p:sp>
    </p:spTree>
    <p:extLst>
      <p:ext uri="{BB962C8B-B14F-4D97-AF65-F5344CB8AC3E}">
        <p14:creationId xmlns:p14="http://schemas.microsoft.com/office/powerpoint/2010/main" val="156222810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6.2 The distribution of wavelengths in natural and artificial light. </a:t>
            </a:r>
          </a:p>
          <a:p>
            <a:r>
              <a:rPr lang="en-US" altLang="en-US" smtClean="0">
                <a:ea typeface="ＭＳ Ｐゴシック" pitchFamily="34" charset="-128"/>
              </a:rPr>
              <a:t>The top part of the figure shows the visible spectrum of light on a continuum of electromagnetic radiation. The figure makes it clear that visible light is just a small range on this continuum. The bottom part of the graph shows the distribution of wavelengths across natural sunlight, incandescent light bulbs, and fluorescent bulbs. Note the interesting peaks in the fluorescent bulbs, which are very strong in the blue and green range, whereas incandescent light bulbs show a gradual increase, peaking in the longer red wavelengths. </a:t>
            </a:r>
          </a:p>
          <a:p>
            <a:r>
              <a:rPr lang="en-US" altLang="en-US" smtClean="0">
                <a:ea typeface="ＭＳ Ｐゴシック" pitchFamily="34" charset="-128"/>
              </a:rPr>
              <a:t>FIGURE 6.3 </a:t>
            </a:r>
          </a:p>
          <a:p>
            <a:r>
              <a:rPr lang="en-US" altLang="en-US" smtClean="0">
                <a:ea typeface="ＭＳ Ｐゴシック" pitchFamily="34" charset="-128"/>
              </a:rPr>
              <a:t>Objects with their familiar characteristic colors, and the same objects but with odd colors. Object get their characteristic colors because they reflect light at particular wavelengths. Ripe bananas absorb most light, but reflect light at about 550 nm, giving them their yellow color </a:t>
            </a:r>
          </a:p>
          <a:p>
            <a:endParaRPr lang="en-US" altLang="en-US" smtClean="0">
              <a:ea typeface="ＭＳ Ｐゴシック" pitchFamily="34" charset="-128"/>
            </a:endParaRP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9B42FA6-35F1-40AB-B1EA-B3B37BF21FC2}" type="slidenum">
              <a:rPr lang="en-US" altLang="en-US" smtClean="0"/>
              <a:pPr eaLnBrk="1" hangingPunct="1">
                <a:spcBef>
                  <a:spcPct val="0"/>
                </a:spcBef>
              </a:pPr>
              <a:t>3</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6.13 The response of cones to a 500-nm light. </a:t>
            </a:r>
          </a:p>
          <a:p>
            <a:r>
              <a:rPr lang="en-US" altLang="en-US" smtClean="0">
                <a:ea typeface="ＭＳ Ｐゴシック" pitchFamily="34" charset="-128"/>
              </a:rPr>
              <a:t>Note that each cone system responds to this light but with a weaker or stronger response. Color is partially determined by this pattern of responses of each cone to any particular wavelength. . </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761E6C7-3A94-42A8-8803-45AE24D5379D}" type="slidenum">
              <a:rPr lang="en-US" altLang="en-US" smtClean="0"/>
              <a:pPr eaLnBrk="1" hangingPunct="1">
                <a:spcBef>
                  <a:spcPct val="0"/>
                </a:spcBef>
              </a:pPr>
              <a:t>13</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6.14 Thomas Young (1773-1829) and Hermann von Helmholtz (1821-1894). </a:t>
            </a:r>
          </a:p>
          <a:p>
            <a:r>
              <a:rPr lang="en-US" altLang="en-US" smtClean="0">
                <a:ea typeface="ＭＳ Ｐゴシック" pitchFamily="34" charset="-128"/>
              </a:rPr>
              <a:t>Thomas Young and Hermann von Helmholtz developed the trichromatic theory of vision. This theory was a precursor of the modern view of color vision, in which the cones essentially serve as a trichromatic system. </a:t>
            </a: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385B9E7-CF7A-406E-A236-0625F3C715AE}" type="slidenum">
              <a:rPr lang="en-US" altLang="en-US" smtClean="0"/>
              <a:pPr eaLnBrk="1" hangingPunct="1">
                <a:spcBef>
                  <a:spcPct val="0"/>
                </a:spcBef>
              </a:pPr>
              <a:t>15</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6.16 Hering’s model of opponent processes. </a:t>
            </a:r>
          </a:p>
          <a:p>
            <a:r>
              <a:rPr lang="en-US" altLang="en-US" smtClean="0">
                <a:ea typeface="ＭＳ Ｐゴシック" pitchFamily="34" charset="-128"/>
              </a:rPr>
              <a:t>Hering’s view was that all colors on the color circle (here the inner circle) can be represented by two pairs of opposing colors: blue-yellow and red-green. These opponents are represented along the outer circle. </a:t>
            </a: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C449EB-22F7-4B51-BB31-2E2D43669794}" type="slidenum">
              <a:rPr lang="en-US" altLang="en-US" smtClean="0"/>
              <a:pPr eaLnBrk="1" hangingPunct="1">
                <a:spcBef>
                  <a:spcPct val="0"/>
                </a:spcBef>
              </a:pPr>
              <a:t>16</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6.17 Color afterimages. </a:t>
            </a:r>
          </a:p>
          <a:p>
            <a:r>
              <a:rPr lang="en-US" altLang="en-US" smtClean="0">
                <a:ea typeface="ＭＳ Ｐゴシック" pitchFamily="34" charset="-128"/>
              </a:rPr>
              <a:t>Stare at one flag for roughly 30 seconds without moving your eyes. Then look at the adjacent blank field. You should see the correct flag as an afterimage. Note that complementary colors of afterimages are not the same as opponents. In order to get the red in each flag, you need a cyan, not a green. </a:t>
            </a: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7410935-EE2D-432D-984E-AB0C124FAB49}" type="slidenum">
              <a:rPr lang="en-US" altLang="en-US" smtClean="0"/>
              <a:pPr eaLnBrk="1" hangingPunct="1">
                <a:spcBef>
                  <a:spcPct val="0"/>
                </a:spcBef>
              </a:pPr>
              <a:t>18</a:t>
            </a:fld>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6.17 Color afterimages. </a:t>
            </a:r>
          </a:p>
          <a:p>
            <a:r>
              <a:rPr lang="en-US" altLang="en-US" smtClean="0">
                <a:ea typeface="ＭＳ Ｐゴシック" pitchFamily="34" charset="-128"/>
              </a:rPr>
              <a:t>Stare at one flag for roughly 30 seconds without moving your eyes. Then look at the adjacent blank field. You should see the correct flag as an afterimage. Note that complementary colors of afterimages are not the same as opponents. In order to get the red in each flag, you need a cyan, not a green. </a:t>
            </a: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DD93EC2-6062-4D59-9742-026271C6BA0D}" type="slidenum">
              <a:rPr lang="en-US" altLang="en-US" smtClean="0"/>
              <a:pPr eaLnBrk="1" hangingPunct="1">
                <a:spcBef>
                  <a:spcPct val="0"/>
                </a:spcBef>
              </a:pPr>
              <a:t>20</a:t>
            </a:fld>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6.18 Simultaneous color contrast. </a:t>
            </a:r>
          </a:p>
          <a:p>
            <a:r>
              <a:rPr lang="en-US" altLang="en-US" smtClean="0">
                <a:ea typeface="ＭＳ Ｐゴシック" pitchFamily="34" charset="-128"/>
              </a:rPr>
              <a:t>Opponent colors can enhance the experience of each other. Thus, a green square surrounded by red looks more green than if surrounded by a neutral color. Similarly, a yellow square looks more yellow when surrounded by a blue background than a neutral background. </a:t>
            </a: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EC9ADAE-4F0A-48A5-A9B5-39511FA4512A}" type="slidenum">
              <a:rPr lang="en-US" altLang="en-US" smtClean="0"/>
              <a:pPr eaLnBrk="1" hangingPunct="1">
                <a:spcBef>
                  <a:spcPct val="0"/>
                </a:spcBef>
              </a:pPr>
              <a:t>22</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6.19 Hue cancellation. </a:t>
            </a:r>
          </a:p>
          <a:p>
            <a:r>
              <a:rPr lang="en-US" altLang="en-US" smtClean="0">
                <a:ea typeface="ＭＳ Ｐゴシック" pitchFamily="34" charset="-128"/>
              </a:rPr>
              <a:t>In a hue cancellation experiment, a participant starts off with a given color (in the figure, a greenish blue). Then the participant must add another color to eliminate any experience of one of the colors (e.g., the blue). Thus, the participant must add yellow to eliminate blue (or red to eliminate green). In these studies, only the opponent theory predicts how participants match the colors. </a:t>
            </a:r>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66882E3-201D-4896-9F43-75D969AEDBE9}" type="slidenum">
              <a:rPr lang="en-US" altLang="en-US" smtClean="0"/>
              <a:pPr eaLnBrk="1" hangingPunct="1">
                <a:spcBef>
                  <a:spcPct val="0"/>
                </a:spcBef>
              </a:pPr>
              <a:t>23</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80FFEAF-7DB7-44FC-8F21-2071C524D5BA}" type="slidenum">
              <a:rPr lang="en-US" altLang="en-US" smtClean="0"/>
              <a:pPr eaLnBrk="1" hangingPunct="1">
                <a:spcBef>
                  <a:spcPct val="0"/>
                </a:spcBef>
              </a:pPr>
              <a:t>24</a:t>
            </a:fld>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6.21 An Ishihara plate. </a:t>
            </a:r>
          </a:p>
          <a:p>
            <a:r>
              <a:rPr lang="en-US" altLang="en-US" smtClean="0">
                <a:ea typeface="ＭＳ Ｐゴシック" pitchFamily="34" charset="-128"/>
              </a:rPr>
              <a:t>These figures are used as a quick test for color deficiencies. The dots are all isoluminant, regardless of color, so the number cannot be determined by differences in brightness. Only color allows you to see the number. For the plate shown, a red-green color-deficient individual would not be able to see the number. </a:t>
            </a:r>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787CF70-A7C2-4F6C-828D-AA22A12B6265}" type="slidenum">
              <a:rPr lang="en-US" altLang="en-US" smtClean="0"/>
              <a:pPr eaLnBrk="1" hangingPunct="1">
                <a:spcBef>
                  <a:spcPct val="0"/>
                </a:spcBef>
              </a:pPr>
              <a:t>25</a:t>
            </a:fld>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780DC9C-4290-4245-9867-8A874334C8CF}" type="slidenum">
              <a:rPr lang="en-US" altLang="en-US" smtClean="0"/>
              <a:pPr eaLnBrk="1" hangingPunct="1">
                <a:spcBef>
                  <a:spcPct val="0"/>
                </a:spcBef>
              </a:pPr>
              <a:t>26</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6.4 Achromatic lightness. </a:t>
            </a:r>
          </a:p>
          <a:p>
            <a:r>
              <a:rPr lang="en-US" altLang="en-US" smtClean="0">
                <a:ea typeface="ＭＳ Ｐゴシック" pitchFamily="34" charset="-128"/>
              </a:rPr>
              <a:t>When objects reflect all light wavelengths equally, they are said to be achromatic. The three squares depicted here do not show any differences in the reflectivity of wavelengths. However, the white square reflects most light that shines on it, the gray square reflects about half of the light that shines on it, and the black square absorbs most of the light that shines on it. </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4C50037-AE05-4564-96F7-AC4C225296B2}" type="slidenum">
              <a:rPr lang="en-US" altLang="en-US" smtClean="0"/>
              <a:pPr eaLnBrk="1" hangingPunct="1">
                <a:spcBef>
                  <a:spcPct val="0"/>
                </a:spcBef>
              </a:pPr>
              <a:t>4</a:t>
            </a:fld>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6.22 The world as it looks to color-deficient individuals. </a:t>
            </a:r>
          </a:p>
          <a:p>
            <a:r>
              <a:rPr lang="en-US" altLang="en-US" smtClean="0">
                <a:ea typeface="ＭＳ Ｐゴシック" pitchFamily="34" charset="-128"/>
              </a:rPr>
              <a:t>This is how these colored displays look to (a) protanopes, (b) deuteranopes, and (c) tritanopes. </a:t>
            </a:r>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029897A-038E-46BD-9BDA-9D6F762879E7}" type="slidenum">
              <a:rPr lang="en-US" altLang="en-US" smtClean="0"/>
              <a:pPr eaLnBrk="1" hangingPunct="1">
                <a:spcBef>
                  <a:spcPct val="0"/>
                </a:spcBef>
              </a:pPr>
              <a:t>27</a:t>
            </a:fld>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6.23 The visual spectrum as it appears to color-deficient individuals. </a:t>
            </a:r>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06F4BF8-4A2D-43F7-9BC3-E58D159D5907}" type="slidenum">
              <a:rPr lang="en-US" altLang="en-US" smtClean="0"/>
              <a:pPr eaLnBrk="1" hangingPunct="1">
                <a:spcBef>
                  <a:spcPct val="0"/>
                </a:spcBef>
              </a:pPr>
              <a:t>28</a:t>
            </a:fld>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TABLE 6.1 A Description of Different Types of Color Vision </a:t>
            </a:r>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E0D2774-A545-4065-A5CB-567A51F80289}" type="slidenum">
              <a:rPr lang="en-US" altLang="en-US" smtClean="0"/>
              <a:pPr eaLnBrk="1" hangingPunct="1">
                <a:spcBef>
                  <a:spcPct val="0"/>
                </a:spcBef>
              </a:pPr>
              <a:t>29</a:t>
            </a:fld>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TABLE 6.2 Percentages of Different Anomalous Color Deficiencies </a:t>
            </a: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6CBE2F2-52E2-4015-A327-C0F6251C9A71}" type="slidenum">
              <a:rPr lang="en-US" altLang="en-US" smtClean="0"/>
              <a:pPr eaLnBrk="1" hangingPunct="1">
                <a:spcBef>
                  <a:spcPct val="0"/>
                </a:spcBef>
              </a:pPr>
              <a:t>30</a:t>
            </a:fld>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6.25 Color constancy on Mount Rushmore. </a:t>
            </a:r>
          </a:p>
          <a:p>
            <a:r>
              <a:rPr lang="en-US" altLang="en-US" smtClean="0">
                <a:ea typeface="ＭＳ Ｐゴシック" pitchFamily="34" charset="-128"/>
              </a:rPr>
              <a:t>We see the monument as being the same color despite the change in illumination from day to night. </a:t>
            </a: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1643E06-FCED-4509-9EC6-0B30B087B989}" type="slidenum">
              <a:rPr lang="en-US" altLang="en-US" smtClean="0"/>
              <a:pPr eaLnBrk="1" hangingPunct="1">
                <a:spcBef>
                  <a:spcPct val="0"/>
                </a:spcBef>
              </a:pPr>
              <a:t>32</a:t>
            </a:fld>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6.24 Color constancy. </a:t>
            </a:r>
          </a:p>
          <a:p>
            <a:r>
              <a:rPr lang="en-US" altLang="en-US" smtClean="0">
                <a:ea typeface="ＭＳ Ｐゴシック" pitchFamily="34" charset="-128"/>
              </a:rPr>
              <a:t>We want to be able to recognize the grass here as one continuous object of one continuous color, even though some of the grass is shaded by trees and therefore reflects less light back to the viewer. That we see the grass as one color despite the differences of illumination is an example of constancy. </a:t>
            </a:r>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5CDAE52-C014-4C78-8B6C-E43AC2B44887}" type="slidenum">
              <a:rPr lang="en-US" altLang="en-US" smtClean="0"/>
              <a:pPr eaLnBrk="1" hangingPunct="1">
                <a:spcBef>
                  <a:spcPct val="0"/>
                </a:spcBef>
              </a:pPr>
              <a:t>33</a:t>
            </a:fld>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6.27 Lightness constancy. </a:t>
            </a:r>
          </a:p>
          <a:p>
            <a:r>
              <a:rPr lang="en-US" altLang="en-US" smtClean="0">
                <a:ea typeface="ＭＳ Ｐゴシック" pitchFamily="34" charset="-128"/>
              </a:rPr>
              <a:t>In this illustration, we see a checkerboard being shaded by a peculiar cylinder. Because we infer that there is less illumination on the shaded part of the checkerboard, we see Square A as being the same shade as Square B, even though objectively A is a darker gray than B. </a:t>
            </a:r>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D81F4AE-4216-4429-9D68-BB8616509CA2}" type="slidenum">
              <a:rPr lang="en-US" altLang="en-US" smtClean="0"/>
              <a:pPr eaLnBrk="1" hangingPunct="1">
                <a:spcBef>
                  <a:spcPct val="0"/>
                </a:spcBef>
              </a:pPr>
              <a:t>34</a:t>
            </a:fld>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6.28 Purple flowers are especially valued by gardeners everywhere. </a:t>
            </a:r>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F22160D-91B9-4BA4-BC2D-4CBE79C9BE36}" type="slidenum">
              <a:rPr lang="en-US" altLang="en-US" smtClean="0"/>
              <a:pPr eaLnBrk="1" hangingPunct="1">
                <a:spcBef>
                  <a:spcPct val="0"/>
                </a:spcBef>
              </a:pPr>
              <a:t>35</a:t>
            </a:fld>
            <a:endParaRPr lang="en-US"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6.30 How to make purple. </a:t>
            </a:r>
          </a:p>
          <a:p>
            <a:r>
              <a:rPr lang="en-US" altLang="en-US" smtClean="0">
                <a:ea typeface="ＭＳ Ｐゴシック" pitchFamily="34" charset="-128"/>
              </a:rPr>
              <a:t>In order to be purple, an object must absorb light in the central or green part of the visual spectrum but reflect light in the red and blue portions at the ends of the visual spectrum. </a:t>
            </a:r>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8CABBD9-95EE-45EF-BD4A-79DC80DB5A54}" type="slidenum">
              <a:rPr lang="en-US" altLang="en-US" smtClean="0"/>
              <a:pPr eaLnBrk="1" hangingPunct="1">
                <a:spcBef>
                  <a:spcPct val="0"/>
                </a:spcBef>
              </a:pPr>
              <a:t>36</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6.5 Saturation. </a:t>
            </a:r>
          </a:p>
          <a:p>
            <a:r>
              <a:rPr lang="en-US" altLang="en-US" smtClean="0">
                <a:ea typeface="ＭＳ Ｐゴシック" pitchFamily="34" charset="-128"/>
              </a:rPr>
              <a:t>On the left side is a hue with strong saturation. We see these colors as very strong. On the left, we see hues with less saturation. The red becomes pink, and the blue becomes baby blue. The figures at the left have more white light mixed with the red or blue light in the shape. </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F9FA3C8-763F-4A67-AA71-137A154D8972}" type="slidenum">
              <a:rPr lang="en-US" altLang="en-US" smtClean="0"/>
              <a:pPr eaLnBrk="1" hangingPunct="1">
                <a:spcBef>
                  <a:spcPct val="0"/>
                </a:spcBef>
              </a:pPr>
              <a:t>5</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6.6 The color circle. </a:t>
            </a:r>
          </a:p>
          <a:p>
            <a:r>
              <a:rPr lang="en-US" altLang="en-US" smtClean="0">
                <a:ea typeface="ＭＳ Ｐゴシック" pitchFamily="34" charset="-128"/>
              </a:rPr>
              <a:t>The color circle is a two-dimensional representation of how hue and saturation interact. Hue is represented around the perimeter, whereas saturation is represented as distance from the center (along the radius of the circle). The most saturated hues are along the perimeter, and saturation decreases as one moves toward the center.</a:t>
            </a:r>
          </a:p>
          <a:p>
            <a:r>
              <a:rPr lang="en-US" altLang="en-US" smtClean="0">
                <a:ea typeface="ＭＳ Ｐゴシック" pitchFamily="34" charset="-128"/>
              </a:rPr>
              <a:t>FIGURE 6.7 The color solid. </a:t>
            </a:r>
          </a:p>
          <a:p>
            <a:r>
              <a:rPr lang="en-US" altLang="en-US" smtClean="0">
                <a:ea typeface="ＭＳ Ｐゴシック" pitchFamily="34" charset="-128"/>
              </a:rPr>
              <a:t>The color solid is a three-dimensional representation of the relations between brightness, saturation, and hue. As in the color circle, hue is represented around the perimeter, whereas saturation is represented as distance from the center (along the radius of the circle). The new dimension, brightness, is represented by the vertical dimension. </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1E6426F-91D2-4AC4-B09A-6392DDD8CB39}" type="slidenum">
              <a:rPr lang="en-US" altLang="en-US" smtClean="0"/>
              <a:pPr eaLnBrk="1" hangingPunct="1">
                <a:spcBef>
                  <a:spcPct val="0"/>
                </a:spcBef>
              </a:pPr>
              <a:t>6</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6.8 Additive color mixing. </a:t>
            </a:r>
          </a:p>
          <a:p>
            <a:r>
              <a:rPr lang="en-US" altLang="en-US" smtClean="0">
                <a:ea typeface="ＭＳ Ｐゴシック" pitchFamily="34" charset="-128"/>
              </a:rPr>
              <a:t>Predicting what color will be created when mixing monochromatic lights involves using the color circle. If you are mixing two lights, you just draw a straight line from one color along the perimeter to the one you are mixing it with. The color you will create will lie somewhere along that line, depending on the brightness of each light. To predict what color will be created when mixing three monochromatic lights, you can connect the three colors along the perimeter to create a triangle as seen in the figure. The color created will fall somewhere inside that triangle. Where it falls will depend on the respective degrees of brightness of the three monochromatic lights. </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D0ADBD9-B78F-4084-8291-1A5FCF42057D}" type="slidenum">
              <a:rPr lang="en-US" altLang="en-US" smtClean="0"/>
              <a:pPr eaLnBrk="1" hangingPunct="1">
                <a:spcBef>
                  <a:spcPct val="0"/>
                </a:spcBef>
              </a:pPr>
              <a:t>8</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6.9 A Sunday Afternoon on the Island of La Grande Jatte. </a:t>
            </a:r>
          </a:p>
          <a:p>
            <a:r>
              <a:rPr lang="en-US" altLang="en-US" smtClean="0">
                <a:ea typeface="ＭＳ Ｐゴシック" pitchFamily="34" charset="-128"/>
              </a:rPr>
              <a:t>This famous painting by Georges Seurat (1859-1891) illustrates the principles of pointillism. In pointillism, an artist uses small dots of color to form bigger images. With respect to color, the dots may be of very few primary colors, but when seen from a distance, the colors form an additive mixture, and we see a richer array of colors. </a:t>
            </a: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D6EEDAA-AD4F-4257-87D4-161A080A3825}" type="slidenum">
              <a:rPr lang="en-US" altLang="en-US" smtClean="0"/>
              <a:pPr eaLnBrk="1" hangingPunct="1">
                <a:spcBef>
                  <a:spcPct val="0"/>
                </a:spcBef>
              </a:pPr>
              <a:t>9</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6.10 Subtractive color mixing. </a:t>
            </a:r>
          </a:p>
          <a:p>
            <a:r>
              <a:rPr lang="en-US" altLang="en-US" smtClean="0">
                <a:ea typeface="ＭＳ Ｐゴシック" pitchFamily="34" charset="-128"/>
              </a:rPr>
              <a:t>When light green paint is applied to the pink wall, the green paint continues to absorb most wavelengths other than green and, to some extent, close-by colors such as yellow. The pink paint continues to absorb most wavelengths other than red and, to some extent, close-by colors such as yellow. So when the first coat of green paint is put on the wall, the net result may be a yellow color. </a:t>
            </a: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EEACEB2-47BB-426E-B53B-49F937D4F7EE}" type="slidenum">
              <a:rPr lang="en-US" altLang="en-US" smtClean="0"/>
              <a:pPr eaLnBrk="1" hangingPunct="1">
                <a:spcBef>
                  <a:spcPct val="0"/>
                </a:spcBef>
              </a:pPr>
              <a:t>10</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6.11 Metameric matching. </a:t>
            </a:r>
          </a:p>
          <a:p>
            <a:r>
              <a:rPr lang="en-US" altLang="en-US" smtClean="0">
                <a:ea typeface="ＭＳ Ｐゴシック" pitchFamily="34" charset="-128"/>
              </a:rPr>
              <a:t>The participant in a metameric matching study is shown a test patch of monochromatic light. The participant has control over three primary lights in the comparison patch. He or she must adjust the intensity of each of the primary lights until the mix of the three lights looks subjectively identical to the monochromatic test patch. </a:t>
            </a: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158E8EA-47BD-47C7-B302-13F5E869BBCE}" type="slidenum">
              <a:rPr lang="en-US" altLang="en-US" smtClean="0"/>
              <a:pPr eaLnBrk="1" hangingPunct="1">
                <a:spcBef>
                  <a:spcPct val="0"/>
                </a:spcBef>
              </a:pPr>
              <a:t>11</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6.12 Peak sensitivity of cones. </a:t>
            </a:r>
          </a:p>
          <a:p>
            <a:r>
              <a:rPr lang="en-US" altLang="en-US" smtClean="0">
                <a:ea typeface="ＭＳ Ｐゴシック" pitchFamily="34" charset="-128"/>
              </a:rPr>
              <a:t>The sensitivities of the S-, M-, and L-cones are given as a function of their response sensitivities to light of different wavelengths. The rod system’s sensitivity is also shown for comparison. An object’s color is determined by the joint response of each cone in response to that object’s reflected wavelength pattern. </a:t>
            </a: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93C7C1B-F2B6-47D5-8B72-8B39C2A42E9E}" type="slidenum">
              <a:rPr lang="en-US" altLang="en-US" smtClean="0"/>
              <a:pPr eaLnBrk="1" hangingPunct="1">
                <a:spcBef>
                  <a:spcPct val="0"/>
                </a:spcBef>
              </a:pPr>
              <a:t>12</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8"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9" name="Rectangle 18"/>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0" name="Straight Connector 19"/>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1" name="Rectangle 20"/>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22" name="Oval 21"/>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Subtitle 8"/>
          <p:cNvSpPr txBox="1">
            <a:spLocks/>
          </p:cNvSpPr>
          <p:nvPr userDrawn="1"/>
        </p:nvSpPr>
        <p:spPr bwMode="auto">
          <a:xfrm>
            <a:off x="1371600" y="28194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lvl1pPr marL="0" indent="0" algn="ctr" rtl="0" eaLnBrk="0" fontAlgn="base" hangingPunct="0">
              <a:spcBef>
                <a:spcPct val="20000"/>
              </a:spcBef>
              <a:spcAft>
                <a:spcPct val="0"/>
              </a:spcAft>
              <a:buClr>
                <a:schemeClr val="accent1"/>
              </a:buClr>
              <a:buSzPct val="85000"/>
              <a:buFont typeface="Wingdings 2" charset="0"/>
              <a:buNone/>
              <a:defRPr sz="1600" b="1" kern="1200" cap="all" spc="250" baseline="0">
                <a:solidFill>
                  <a:schemeClr val="tx2"/>
                </a:solidFill>
                <a:latin typeface="+mn-lt"/>
                <a:ea typeface="ＭＳ Ｐゴシック" charset="0"/>
                <a:cs typeface="ＭＳ Ｐゴシック" charset="0"/>
              </a:defRPr>
            </a:lvl1pPr>
            <a:lvl2pPr marL="457200" indent="0" algn="ctr" rtl="0" eaLnBrk="0" fontAlgn="base" hangingPunct="0">
              <a:spcBef>
                <a:spcPct val="20000"/>
              </a:spcBef>
              <a:spcAft>
                <a:spcPct val="0"/>
              </a:spcAft>
              <a:buClr>
                <a:schemeClr val="accent2"/>
              </a:buClr>
              <a:buSzPct val="70000"/>
              <a:buFont typeface="Wingdings" charset="0"/>
              <a:buNone/>
              <a:defRPr sz="2200" kern="1200">
                <a:solidFill>
                  <a:schemeClr val="tx2"/>
                </a:solidFill>
                <a:latin typeface="+mn-lt"/>
                <a:ea typeface="ＭＳ Ｐゴシック" charset="0"/>
                <a:cs typeface="+mn-cs"/>
              </a:defRPr>
            </a:lvl2pPr>
            <a:lvl3pPr marL="914400" indent="0" algn="ctr" rtl="0" eaLnBrk="0" fontAlgn="base" hangingPunct="0">
              <a:spcBef>
                <a:spcPct val="20000"/>
              </a:spcBef>
              <a:spcAft>
                <a:spcPct val="0"/>
              </a:spcAft>
              <a:buClr>
                <a:srgbClr val="EB641B"/>
              </a:buClr>
              <a:buSzPct val="75000"/>
              <a:buFont typeface="Wingdings 2" charset="0"/>
              <a:buNone/>
              <a:defRPr sz="2000" kern="1200">
                <a:solidFill>
                  <a:schemeClr val="tx1"/>
                </a:solidFill>
                <a:latin typeface="+mn-lt"/>
                <a:ea typeface="ＭＳ Ｐゴシック" charset="0"/>
                <a:cs typeface="+mn-cs"/>
              </a:defRPr>
            </a:lvl3pPr>
            <a:lvl4pPr marL="1371600" indent="0" algn="ctr" rtl="0" eaLnBrk="0" fontAlgn="base" hangingPunct="0">
              <a:spcBef>
                <a:spcPct val="20000"/>
              </a:spcBef>
              <a:spcAft>
                <a:spcPct val="0"/>
              </a:spcAft>
              <a:buClr>
                <a:srgbClr val="39639D"/>
              </a:buClr>
              <a:buSzPct val="70000"/>
              <a:buFont typeface="Wingdings" charset="0"/>
              <a:buNone/>
              <a:defRPr sz="2000" kern="1200">
                <a:solidFill>
                  <a:schemeClr val="tx2"/>
                </a:solidFill>
                <a:latin typeface="+mn-lt"/>
                <a:ea typeface="ＭＳ Ｐゴシック" charset="0"/>
                <a:cs typeface="+mn-cs"/>
              </a:defRPr>
            </a:lvl4pPr>
            <a:lvl5pPr marL="1828800" indent="0" algn="ctr" rtl="0" eaLnBrk="0" fontAlgn="base" hangingPunct="0">
              <a:spcBef>
                <a:spcPct val="20000"/>
              </a:spcBef>
              <a:spcAft>
                <a:spcPct val="0"/>
              </a:spcAft>
              <a:buClr>
                <a:srgbClr val="474B78"/>
              </a:buClr>
              <a:buNone/>
              <a:defRPr kern="1200">
                <a:solidFill>
                  <a:schemeClr val="tx1"/>
                </a:solidFill>
                <a:latin typeface="+mn-lt"/>
                <a:ea typeface="ＭＳ Ｐゴシック" charset="0"/>
                <a:cs typeface="+mn-cs"/>
              </a:defRPr>
            </a:lvl5pPr>
            <a:lvl6pPr marL="2286000" indent="0" algn="ctr" rtl="0" eaLnBrk="1" latinLnBrk="0" hangingPunct="1">
              <a:spcBef>
                <a:spcPct val="20000"/>
              </a:spcBef>
              <a:buClr>
                <a:schemeClr val="accent6"/>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shade val="75000"/>
                </a:schemeClr>
              </a:buClr>
              <a:buSzPct val="90000"/>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4">
                  <a:shade val="75000"/>
                </a:schemeClr>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2">
                  <a:shade val="75000"/>
                </a:schemeClr>
              </a:buClr>
              <a:buSzPct val="90000"/>
              <a:buNone/>
              <a:defRPr kumimoji="0" sz="1400" kern="1200" cap="all" baseline="0">
                <a:solidFill>
                  <a:schemeClr val="tx1"/>
                </a:solidFill>
                <a:latin typeface="+mn-lt"/>
                <a:ea typeface="+mn-ea"/>
                <a:cs typeface="+mn-cs"/>
              </a:defRPr>
            </a:lvl9pPr>
          </a:lstStyle>
          <a:p>
            <a:pPr>
              <a:defRPr/>
            </a:pPr>
            <a:r>
              <a:rPr lang="en-US" smtClean="0"/>
              <a:t>Click to edit Master subtitle style</a:t>
            </a:r>
            <a:endParaRPr lang="en-US"/>
          </a:p>
        </p:txBody>
      </p:sp>
      <p:sp>
        <p:nvSpPr>
          <p:cNvPr id="2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26"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B3279E43-C89A-40FC-ACE1-E2F741CACC77}"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27"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8" name="Picture 4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30" name="Slide Number Placeholder 28"/>
          <p:cNvSpPr>
            <a:spLocks noGrp="1"/>
          </p:cNvSpPr>
          <p:nvPr>
            <p:ph type="sldNum" sz="quarter" idx="10"/>
          </p:nvPr>
        </p:nvSpPr>
        <p:spPr>
          <a:xfrm>
            <a:off x="4343400" y="2198688"/>
            <a:ext cx="457200" cy="441325"/>
          </a:xfrm>
        </p:spPr>
        <p:txBody>
          <a:bodyPr/>
          <a:lstStyle>
            <a:lvl1pPr>
              <a:defRPr/>
            </a:lvl1pPr>
          </a:lstStyle>
          <a:p>
            <a:pPr>
              <a:defRPr/>
            </a:pPr>
            <a:fld id="{46FFBA75-FA2D-4745-AAA5-940A6832B61C}" type="slidenum">
              <a:rPr lang="en-US" altLang="en-US"/>
              <a:pPr>
                <a:defRPr/>
              </a:pPr>
              <a:t>‹#›</a:t>
            </a:fld>
            <a:endParaRPr lang="en-US" altLang="en-US"/>
          </a:p>
        </p:txBody>
      </p:sp>
      <p:sp>
        <p:nvSpPr>
          <p:cNvPr id="31"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3264234081"/>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17"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03497862-4414-42D9-B1B4-168B65E6AB08}"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18"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19" name="Picture 3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ubtitle 8"/>
          <p:cNvSpPr>
            <a:spLocks noGrp="1"/>
          </p:cNvSpPr>
          <p:nvPr>
            <p:ph type="subTitle" idx="12"/>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1" name="Slide Number Placeholder 5"/>
          <p:cNvSpPr>
            <a:spLocks noGrp="1"/>
          </p:cNvSpPr>
          <p:nvPr>
            <p:ph type="sldNum" sz="quarter" idx="13"/>
          </p:nvPr>
        </p:nvSpPr>
        <p:spPr>
          <a:xfrm>
            <a:off x="4362450" y="1027113"/>
            <a:ext cx="457200" cy="441325"/>
          </a:xfrm>
        </p:spPr>
        <p:txBody>
          <a:bodyPr/>
          <a:lstStyle>
            <a:lvl1pPr>
              <a:defRPr/>
            </a:lvl1pPr>
          </a:lstStyle>
          <a:p>
            <a:pPr>
              <a:defRPr/>
            </a:pPr>
            <a:fld id="{59DABD11-F82B-48F7-8E1C-5CD7C236DCFF}" type="slidenum">
              <a:rPr lang="en-US" altLang="en-US"/>
              <a:pPr>
                <a:defRPr/>
              </a:pPr>
              <a:t>‹#›</a:t>
            </a:fld>
            <a:endParaRPr lang="en-US" altLang="en-US"/>
          </a:p>
        </p:txBody>
      </p:sp>
      <p:sp>
        <p:nvSpPr>
          <p:cNvPr id="22" name="Footer Placeholder 4"/>
          <p:cNvSpPr>
            <a:spLocks noGrp="1"/>
          </p:cNvSpPr>
          <p:nvPr>
            <p:ph type="ftr" sz="quarter" idx="14"/>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2358023333"/>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28" descr="Schwartz_Sensation_Perception_PPT_title.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6" name="Slide Number Placeholder 5"/>
          <p:cNvSpPr>
            <a:spLocks noGrp="1"/>
          </p:cNvSpPr>
          <p:nvPr>
            <p:ph type="sldNum" sz="quarter" idx="10"/>
          </p:nvPr>
        </p:nvSpPr>
        <p:spPr>
          <a:xfrm>
            <a:off x="4343400" y="2198688"/>
            <a:ext cx="457200" cy="441325"/>
          </a:xfrm>
        </p:spPr>
        <p:txBody>
          <a:bodyPr/>
          <a:lstStyle>
            <a:lvl1pPr>
              <a:defRPr/>
            </a:lvl1pPr>
          </a:lstStyle>
          <a:p>
            <a:pPr>
              <a:defRPr/>
            </a:pPr>
            <a:fld id="{ECF68C77-275E-4A81-A9EC-4E984B718E6D}" type="slidenum">
              <a:rPr lang="en-US" altLang="en-US"/>
              <a:pPr>
                <a:defRPr/>
              </a:pPr>
              <a:t>‹#›</a:t>
            </a:fld>
            <a:endParaRPr lang="en-US" altLang="en-US"/>
          </a:p>
        </p:txBody>
      </p:sp>
      <p:sp>
        <p:nvSpPr>
          <p:cNvPr id="17"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26594419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7"/>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Rectangle 8"/>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1"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2"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3"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4" name="Rectangle 13"/>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5" name="Straight Connector 14"/>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6" name="Rectangle 15"/>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7" name="Oval 16"/>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Oval 19"/>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2" name="Picture 34"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8"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9"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24" name="Footer Placeholder 4"/>
          <p:cNvSpPr>
            <a:spLocks noGrp="1"/>
          </p:cNvSpPr>
          <p:nvPr>
            <p:ph type="ftr" sz="quarter" idx="10"/>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
        <p:nvSpPr>
          <p:cNvPr id="25" name="Slide Number Placeholder 28"/>
          <p:cNvSpPr>
            <a:spLocks noGrp="1"/>
          </p:cNvSpPr>
          <p:nvPr>
            <p:ph type="sldNum" sz="quarter" idx="11"/>
          </p:nvPr>
        </p:nvSpPr>
        <p:spPr>
          <a:xfrm>
            <a:off x="4343400" y="2198688"/>
            <a:ext cx="457200" cy="441325"/>
          </a:xfrm>
        </p:spPr>
        <p:txBody>
          <a:bodyPr/>
          <a:lstStyle>
            <a:lvl1pPr>
              <a:defRPr/>
            </a:lvl1pPr>
          </a:lstStyle>
          <a:p>
            <a:pPr>
              <a:defRPr/>
            </a:pPr>
            <a:fld id="{8FC353B7-C7CA-43C9-BAF2-29081EB6EF76}" type="slidenum">
              <a:rPr lang="en-US" altLang="en-US"/>
              <a:pPr>
                <a:defRPr/>
              </a:pPr>
              <a:t>‹#›</a:t>
            </a:fld>
            <a:endParaRPr lang="en-US" altLang="en-US"/>
          </a:p>
        </p:txBody>
      </p:sp>
    </p:spTree>
    <p:extLst>
      <p:ext uri="{BB962C8B-B14F-4D97-AF65-F5344CB8AC3E}">
        <p14:creationId xmlns:p14="http://schemas.microsoft.com/office/powerpoint/2010/main" val="12525119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8"/>
          <p:cNvSpPr>
            <a:spLocks noChangeArrowheads="1"/>
          </p:cNvSpPr>
          <p:nvPr/>
        </p:nvSpPr>
        <p:spPr bwMode="auto">
          <a:xfrm>
            <a:off x="149225" y="6324600"/>
            <a:ext cx="8832850" cy="3730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a:solidFill>
                  <a:srgbClr val="7B9899"/>
                </a:solidFill>
                <a:latin typeface="Georgia" pitchFamily="18" charset="0"/>
              </a:defRPr>
            </a:lvl1pPr>
          </a:lstStyle>
          <a:p>
            <a:pPr>
              <a:defRPr/>
            </a:pPr>
            <a:fld id="{0C1D7631-E732-4896-B08B-312EAC00D6A4}" type="slidenum">
              <a:rPr lang="en-US" altLang="en-US"/>
              <a:pPr>
                <a:defRPr/>
              </a:pPr>
              <a:t>‹#›</a:t>
            </a:fld>
            <a:endParaRPr lang="en-US" altLang="en-US"/>
          </a:p>
        </p:txBody>
      </p:sp>
      <p:sp>
        <p:nvSpPr>
          <p:cNvPr id="1036"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7"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6" name="Footer Placeholder 4"/>
          <p:cNvSpPr>
            <a:spLocks noGrp="1"/>
          </p:cNvSpPr>
          <p:nvPr>
            <p:ph type="ftr" sz="quarter" idx="3"/>
          </p:nvPr>
        </p:nvSpPr>
        <p:spPr>
          <a:xfrm>
            <a:off x="381000" y="6324600"/>
            <a:ext cx="4495800" cy="365125"/>
          </a:xfrm>
          <a:prstGeom prst="rect">
            <a:avLst/>
          </a:prstGeom>
        </p:spPr>
        <p:txBody>
          <a:bodyPr vert="horz" wrap="square" lIns="91440" tIns="45720" rIns="91440" bIns="45720" numCol="1" anchor="t" anchorCtr="0" compatLnSpc="1">
            <a:prstTxWarp prst="textNoShape">
              <a:avLst/>
            </a:prstTxWarp>
          </a:bodyPr>
          <a:lstStyle>
            <a:lvl1pPr eaLnBrk="0" hangingPunct="0">
              <a:defRPr sz="800">
                <a:solidFill>
                  <a:srgbClr val="FFFFFF"/>
                </a:solidFill>
                <a:latin typeface="Arial" pitchFamily="34" charset="0"/>
              </a:defRPr>
            </a:lvl1pPr>
          </a:lstStyle>
          <a:p>
            <a:pPr>
              <a:defRPr/>
            </a:pPr>
            <a:r>
              <a:rPr lang="en-US" altLang="en-US"/>
              <a:t>Schwartz and Krantz, Sensation and Perception © 2016 SAGE Publications, Inc.</a:t>
            </a:r>
          </a:p>
        </p:txBody>
      </p:sp>
      <p:pic>
        <p:nvPicPr>
          <p:cNvPr id="1039" name="Picture 16" descr="Schwartz_Sensation_Perception_PPT_title.jpg"/>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Lst>
  <p:hf sldNum="0" hdr="0" dt="0"/>
  <p:txStyles>
    <p:titleStyle>
      <a:lvl1pPr algn="ctr" rtl="0" eaLnBrk="0" fontAlgn="base" hangingPunct="0">
        <a:spcBef>
          <a:spcPct val="0"/>
        </a:spcBef>
        <a:spcAft>
          <a:spcPct val="0"/>
        </a:spcAft>
        <a:defRPr sz="3300" kern="1200">
          <a:solidFill>
            <a:srgbClr val="CF571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EB641B"/>
        </a:buClr>
        <a:buSzPct val="75000"/>
        <a:buFont typeface="Wingdings 2" pitchFamily="18" charset="2"/>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39639D"/>
        </a:buClr>
        <a:buSzPct val="70000"/>
        <a:buFont typeface="Wingdings" pitchFamily="2" charset="2"/>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474B78"/>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68425" y="2743200"/>
            <a:ext cx="6480175" cy="1673225"/>
          </a:xfrm>
        </p:spPr>
        <p:txBody>
          <a:bodyPr>
            <a:normAutofit/>
          </a:bodyPr>
          <a:lstStyle/>
          <a:p>
            <a:pPr eaLnBrk="1" fontAlgn="auto" hangingPunct="1">
              <a:spcAft>
                <a:spcPts val="0"/>
              </a:spcAft>
              <a:buFont typeface="Wingdings 2" charset="0"/>
              <a:buNone/>
              <a:defRPr/>
            </a:pPr>
            <a:r>
              <a:rPr lang="en-US" sz="3700" dirty="0">
                <a:solidFill>
                  <a:srgbClr val="000000"/>
                </a:solidFill>
              </a:rPr>
              <a:t>Chapter </a:t>
            </a:r>
            <a:r>
              <a:rPr lang="en-US" sz="3700" dirty="0" smtClean="0">
                <a:solidFill>
                  <a:srgbClr val="000000"/>
                </a:solidFill>
              </a:rPr>
              <a:t>6</a:t>
            </a:r>
          </a:p>
          <a:p>
            <a:pPr eaLnBrk="1" fontAlgn="auto" hangingPunct="1">
              <a:spcAft>
                <a:spcPts val="0"/>
              </a:spcAft>
              <a:buFont typeface="Wingdings 2" charset="0"/>
              <a:buNone/>
              <a:defRPr/>
            </a:pPr>
            <a:r>
              <a:rPr lang="en-US" sz="3700" dirty="0" smtClean="0">
                <a:solidFill>
                  <a:srgbClr val="000000"/>
                </a:solidFill>
              </a:rPr>
              <a:t>COLOR PERCEPTION</a:t>
            </a:r>
            <a:endParaRPr lang="en-US" sz="3700" dirty="0">
              <a:solidFill>
                <a:srgbClr val="000000"/>
              </a:solidFill>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81000" y="1371600"/>
            <a:ext cx="8534400" cy="758825"/>
          </a:xfrm>
        </p:spPr>
        <p:txBody>
          <a:bodyPr/>
          <a:lstStyle/>
          <a:p>
            <a:r>
              <a:rPr lang="en-US" altLang="en-US" sz="3600" smtClean="0">
                <a:solidFill>
                  <a:srgbClr val="000000"/>
                </a:solidFill>
                <a:ea typeface="ＭＳ Ｐゴシック" pitchFamily="34" charset="-128"/>
              </a:rPr>
              <a:t>Subtractive Color Mixing (Mixing Paints) </a:t>
            </a:r>
            <a:endParaRPr lang="en-US" altLang="en-US" smtClean="0">
              <a:solidFill>
                <a:srgbClr val="000000"/>
              </a:solidFill>
              <a:ea typeface="ＭＳ Ｐゴシック" pitchFamily="34" charset="-128"/>
            </a:endParaRPr>
          </a:p>
        </p:txBody>
      </p:sp>
      <p:pic>
        <p:nvPicPr>
          <p:cNvPr id="15363"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895600" y="2362200"/>
            <a:ext cx="2938463" cy="3709988"/>
          </a:xfrm>
        </p:spPr>
      </p:pic>
      <p:sp>
        <p:nvSpPr>
          <p:cNvPr id="1536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04800" y="1447800"/>
            <a:ext cx="8534400" cy="758825"/>
          </a:xfrm>
        </p:spPr>
        <p:txBody>
          <a:bodyPr/>
          <a:lstStyle/>
          <a:p>
            <a:r>
              <a:rPr lang="en-US" altLang="en-US" sz="3600" smtClean="0">
                <a:solidFill>
                  <a:srgbClr val="000000"/>
                </a:solidFill>
                <a:ea typeface="ＭＳ Ｐゴシック" pitchFamily="34" charset="-128"/>
              </a:rPr>
              <a:t>Color-Matching Experiments </a:t>
            </a:r>
            <a:endParaRPr lang="en-US" altLang="en-US" smtClean="0">
              <a:solidFill>
                <a:srgbClr val="000000"/>
              </a:solidFill>
              <a:ea typeface="ＭＳ Ｐゴシック" pitchFamily="34" charset="-128"/>
            </a:endParaRPr>
          </a:p>
        </p:txBody>
      </p:sp>
      <p:pic>
        <p:nvPicPr>
          <p:cNvPr id="16387"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457200" y="2449513"/>
            <a:ext cx="3660775" cy="1724025"/>
          </a:xfrm>
        </p:spPr>
      </p:pic>
      <p:sp>
        <p:nvSpPr>
          <p:cNvPr id="1638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6389" name="Picture 3"/>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389563" y="2514600"/>
            <a:ext cx="3165475" cy="336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Rectangle 4"/>
          <p:cNvSpPr>
            <a:spLocks noChangeArrowheads="1"/>
          </p:cNvSpPr>
          <p:nvPr/>
        </p:nvSpPr>
        <p:spPr bwMode="auto">
          <a:xfrm>
            <a:off x="762000" y="4724400"/>
            <a:ext cx="3517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800">
                <a:latin typeface="Arial" charset="0"/>
              </a:rPr>
              <a:t>Metameric matching.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28600" y="1295400"/>
            <a:ext cx="8534400" cy="758825"/>
          </a:xfrm>
        </p:spPr>
        <p:txBody>
          <a:bodyPr/>
          <a:lstStyle/>
          <a:p>
            <a:r>
              <a:rPr lang="en-US" altLang="en-US" sz="3600" smtClean="0">
                <a:solidFill>
                  <a:srgbClr val="000000"/>
                </a:solidFill>
                <a:ea typeface="ＭＳ Ｐゴシック" pitchFamily="34" charset="-128"/>
              </a:rPr>
              <a:t>The Retina and Color </a:t>
            </a:r>
            <a:endParaRPr lang="en-US" altLang="en-US" smtClean="0">
              <a:solidFill>
                <a:srgbClr val="000000"/>
              </a:solidFill>
              <a:ea typeface="ＭＳ Ｐゴシック" pitchFamily="34" charset="-128"/>
            </a:endParaRPr>
          </a:p>
        </p:txBody>
      </p:sp>
      <p:sp>
        <p:nvSpPr>
          <p:cNvPr id="17411" name="Content Placeholder 2"/>
          <p:cNvSpPr>
            <a:spLocks noGrp="1"/>
          </p:cNvSpPr>
          <p:nvPr>
            <p:ph sz="quarter" idx="1"/>
          </p:nvPr>
        </p:nvSpPr>
        <p:spPr>
          <a:xfrm>
            <a:off x="381000" y="2057400"/>
            <a:ext cx="8504238" cy="4191000"/>
          </a:xfrm>
        </p:spPr>
        <p:txBody>
          <a:bodyPr/>
          <a:lstStyle/>
          <a:p>
            <a:r>
              <a:rPr lang="en-US" altLang="en-US" sz="3200" smtClean="0">
                <a:ea typeface="ＭＳ Ｐゴシック" pitchFamily="34" charset="-128"/>
              </a:rPr>
              <a:t>S-cone</a:t>
            </a:r>
          </a:p>
          <a:p>
            <a:r>
              <a:rPr lang="en-US" altLang="en-US" sz="3200" smtClean="0">
                <a:ea typeface="ＭＳ Ｐゴシック" pitchFamily="34" charset="-128"/>
              </a:rPr>
              <a:t>M-cone</a:t>
            </a:r>
          </a:p>
          <a:p>
            <a:r>
              <a:rPr lang="en-US" altLang="en-US" sz="3200" smtClean="0">
                <a:ea typeface="ＭＳ Ｐゴシック" pitchFamily="34" charset="-128"/>
              </a:rPr>
              <a:t>L-cone</a:t>
            </a:r>
          </a:p>
        </p:txBody>
      </p:sp>
      <p:sp>
        <p:nvSpPr>
          <p:cNvPr id="1741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7413"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860675" y="2667000"/>
            <a:ext cx="5913438"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04800" y="1143000"/>
            <a:ext cx="8534400" cy="758825"/>
          </a:xfrm>
        </p:spPr>
        <p:txBody>
          <a:bodyPr/>
          <a:lstStyle/>
          <a:p>
            <a:r>
              <a:rPr lang="en-US" altLang="en-US" sz="3600" smtClean="0">
                <a:solidFill>
                  <a:srgbClr val="000000"/>
                </a:solidFill>
                <a:ea typeface="ＭＳ Ｐゴシック" pitchFamily="34" charset="-128"/>
              </a:rPr>
              <a:t>The Retina and Color </a:t>
            </a:r>
            <a:endParaRPr lang="en-US" altLang="en-US" smtClean="0">
              <a:solidFill>
                <a:srgbClr val="000000"/>
              </a:solidFill>
              <a:ea typeface="ＭＳ Ｐゴシック" pitchFamily="34" charset="-128"/>
            </a:endParaRPr>
          </a:p>
        </p:txBody>
      </p:sp>
      <p:sp>
        <p:nvSpPr>
          <p:cNvPr id="18435" name="Content Placeholder 2"/>
          <p:cNvSpPr>
            <a:spLocks noGrp="1"/>
          </p:cNvSpPr>
          <p:nvPr>
            <p:ph sz="quarter" idx="1"/>
          </p:nvPr>
        </p:nvSpPr>
        <p:spPr>
          <a:xfrm>
            <a:off x="301625" y="2133600"/>
            <a:ext cx="8504238" cy="3965575"/>
          </a:xfrm>
        </p:spPr>
        <p:txBody>
          <a:bodyPr/>
          <a:lstStyle/>
          <a:p>
            <a:pPr marL="0" indent="0">
              <a:buFont typeface="Wingdings 2" pitchFamily="18" charset="2"/>
              <a:buNone/>
            </a:pPr>
            <a:r>
              <a:rPr lang="en-US" altLang="en-US" sz="2400" smtClean="0">
                <a:ea typeface="ＭＳ Ｐゴシック" pitchFamily="34" charset="-128"/>
              </a:rPr>
              <a:t>The response of cones to a 500-nm light</a:t>
            </a:r>
          </a:p>
        </p:txBody>
      </p:sp>
      <p:sp>
        <p:nvSpPr>
          <p:cNvPr id="1843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8437" name="Picture 3"/>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46188" y="2601913"/>
            <a:ext cx="6789737" cy="361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04800" y="1752600"/>
            <a:ext cx="8534400" cy="758825"/>
          </a:xfrm>
        </p:spPr>
        <p:txBody>
          <a:bodyPr/>
          <a:lstStyle/>
          <a:p>
            <a:r>
              <a:rPr lang="en-US" altLang="en-US" sz="2800" smtClean="0">
                <a:solidFill>
                  <a:srgbClr val="000000"/>
                </a:solidFill>
                <a:ea typeface="ＭＳ Ｐゴシック" pitchFamily="34" charset="-128"/>
              </a:rPr>
              <a:t>Univariance, or Why More Than One Receptor Is Necessary to See in Color </a:t>
            </a:r>
          </a:p>
        </p:txBody>
      </p:sp>
      <p:sp>
        <p:nvSpPr>
          <p:cNvPr id="19459" name="Content Placeholder 2"/>
          <p:cNvSpPr>
            <a:spLocks noGrp="1"/>
          </p:cNvSpPr>
          <p:nvPr>
            <p:ph sz="quarter" idx="1"/>
          </p:nvPr>
        </p:nvSpPr>
        <p:spPr>
          <a:xfrm>
            <a:off x="301625" y="2667000"/>
            <a:ext cx="8504238" cy="3432175"/>
          </a:xfrm>
        </p:spPr>
        <p:txBody>
          <a:bodyPr/>
          <a:lstStyle/>
          <a:p>
            <a:r>
              <a:rPr lang="en-US" altLang="en-US" sz="2400" b="1" smtClean="0">
                <a:ea typeface="ＭＳ Ｐゴシック" pitchFamily="34" charset="-128"/>
              </a:rPr>
              <a:t>Univariance: </a:t>
            </a:r>
            <a:r>
              <a:rPr lang="en-US" altLang="en-US" sz="2400" smtClean="0">
                <a:ea typeface="ＭＳ Ｐゴシック" pitchFamily="34" charset="-128"/>
              </a:rPr>
              <a:t>the principle whereby any single cone system is colorblind, in the sense that different combinations of wavelength and intensity can result in the same response from the cone system</a:t>
            </a:r>
          </a:p>
        </p:txBody>
      </p:sp>
      <p:sp>
        <p:nvSpPr>
          <p:cNvPr id="1946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04800" y="1295400"/>
            <a:ext cx="8534400" cy="758825"/>
          </a:xfrm>
        </p:spPr>
        <p:txBody>
          <a:bodyPr/>
          <a:lstStyle/>
          <a:p>
            <a:r>
              <a:rPr lang="en-US" altLang="en-US" sz="3600" smtClean="0">
                <a:solidFill>
                  <a:srgbClr val="000000"/>
                </a:solidFill>
                <a:ea typeface="ＭＳ Ｐゴシック" pitchFamily="34" charset="-128"/>
              </a:rPr>
              <a:t>The Trichromatic Theory of Color Vision </a:t>
            </a:r>
            <a:endParaRPr lang="en-US" altLang="en-US" smtClean="0">
              <a:solidFill>
                <a:srgbClr val="000000"/>
              </a:solidFill>
              <a:ea typeface="ＭＳ Ｐゴシック" pitchFamily="34" charset="-128"/>
            </a:endParaRPr>
          </a:p>
        </p:txBody>
      </p:sp>
      <p:sp>
        <p:nvSpPr>
          <p:cNvPr id="20483"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20484" name="Content Placeholder 2"/>
          <p:cNvSpPr>
            <a:spLocks noGrp="1"/>
          </p:cNvSpPr>
          <p:nvPr>
            <p:ph sz="quarter" idx="1"/>
          </p:nvPr>
        </p:nvSpPr>
        <p:spPr>
          <a:xfrm>
            <a:off x="301625" y="2057400"/>
            <a:ext cx="8504238" cy="4041775"/>
          </a:xfrm>
        </p:spPr>
        <p:txBody>
          <a:bodyPr/>
          <a:lstStyle/>
          <a:p>
            <a:r>
              <a:rPr lang="en-US" altLang="en-US" sz="2800" smtClean="0">
                <a:ea typeface="ＭＳ Ｐゴシック" pitchFamily="34" charset="-128"/>
              </a:rPr>
              <a:t>Three cone systems in our retinae </a:t>
            </a:r>
          </a:p>
        </p:txBody>
      </p:sp>
      <p:pic>
        <p:nvPicPr>
          <p:cNvPr id="20485"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743200"/>
            <a:ext cx="2362200" cy="29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TextBox 7"/>
          <p:cNvSpPr txBox="1">
            <a:spLocks noChangeArrowheads="1"/>
          </p:cNvSpPr>
          <p:nvPr/>
        </p:nvSpPr>
        <p:spPr bwMode="auto">
          <a:xfrm>
            <a:off x="1295400" y="5791200"/>
            <a:ext cx="3046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de-DE" altLang="en-US" sz="1800">
                <a:latin typeface="Arial" charset="0"/>
              </a:rPr>
              <a:t>Thomas Young (1773-1829) </a:t>
            </a:r>
            <a:endParaRPr lang="en-US" altLang="en-US" sz="1800">
              <a:latin typeface="Arial" charset="0"/>
            </a:endParaRPr>
          </a:p>
        </p:txBody>
      </p:sp>
      <p:sp>
        <p:nvSpPr>
          <p:cNvPr id="20487" name="Rectangle 8"/>
          <p:cNvSpPr>
            <a:spLocks noChangeArrowheads="1"/>
          </p:cNvSpPr>
          <p:nvPr/>
        </p:nvSpPr>
        <p:spPr bwMode="auto">
          <a:xfrm>
            <a:off x="4724400" y="3867150"/>
            <a:ext cx="4046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charset="0"/>
              </a:rPr>
              <a:t>Hermann von Helmholtz (1821-1894)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28600" y="1295400"/>
            <a:ext cx="8534400" cy="758825"/>
          </a:xfrm>
        </p:spPr>
        <p:txBody>
          <a:bodyPr/>
          <a:lstStyle/>
          <a:p>
            <a:r>
              <a:rPr lang="en-US" altLang="en-US" sz="3200" smtClean="0">
                <a:solidFill>
                  <a:srgbClr val="000000"/>
                </a:solidFill>
                <a:ea typeface="ＭＳ Ｐゴシック" pitchFamily="34" charset="-128"/>
              </a:rPr>
              <a:t>The Opponent Theory of Color Perception </a:t>
            </a:r>
          </a:p>
        </p:txBody>
      </p:sp>
      <p:pic>
        <p:nvPicPr>
          <p:cNvPr id="21507" name="Content Placeholder 6"/>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827463" y="2286000"/>
            <a:ext cx="4464050" cy="3975100"/>
          </a:xfrm>
        </p:spPr>
      </p:pic>
      <p:sp>
        <p:nvSpPr>
          <p:cNvPr id="2150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21509" name="Rectangle 7"/>
          <p:cNvSpPr>
            <a:spLocks noChangeArrowheads="1"/>
          </p:cNvSpPr>
          <p:nvPr/>
        </p:nvSpPr>
        <p:spPr bwMode="auto">
          <a:xfrm>
            <a:off x="228600" y="2362200"/>
            <a:ext cx="3276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solidFill>
                  <a:srgbClr val="000000"/>
                </a:solidFill>
              </a:rPr>
              <a:t>Hering’s model of opponent processes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04800" y="1371600"/>
            <a:ext cx="8534400" cy="758825"/>
          </a:xfrm>
        </p:spPr>
        <p:txBody>
          <a:bodyPr/>
          <a:lstStyle/>
          <a:p>
            <a:r>
              <a:rPr lang="en-US" altLang="en-US" sz="3600" smtClean="0">
                <a:solidFill>
                  <a:srgbClr val="000000"/>
                </a:solidFill>
                <a:ea typeface="ＭＳ Ｐゴシック" pitchFamily="34" charset="-128"/>
              </a:rPr>
              <a:t>Findings That Support Opponent Theory </a:t>
            </a:r>
            <a:endParaRPr lang="en-US" altLang="en-US" smtClean="0">
              <a:solidFill>
                <a:srgbClr val="000000"/>
              </a:solidFill>
              <a:ea typeface="ＭＳ Ｐゴシック" pitchFamily="34" charset="-128"/>
            </a:endParaRPr>
          </a:p>
        </p:txBody>
      </p:sp>
      <p:sp>
        <p:nvSpPr>
          <p:cNvPr id="22531" name="Content Placeholder 2"/>
          <p:cNvSpPr>
            <a:spLocks noGrp="1"/>
          </p:cNvSpPr>
          <p:nvPr>
            <p:ph sz="quarter" idx="1"/>
          </p:nvPr>
        </p:nvSpPr>
        <p:spPr>
          <a:xfrm>
            <a:off x="301625" y="2667000"/>
            <a:ext cx="8504238" cy="3432175"/>
          </a:xfrm>
        </p:spPr>
        <p:txBody>
          <a:bodyPr/>
          <a:lstStyle/>
          <a:p>
            <a:r>
              <a:rPr lang="en-US" altLang="en-US" sz="3200" smtClean="0">
                <a:ea typeface="ＭＳ Ｐゴシック" pitchFamily="34" charset="-128"/>
              </a:rPr>
              <a:t>Perception of Color combinations</a:t>
            </a:r>
          </a:p>
          <a:p>
            <a:r>
              <a:rPr lang="en-US" altLang="en-US" sz="3200" smtClean="0">
                <a:ea typeface="ＭＳ Ｐゴシック" pitchFamily="34" charset="-128"/>
              </a:rPr>
              <a:t>Sort into four groups</a:t>
            </a:r>
          </a:p>
          <a:p>
            <a:r>
              <a:rPr lang="en-US" altLang="en-US" sz="3200" smtClean="0">
                <a:ea typeface="ＭＳ Ｐゴシック" pitchFamily="34" charset="-128"/>
              </a:rPr>
              <a:t>Afterimages </a:t>
            </a:r>
          </a:p>
          <a:p>
            <a:r>
              <a:rPr lang="en-US" altLang="en-US" sz="3200" smtClean="0">
                <a:ea typeface="ＭＳ Ｐゴシック" pitchFamily="34" charset="-128"/>
              </a:rPr>
              <a:t>Simultaneous color contrast</a:t>
            </a:r>
          </a:p>
        </p:txBody>
      </p:sp>
      <p:sp>
        <p:nvSpPr>
          <p:cNvPr id="2253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228600" y="1371600"/>
            <a:ext cx="8534400" cy="758825"/>
          </a:xfrm>
        </p:spPr>
        <p:txBody>
          <a:bodyPr/>
          <a:lstStyle/>
          <a:p>
            <a:r>
              <a:rPr lang="en-US" altLang="en-US" sz="3600" smtClean="0">
                <a:solidFill>
                  <a:srgbClr val="000000"/>
                </a:solidFill>
                <a:ea typeface="ＭＳ Ｐゴシック" pitchFamily="34" charset="-128"/>
              </a:rPr>
              <a:t>Findings That Support Opponent Theory </a:t>
            </a:r>
            <a:endParaRPr lang="en-US" altLang="en-US" smtClean="0">
              <a:solidFill>
                <a:srgbClr val="000000"/>
              </a:solidFill>
              <a:ea typeface="ＭＳ Ｐゴシック" pitchFamily="34" charset="-128"/>
            </a:endParaRPr>
          </a:p>
        </p:txBody>
      </p:sp>
      <p:sp>
        <p:nvSpPr>
          <p:cNvPr id="23555" name="Content Placeholder 2"/>
          <p:cNvSpPr>
            <a:spLocks noGrp="1"/>
          </p:cNvSpPr>
          <p:nvPr>
            <p:ph sz="quarter" idx="1"/>
          </p:nvPr>
        </p:nvSpPr>
        <p:spPr>
          <a:xfrm>
            <a:off x="1295400" y="2667000"/>
            <a:ext cx="7510463" cy="3432175"/>
          </a:xfrm>
        </p:spPr>
        <p:txBody>
          <a:bodyPr/>
          <a:lstStyle/>
          <a:p>
            <a:pPr marL="0" indent="0">
              <a:buFont typeface="Wingdings 2" pitchFamily="18" charset="2"/>
              <a:buNone/>
            </a:pPr>
            <a:r>
              <a:rPr lang="en-US" altLang="en-US" sz="3200" smtClean="0">
                <a:ea typeface="ＭＳ Ｐゴシック" pitchFamily="34" charset="-128"/>
              </a:rPr>
              <a:t> </a:t>
            </a:r>
          </a:p>
        </p:txBody>
      </p:sp>
      <p:sp>
        <p:nvSpPr>
          <p:cNvPr id="2355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3557"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6475" y="2438400"/>
            <a:ext cx="7419975" cy="385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81000" y="1371600"/>
            <a:ext cx="8534400" cy="758825"/>
          </a:xfrm>
        </p:spPr>
        <p:txBody>
          <a:bodyPr/>
          <a:lstStyle/>
          <a:p>
            <a:r>
              <a:rPr lang="en-US" altLang="en-US" sz="3600" smtClean="0">
                <a:solidFill>
                  <a:srgbClr val="000000"/>
                </a:solidFill>
                <a:ea typeface="ＭＳ Ｐゴシック" pitchFamily="34" charset="-128"/>
              </a:rPr>
              <a:t>Findings That Support Opponent Theory </a:t>
            </a:r>
            <a:endParaRPr lang="en-US" altLang="en-US" smtClean="0">
              <a:solidFill>
                <a:srgbClr val="000000"/>
              </a:solidFill>
              <a:ea typeface="ＭＳ Ｐゴシック" pitchFamily="34" charset="-128"/>
            </a:endParaRPr>
          </a:p>
        </p:txBody>
      </p:sp>
      <p:sp>
        <p:nvSpPr>
          <p:cNvPr id="24579"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5" name="Rectangle 4"/>
          <p:cNvSpPr/>
          <p:nvPr/>
        </p:nvSpPr>
        <p:spPr>
          <a:xfrm>
            <a:off x="838200" y="2286000"/>
            <a:ext cx="7924800" cy="38862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28600" y="1371600"/>
            <a:ext cx="8534400" cy="758825"/>
          </a:xfrm>
        </p:spPr>
        <p:txBody>
          <a:bodyPr/>
          <a:lstStyle/>
          <a:p>
            <a:pPr eaLnBrk="1" hangingPunct="1"/>
            <a:r>
              <a:rPr lang="en-US" altLang="en-US" sz="3200" smtClean="0">
                <a:solidFill>
                  <a:srgbClr val="000000"/>
                </a:solidFill>
                <a:ea typeface="ＭＳ Ｐゴシック" pitchFamily="34" charset="-128"/>
              </a:rPr>
              <a:t>LEARNING OBJECTIVES </a:t>
            </a:r>
            <a:endParaRPr lang="en-US" altLang="en-US" smtClean="0">
              <a:solidFill>
                <a:srgbClr val="000000"/>
              </a:solidFill>
              <a:ea typeface="ＭＳ Ｐゴシック" pitchFamily="34" charset="-128"/>
            </a:endParaRPr>
          </a:p>
        </p:txBody>
      </p:sp>
      <p:sp>
        <p:nvSpPr>
          <p:cNvPr id="7171" name="Content Placeholder 2"/>
          <p:cNvSpPr>
            <a:spLocks noGrp="1"/>
          </p:cNvSpPr>
          <p:nvPr>
            <p:ph sz="quarter" idx="1"/>
          </p:nvPr>
        </p:nvSpPr>
        <p:spPr>
          <a:xfrm>
            <a:off x="301625" y="2209800"/>
            <a:ext cx="8504238" cy="3889375"/>
          </a:xfrm>
        </p:spPr>
        <p:txBody>
          <a:bodyPr/>
          <a:lstStyle/>
          <a:p>
            <a:pPr marL="457200" indent="-457200">
              <a:buFont typeface="Georgia" pitchFamily="18" charset="0"/>
              <a:buAutoNum type="arabicPeriod"/>
            </a:pPr>
            <a:r>
              <a:rPr lang="en-US" altLang="en-US" sz="2000" smtClean="0">
                <a:ea typeface="ＭＳ Ｐゴシック" pitchFamily="34" charset="-128"/>
              </a:rPr>
              <a:t>Examine the relation of the wavelength of light to perceived color. </a:t>
            </a:r>
          </a:p>
          <a:p>
            <a:pPr marL="457200" indent="-457200">
              <a:buFont typeface="Georgia" pitchFamily="18" charset="0"/>
              <a:buAutoNum type="arabicPeriod"/>
            </a:pPr>
            <a:r>
              <a:rPr lang="en-US" altLang="en-US" sz="2000" smtClean="0">
                <a:ea typeface="ＭＳ Ｐゴシック" pitchFamily="34" charset="-128"/>
              </a:rPr>
              <a:t>Identify the perceptual principles of hue, saturation, and brightness. </a:t>
            </a:r>
          </a:p>
          <a:p>
            <a:pPr marL="457200" indent="-457200">
              <a:buFont typeface="Georgia" pitchFamily="18" charset="0"/>
              <a:buAutoNum type="arabicPeriod"/>
            </a:pPr>
            <a:r>
              <a:rPr lang="en-US" altLang="en-US" sz="2000" smtClean="0">
                <a:ea typeface="ＭＳ Ｐゴシック" pitchFamily="34" charset="-128"/>
              </a:rPr>
              <a:t>Summarize the idea of a metamer and what color-matching experiments show. </a:t>
            </a:r>
          </a:p>
          <a:p>
            <a:pPr marL="457200" indent="-457200">
              <a:buFont typeface="Georgia" pitchFamily="18" charset="0"/>
              <a:buAutoNum type="arabicPeriod"/>
            </a:pPr>
            <a:r>
              <a:rPr lang="en-US" altLang="en-US" sz="2000" smtClean="0">
                <a:ea typeface="ＭＳ Ｐゴシック" pitchFamily="34" charset="-128"/>
              </a:rPr>
              <a:t>Explain how the three cones interact to influence color perception. </a:t>
            </a:r>
          </a:p>
          <a:p>
            <a:pPr marL="457200" indent="-457200">
              <a:buFont typeface="Georgia" pitchFamily="18" charset="0"/>
              <a:buAutoNum type="arabicPeriod"/>
            </a:pPr>
            <a:r>
              <a:rPr lang="en-US" altLang="en-US" sz="2000" smtClean="0">
                <a:ea typeface="ＭＳ Ｐゴシック" pitchFamily="34" charset="-128"/>
              </a:rPr>
              <a:t>Describe the trichromatic theory of color vision. </a:t>
            </a:r>
          </a:p>
          <a:p>
            <a:pPr marL="457200" indent="-457200">
              <a:buFont typeface="Georgia" pitchFamily="18" charset="0"/>
              <a:buAutoNum type="arabicPeriod"/>
            </a:pPr>
            <a:r>
              <a:rPr lang="en-US" altLang="en-US" sz="2000" smtClean="0">
                <a:ea typeface="ＭＳ Ｐゴシック" pitchFamily="34" charset="-128"/>
              </a:rPr>
              <a:t>Illustrate the opponent theory of color vision. </a:t>
            </a:r>
          </a:p>
          <a:p>
            <a:pPr marL="457200" indent="-457200">
              <a:buFont typeface="Georgia" pitchFamily="18" charset="0"/>
              <a:buAutoNum type="arabicPeriod"/>
            </a:pPr>
            <a:r>
              <a:rPr lang="en-US" altLang="en-US" sz="2000" smtClean="0">
                <a:ea typeface="ＭＳ Ｐゴシック" pitchFamily="34" charset="-128"/>
              </a:rPr>
              <a:t>Describe the concept of color deficiency and why it is a better term than </a:t>
            </a:r>
            <a:r>
              <a:rPr lang="en-US" altLang="en-US" sz="2000" i="1" smtClean="0">
                <a:ea typeface="ＭＳ Ｐゴシック" pitchFamily="34" charset="-128"/>
              </a:rPr>
              <a:t>color blindness</a:t>
            </a:r>
            <a:r>
              <a:rPr lang="en-US" altLang="en-US" sz="2000" smtClean="0">
                <a:ea typeface="ＭＳ Ｐゴシック" pitchFamily="34" charset="-128"/>
              </a:rPr>
              <a:t>. </a:t>
            </a:r>
          </a:p>
          <a:p>
            <a:pPr marL="457200" indent="-457200">
              <a:buFont typeface="Georgia" pitchFamily="18" charset="0"/>
              <a:buAutoNum type="arabicPeriod"/>
            </a:pPr>
            <a:r>
              <a:rPr lang="en-US" altLang="en-US" sz="2000" smtClean="0">
                <a:ea typeface="ＭＳ Ｐゴシック" pitchFamily="34" charset="-128"/>
              </a:rPr>
              <a:t>Define the term </a:t>
            </a:r>
            <a:r>
              <a:rPr lang="en-US" altLang="en-US" sz="2000" i="1" smtClean="0">
                <a:ea typeface="ＭＳ Ｐゴシック" pitchFamily="34" charset="-128"/>
              </a:rPr>
              <a:t>constancy </a:t>
            </a:r>
            <a:r>
              <a:rPr lang="en-US" altLang="en-US" sz="2000" smtClean="0">
                <a:ea typeface="ＭＳ Ｐゴシック" pitchFamily="34" charset="-128"/>
              </a:rPr>
              <a:t>and how it applies to color vision. </a:t>
            </a:r>
          </a:p>
          <a:p>
            <a:pPr marL="457200" indent="-457200">
              <a:buFont typeface="Georgia" pitchFamily="18" charset="0"/>
              <a:buAutoNum type="arabicPeriod"/>
            </a:pPr>
            <a:r>
              <a:rPr lang="en-US" altLang="en-US" sz="2000" smtClean="0">
                <a:ea typeface="ＭＳ Ｐゴシック" pitchFamily="34" charset="-128"/>
              </a:rPr>
              <a:t>Explain how purple is distinguished from violet </a:t>
            </a:r>
          </a:p>
        </p:txBody>
      </p:sp>
      <p:sp>
        <p:nvSpPr>
          <p:cNvPr id="717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04800" y="1371600"/>
            <a:ext cx="8534400" cy="758825"/>
          </a:xfrm>
        </p:spPr>
        <p:txBody>
          <a:bodyPr/>
          <a:lstStyle/>
          <a:p>
            <a:r>
              <a:rPr lang="en-US" altLang="en-US" sz="3600" smtClean="0">
                <a:solidFill>
                  <a:srgbClr val="000000"/>
                </a:solidFill>
                <a:ea typeface="ＭＳ Ｐゴシック" pitchFamily="34" charset="-128"/>
              </a:rPr>
              <a:t>Findings That Support Opponent Theory </a:t>
            </a:r>
            <a:endParaRPr lang="en-US" altLang="en-US" smtClean="0">
              <a:solidFill>
                <a:srgbClr val="000000"/>
              </a:solidFill>
              <a:ea typeface="ＭＳ Ｐゴシック" pitchFamily="34" charset="-128"/>
            </a:endParaRPr>
          </a:p>
        </p:txBody>
      </p:sp>
      <p:sp>
        <p:nvSpPr>
          <p:cNvPr id="25603" name="Content Placeholder 2"/>
          <p:cNvSpPr>
            <a:spLocks noGrp="1"/>
          </p:cNvSpPr>
          <p:nvPr>
            <p:ph sz="quarter" idx="1"/>
          </p:nvPr>
        </p:nvSpPr>
        <p:spPr>
          <a:xfrm>
            <a:off x="301625" y="1527175"/>
            <a:ext cx="8504238" cy="4572000"/>
          </a:xfrm>
        </p:spPr>
        <p:txBody>
          <a:bodyPr/>
          <a:lstStyle/>
          <a:p>
            <a:pPr marL="0" indent="0">
              <a:buFont typeface="Wingdings 2" pitchFamily="18" charset="2"/>
              <a:buNone/>
            </a:pPr>
            <a:r>
              <a:rPr lang="en-US" altLang="en-US" sz="3200" smtClean="0">
                <a:ea typeface="ＭＳ Ｐゴシック" pitchFamily="34" charset="-128"/>
              </a:rPr>
              <a:t> </a:t>
            </a:r>
          </a:p>
        </p:txBody>
      </p:sp>
      <p:sp>
        <p:nvSpPr>
          <p:cNvPr id="2560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5605"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400300"/>
            <a:ext cx="7086600" cy="363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04800" y="1295400"/>
            <a:ext cx="8534400" cy="758825"/>
          </a:xfrm>
        </p:spPr>
        <p:txBody>
          <a:bodyPr/>
          <a:lstStyle/>
          <a:p>
            <a:r>
              <a:rPr lang="en-US" altLang="en-US" sz="3600" smtClean="0">
                <a:solidFill>
                  <a:srgbClr val="000000"/>
                </a:solidFill>
                <a:ea typeface="ＭＳ Ｐゴシック" pitchFamily="34" charset="-128"/>
              </a:rPr>
              <a:t>Findings That Support Opponent Theory </a:t>
            </a:r>
            <a:endParaRPr lang="en-US" altLang="en-US" smtClean="0">
              <a:solidFill>
                <a:srgbClr val="000000"/>
              </a:solidFill>
              <a:ea typeface="ＭＳ Ｐゴシック" pitchFamily="34" charset="-128"/>
            </a:endParaRPr>
          </a:p>
        </p:txBody>
      </p:sp>
      <p:sp>
        <p:nvSpPr>
          <p:cNvPr id="26627"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5" name="Rectangle 4"/>
          <p:cNvSpPr/>
          <p:nvPr/>
        </p:nvSpPr>
        <p:spPr>
          <a:xfrm>
            <a:off x="838200" y="2057400"/>
            <a:ext cx="7696200" cy="41148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04800" y="1524000"/>
            <a:ext cx="8534400" cy="758825"/>
          </a:xfrm>
        </p:spPr>
        <p:txBody>
          <a:bodyPr/>
          <a:lstStyle/>
          <a:p>
            <a:r>
              <a:rPr lang="en-US" altLang="en-US" sz="3600" smtClean="0">
                <a:solidFill>
                  <a:srgbClr val="000000"/>
                </a:solidFill>
                <a:ea typeface="ＭＳ Ｐゴシック" pitchFamily="34" charset="-128"/>
              </a:rPr>
              <a:t>Findings That Support Opponent Theory </a:t>
            </a:r>
            <a:endParaRPr lang="en-US" altLang="en-US" smtClean="0">
              <a:solidFill>
                <a:srgbClr val="000000"/>
              </a:solidFill>
              <a:ea typeface="ＭＳ Ｐゴシック" pitchFamily="34" charset="-128"/>
            </a:endParaRPr>
          </a:p>
        </p:txBody>
      </p:sp>
      <p:sp>
        <p:nvSpPr>
          <p:cNvPr id="27651"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7652" name="Content Placeholder 2"/>
          <p:cNvPicPr>
            <a:picLocks noGrp="1" noChangeAspect="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304800" y="3087688"/>
            <a:ext cx="8504238" cy="2178050"/>
          </a:xfrm>
        </p:spPr>
      </p:pic>
      <p:sp>
        <p:nvSpPr>
          <p:cNvPr id="27653" name="Rectangle 6"/>
          <p:cNvSpPr>
            <a:spLocks noChangeArrowheads="1"/>
          </p:cNvSpPr>
          <p:nvPr/>
        </p:nvSpPr>
        <p:spPr bwMode="auto">
          <a:xfrm>
            <a:off x="2133600" y="5410200"/>
            <a:ext cx="53625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3200">
                <a:latin typeface="Arial" charset="0"/>
              </a:rPr>
              <a:t>Simultaneous color contrast.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1524000"/>
            <a:ext cx="8534400" cy="758825"/>
          </a:xfrm>
        </p:spPr>
        <p:txBody>
          <a:bodyPr/>
          <a:lstStyle/>
          <a:p>
            <a:r>
              <a:rPr lang="en-US" altLang="en-US" sz="3600" smtClean="0">
                <a:solidFill>
                  <a:srgbClr val="000000"/>
                </a:solidFill>
                <a:ea typeface="ＭＳ Ｐゴシック" pitchFamily="34" charset="-128"/>
              </a:rPr>
              <a:t>Hue Cancellation </a:t>
            </a:r>
            <a:endParaRPr lang="en-US" altLang="en-US" smtClean="0">
              <a:solidFill>
                <a:srgbClr val="000000"/>
              </a:solidFill>
              <a:ea typeface="ＭＳ Ｐゴシック" pitchFamily="34" charset="-128"/>
            </a:endParaRPr>
          </a:p>
        </p:txBody>
      </p:sp>
      <p:sp>
        <p:nvSpPr>
          <p:cNvPr id="28675"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8676" name="Content Placeholder 5"/>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5092700" y="2438400"/>
            <a:ext cx="2052638" cy="3711575"/>
          </a:xfrm>
        </p:spPr>
      </p:pic>
      <p:sp>
        <p:nvSpPr>
          <p:cNvPr id="28677" name="Rectangle 7"/>
          <p:cNvSpPr>
            <a:spLocks noChangeArrowheads="1"/>
          </p:cNvSpPr>
          <p:nvPr/>
        </p:nvSpPr>
        <p:spPr bwMode="auto">
          <a:xfrm>
            <a:off x="914400" y="3200400"/>
            <a:ext cx="3057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 typeface="Arial" charset="0"/>
              <a:buChar char="•"/>
            </a:pPr>
            <a:r>
              <a:rPr lang="en-US" altLang="en-US" sz="3200">
                <a:latin typeface="Arial" charset="0"/>
              </a:rPr>
              <a:t>Unique colors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228600" y="1371600"/>
            <a:ext cx="8534400" cy="758825"/>
          </a:xfrm>
        </p:spPr>
        <p:txBody>
          <a:bodyPr/>
          <a:lstStyle/>
          <a:p>
            <a:r>
              <a:rPr lang="en-US" altLang="en-US" sz="3600" smtClean="0">
                <a:solidFill>
                  <a:srgbClr val="000000"/>
                </a:solidFill>
                <a:ea typeface="ＭＳ Ｐゴシック" pitchFamily="34" charset="-128"/>
              </a:rPr>
              <a:t>Opponent Cells in the LGN and V1 </a:t>
            </a:r>
            <a:endParaRPr lang="en-US" altLang="en-US" smtClean="0">
              <a:solidFill>
                <a:srgbClr val="000000"/>
              </a:solidFill>
              <a:ea typeface="ＭＳ Ｐゴシック" pitchFamily="34" charset="-128"/>
            </a:endParaRPr>
          </a:p>
        </p:txBody>
      </p:sp>
      <p:sp>
        <p:nvSpPr>
          <p:cNvPr id="29699" name="Content Placeholder 2"/>
          <p:cNvSpPr>
            <a:spLocks noGrp="1"/>
          </p:cNvSpPr>
          <p:nvPr>
            <p:ph sz="quarter" idx="1"/>
          </p:nvPr>
        </p:nvSpPr>
        <p:spPr>
          <a:xfrm>
            <a:off x="301625" y="2133600"/>
            <a:ext cx="8504238" cy="3965575"/>
          </a:xfrm>
        </p:spPr>
        <p:txBody>
          <a:bodyPr/>
          <a:lstStyle/>
          <a:p>
            <a:r>
              <a:rPr lang="en-US" altLang="en-US" sz="2400" smtClean="0">
                <a:ea typeface="ＭＳ Ｐゴシック" pitchFamily="34" charset="-128"/>
              </a:rPr>
              <a:t>Cone-opponent cells</a:t>
            </a:r>
          </a:p>
          <a:p>
            <a:r>
              <a:rPr lang="en-US" altLang="en-US" sz="2400" smtClean="0">
                <a:ea typeface="ＭＳ Ｐゴシック" pitchFamily="34" charset="-128"/>
              </a:rPr>
              <a:t>Color-opponent cells</a:t>
            </a:r>
          </a:p>
          <a:p>
            <a:r>
              <a:rPr lang="en-US" altLang="en-US" sz="2400" smtClean="0">
                <a:ea typeface="ＭＳ Ｐゴシック" pitchFamily="34" charset="-128"/>
              </a:rPr>
              <a:t>Double-opponent cells</a:t>
            </a:r>
          </a:p>
          <a:p>
            <a:endParaRPr lang="en-US" altLang="en-US" sz="3200" smtClean="0">
              <a:ea typeface="ＭＳ Ｐゴシック" pitchFamily="34" charset="-128"/>
            </a:endParaRPr>
          </a:p>
        </p:txBody>
      </p:sp>
      <p:sp>
        <p:nvSpPr>
          <p:cNvPr id="2970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9701"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792288" y="3429000"/>
            <a:ext cx="5953125"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Rectangle 3"/>
          <p:cNvSpPr>
            <a:spLocks noChangeArrowheads="1"/>
          </p:cNvSpPr>
          <p:nvPr/>
        </p:nvSpPr>
        <p:spPr bwMode="auto">
          <a:xfrm>
            <a:off x="3124200" y="5715000"/>
            <a:ext cx="34782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800">
                <a:latin typeface="Arial" charset="0"/>
              </a:rPr>
              <a:t>Cone-opponent cells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228600" y="1143000"/>
            <a:ext cx="8534400" cy="758825"/>
          </a:xfrm>
        </p:spPr>
        <p:txBody>
          <a:bodyPr/>
          <a:lstStyle/>
          <a:p>
            <a:r>
              <a:rPr lang="en-US" altLang="en-US" sz="3600" smtClean="0">
                <a:solidFill>
                  <a:srgbClr val="000000"/>
                </a:solidFill>
                <a:ea typeface="ＭＳ Ｐゴシック" pitchFamily="34" charset="-128"/>
              </a:rPr>
              <a:t>Color Deficiency </a:t>
            </a:r>
            <a:endParaRPr lang="en-US" altLang="en-US" smtClean="0">
              <a:solidFill>
                <a:srgbClr val="000000"/>
              </a:solidFill>
              <a:ea typeface="ＭＳ Ｐゴシック" pitchFamily="34" charset="-128"/>
            </a:endParaRPr>
          </a:p>
        </p:txBody>
      </p:sp>
      <p:pic>
        <p:nvPicPr>
          <p:cNvPr id="30723"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36493" r="-36493"/>
          <a:stretch>
            <a:fillRect/>
          </a:stretch>
        </p:blipFill>
        <p:spPr>
          <a:xfrm>
            <a:off x="2286000" y="1981200"/>
            <a:ext cx="7089775" cy="3811588"/>
          </a:xfrm>
        </p:spPr>
      </p:pic>
      <p:sp>
        <p:nvSpPr>
          <p:cNvPr id="3072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30725" name="TextBox 2"/>
          <p:cNvSpPr txBox="1">
            <a:spLocks noChangeArrowheads="1"/>
          </p:cNvSpPr>
          <p:nvPr/>
        </p:nvSpPr>
        <p:spPr bwMode="auto">
          <a:xfrm>
            <a:off x="609600" y="3124200"/>
            <a:ext cx="25923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An Ishihara plate.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304800" y="1524000"/>
            <a:ext cx="8534400" cy="758825"/>
          </a:xfrm>
        </p:spPr>
        <p:txBody>
          <a:bodyPr/>
          <a:lstStyle/>
          <a:p>
            <a:r>
              <a:rPr lang="en-US" altLang="en-US" sz="3600" smtClean="0">
                <a:solidFill>
                  <a:srgbClr val="000000"/>
                </a:solidFill>
                <a:ea typeface="ＭＳ Ｐゴシック" pitchFamily="34" charset="-128"/>
              </a:rPr>
              <a:t>Color Deficiency </a:t>
            </a:r>
            <a:endParaRPr lang="en-US" altLang="en-US" smtClean="0">
              <a:solidFill>
                <a:srgbClr val="000000"/>
              </a:solidFill>
              <a:ea typeface="ＭＳ Ｐゴシック" pitchFamily="34" charset="-128"/>
            </a:endParaRPr>
          </a:p>
        </p:txBody>
      </p:sp>
      <p:sp>
        <p:nvSpPr>
          <p:cNvPr id="31747"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31748" name="Content Placeholder 3"/>
          <p:cNvSpPr>
            <a:spLocks noGrp="1"/>
          </p:cNvSpPr>
          <p:nvPr>
            <p:ph sz="quarter" idx="1"/>
          </p:nvPr>
        </p:nvSpPr>
        <p:spPr>
          <a:xfrm>
            <a:off x="381000" y="2514600"/>
            <a:ext cx="8504238" cy="3581400"/>
          </a:xfrm>
        </p:spPr>
        <p:txBody>
          <a:bodyPr/>
          <a:lstStyle/>
          <a:p>
            <a:r>
              <a:rPr lang="en-US" altLang="en-US" sz="3200" smtClean="0">
                <a:solidFill>
                  <a:srgbClr val="000000"/>
                </a:solidFill>
                <a:ea typeface="ＭＳ Ｐゴシック" pitchFamily="34" charset="-128"/>
              </a:rPr>
              <a:t>Rod Monochromacy </a:t>
            </a:r>
          </a:p>
          <a:p>
            <a:r>
              <a:rPr lang="en-US" altLang="en-US" sz="3200" smtClean="0">
                <a:solidFill>
                  <a:srgbClr val="000000"/>
                </a:solidFill>
                <a:ea typeface="ＭＳ Ｐゴシック" pitchFamily="34" charset="-128"/>
              </a:rPr>
              <a:t>Cone Monochromacy </a:t>
            </a:r>
          </a:p>
          <a:p>
            <a:r>
              <a:rPr lang="en-US" altLang="en-US" sz="3200" smtClean="0">
                <a:solidFill>
                  <a:srgbClr val="000000"/>
                </a:solidFill>
                <a:ea typeface="ＭＳ Ｐゴシック" pitchFamily="34" charset="-128"/>
              </a:rPr>
              <a:t>Dichromacy </a:t>
            </a:r>
          </a:p>
          <a:p>
            <a:r>
              <a:rPr lang="en-US" altLang="en-US" sz="3200" smtClean="0">
                <a:solidFill>
                  <a:srgbClr val="000000"/>
                </a:solidFill>
                <a:ea typeface="ＭＳ Ｐゴシック" pitchFamily="34" charset="-128"/>
              </a:rPr>
              <a:t>Cortical Achromatopsia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04800" y="1371600"/>
            <a:ext cx="8534400" cy="758825"/>
          </a:xfrm>
        </p:spPr>
        <p:txBody>
          <a:bodyPr/>
          <a:lstStyle/>
          <a:p>
            <a:pPr eaLnBrk="1" hangingPunct="1"/>
            <a:r>
              <a:rPr lang="en-US" altLang="en-US" sz="3600" smtClean="0">
                <a:solidFill>
                  <a:srgbClr val="000000"/>
                </a:solidFill>
                <a:ea typeface="ＭＳ Ｐゴシック" pitchFamily="34" charset="-128"/>
              </a:rPr>
              <a:t>Color Deficiency </a:t>
            </a:r>
          </a:p>
        </p:txBody>
      </p:sp>
      <p:pic>
        <p:nvPicPr>
          <p:cNvPr id="32771"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555625" y="2819400"/>
            <a:ext cx="8154988" cy="3001963"/>
          </a:xfrm>
        </p:spPr>
      </p:pic>
      <p:sp>
        <p:nvSpPr>
          <p:cNvPr id="3277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32773" name="TextBox 3"/>
          <p:cNvSpPr txBox="1">
            <a:spLocks noChangeArrowheads="1"/>
          </p:cNvSpPr>
          <p:nvPr/>
        </p:nvSpPr>
        <p:spPr bwMode="auto">
          <a:xfrm>
            <a:off x="2743200" y="2209800"/>
            <a:ext cx="5899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Protanopes     Deuteranopes    Tritanopes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304800" y="1371600"/>
            <a:ext cx="8534400" cy="758825"/>
          </a:xfrm>
        </p:spPr>
        <p:txBody>
          <a:bodyPr/>
          <a:lstStyle/>
          <a:p>
            <a:pPr eaLnBrk="1" hangingPunct="1"/>
            <a:r>
              <a:rPr lang="en-US" altLang="en-US" sz="2800" smtClean="0">
                <a:solidFill>
                  <a:schemeClr val="tx1"/>
                </a:solidFill>
                <a:ea typeface="ＭＳ Ｐゴシック" pitchFamily="34" charset="-128"/>
              </a:rPr>
              <a:t>The Visual Spectrum as it Appears </a:t>
            </a:r>
            <a:br>
              <a:rPr lang="en-US" altLang="en-US" sz="2800" smtClean="0">
                <a:solidFill>
                  <a:schemeClr val="tx1"/>
                </a:solidFill>
                <a:ea typeface="ＭＳ Ｐゴシック" pitchFamily="34" charset="-128"/>
              </a:rPr>
            </a:br>
            <a:r>
              <a:rPr lang="en-US" altLang="en-US" sz="2800" smtClean="0">
                <a:solidFill>
                  <a:schemeClr val="tx1"/>
                </a:solidFill>
                <a:ea typeface="ＭＳ Ｐゴシック" pitchFamily="34" charset="-128"/>
              </a:rPr>
              <a:t>to Color-deficient Individuals</a:t>
            </a:r>
          </a:p>
        </p:txBody>
      </p:sp>
      <p:pic>
        <p:nvPicPr>
          <p:cNvPr id="3379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332163" y="2208213"/>
            <a:ext cx="3287712" cy="4040187"/>
          </a:xfrm>
        </p:spPr>
      </p:pic>
      <p:sp>
        <p:nvSpPr>
          <p:cNvPr id="3379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381000" y="1371600"/>
            <a:ext cx="8534400" cy="758825"/>
          </a:xfrm>
        </p:spPr>
        <p:txBody>
          <a:bodyPr/>
          <a:lstStyle/>
          <a:p>
            <a:pPr eaLnBrk="1" hangingPunct="1"/>
            <a:r>
              <a:rPr lang="en-US" altLang="en-US" sz="2800" smtClean="0">
                <a:solidFill>
                  <a:srgbClr val="000000"/>
                </a:solidFill>
                <a:ea typeface="ＭＳ Ｐゴシック" pitchFamily="34" charset="-128"/>
              </a:rPr>
              <a:t>A Description of Different Types of Color Vision </a:t>
            </a:r>
          </a:p>
        </p:txBody>
      </p:sp>
      <p:sp>
        <p:nvSpPr>
          <p:cNvPr id="34819"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34820" name="Content Placeholder 3"/>
          <p:cNvPicPr>
            <a:picLocks noGrp="1" noChangeAspect="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301625" y="2211388"/>
            <a:ext cx="8504238" cy="3203575"/>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1295400"/>
            <a:ext cx="8534400" cy="758825"/>
          </a:xfrm>
        </p:spPr>
        <p:txBody>
          <a:bodyPr/>
          <a:lstStyle/>
          <a:p>
            <a:r>
              <a:rPr lang="en-US" altLang="en-US" sz="3600" smtClean="0">
                <a:solidFill>
                  <a:srgbClr val="000000"/>
                </a:solidFill>
                <a:ea typeface="ＭＳ Ｐゴシック" pitchFamily="34" charset="-128"/>
              </a:rPr>
              <a:t>Wavelengths of Light and Color </a:t>
            </a:r>
            <a:endParaRPr lang="en-US" altLang="en-US" smtClean="0">
              <a:solidFill>
                <a:srgbClr val="000000"/>
              </a:solidFill>
              <a:ea typeface="ＭＳ Ｐゴシック" pitchFamily="34" charset="-128"/>
            </a:endParaRPr>
          </a:p>
        </p:txBody>
      </p:sp>
      <p:sp>
        <p:nvSpPr>
          <p:cNvPr id="8195" name="Content Placeholder 2"/>
          <p:cNvSpPr>
            <a:spLocks noGrp="1"/>
          </p:cNvSpPr>
          <p:nvPr>
            <p:ph sz="quarter" idx="1"/>
          </p:nvPr>
        </p:nvSpPr>
        <p:spPr>
          <a:xfrm>
            <a:off x="301625" y="2209800"/>
            <a:ext cx="8504238" cy="3889375"/>
          </a:xfrm>
        </p:spPr>
        <p:txBody>
          <a:bodyPr/>
          <a:lstStyle/>
          <a:p>
            <a:r>
              <a:rPr lang="en-US" altLang="en-US" sz="2800" smtClean="0">
                <a:ea typeface="ＭＳ Ｐゴシック" pitchFamily="34" charset="-128"/>
              </a:rPr>
              <a:t>Heterochromatic light</a:t>
            </a:r>
          </a:p>
          <a:p>
            <a:r>
              <a:rPr lang="en-US" altLang="en-US" sz="2800" smtClean="0">
                <a:ea typeface="ＭＳ Ｐゴシック" pitchFamily="34" charset="-128"/>
              </a:rPr>
              <a:t>Monochromatic light</a:t>
            </a:r>
          </a:p>
          <a:p>
            <a:r>
              <a:rPr lang="en-US" altLang="en-US" sz="2800" smtClean="0">
                <a:ea typeface="ＭＳ Ｐゴシック" pitchFamily="34" charset="-128"/>
              </a:rPr>
              <a:t>Spectral reflectance</a:t>
            </a:r>
          </a:p>
        </p:txBody>
      </p:sp>
      <p:sp>
        <p:nvSpPr>
          <p:cNvPr id="819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8197"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419600" y="2933700"/>
            <a:ext cx="4416425"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3"/>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1000" y="4648200"/>
            <a:ext cx="3657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304800" y="1295400"/>
            <a:ext cx="8534400" cy="758825"/>
          </a:xfrm>
        </p:spPr>
        <p:txBody>
          <a:bodyPr/>
          <a:lstStyle/>
          <a:p>
            <a:pPr eaLnBrk="1" hangingPunct="1"/>
            <a:r>
              <a:rPr lang="en-US" altLang="en-US" sz="2800" smtClean="0">
                <a:solidFill>
                  <a:srgbClr val="000000"/>
                </a:solidFill>
                <a:ea typeface="ＭＳ Ｐゴシック" pitchFamily="34" charset="-128"/>
              </a:rPr>
              <a:t>Percentages of Different </a:t>
            </a:r>
            <a:br>
              <a:rPr lang="en-US" altLang="en-US" sz="2800" smtClean="0">
                <a:solidFill>
                  <a:srgbClr val="000000"/>
                </a:solidFill>
                <a:ea typeface="ＭＳ Ｐゴシック" pitchFamily="34" charset="-128"/>
              </a:rPr>
            </a:br>
            <a:r>
              <a:rPr lang="en-US" altLang="en-US" sz="2800" smtClean="0">
                <a:solidFill>
                  <a:srgbClr val="000000"/>
                </a:solidFill>
                <a:ea typeface="ＭＳ Ｐゴシック" pitchFamily="34" charset="-128"/>
              </a:rPr>
              <a:t>Anomalous Color Deficiencies </a:t>
            </a:r>
          </a:p>
        </p:txBody>
      </p:sp>
      <p:sp>
        <p:nvSpPr>
          <p:cNvPr id="35843"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35844" name="Content Placeholder 3"/>
          <p:cNvPicPr>
            <a:picLocks noGrp="1" noChangeAspect="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301625" y="2312988"/>
            <a:ext cx="8504238" cy="3000375"/>
          </a:xfr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304800" y="1219200"/>
            <a:ext cx="8534400" cy="758825"/>
          </a:xfrm>
        </p:spPr>
        <p:txBody>
          <a:bodyPr/>
          <a:lstStyle/>
          <a:p>
            <a:r>
              <a:rPr lang="en-US" altLang="en-US" sz="3200" smtClean="0">
                <a:solidFill>
                  <a:srgbClr val="000000"/>
                </a:solidFill>
                <a:ea typeface="ＭＳ Ｐゴシック" pitchFamily="34" charset="-128"/>
              </a:rPr>
              <a:t>Constancy: Lightness and Color Constancy </a:t>
            </a:r>
          </a:p>
        </p:txBody>
      </p:sp>
      <p:sp>
        <p:nvSpPr>
          <p:cNvPr id="36867" name="Content Placeholder 2"/>
          <p:cNvSpPr>
            <a:spLocks noGrp="1"/>
          </p:cNvSpPr>
          <p:nvPr>
            <p:ph sz="quarter" idx="1"/>
          </p:nvPr>
        </p:nvSpPr>
        <p:spPr>
          <a:xfrm>
            <a:off x="301625" y="2514600"/>
            <a:ext cx="8504238" cy="3584575"/>
          </a:xfrm>
        </p:spPr>
        <p:txBody>
          <a:bodyPr/>
          <a:lstStyle/>
          <a:p>
            <a:r>
              <a:rPr lang="en-US" altLang="en-US" sz="3200" smtClean="0">
                <a:ea typeface="ＭＳ Ｐゴシック" pitchFamily="34" charset="-128"/>
              </a:rPr>
              <a:t>Constancy</a:t>
            </a:r>
          </a:p>
          <a:p>
            <a:endParaRPr lang="en-US" altLang="en-US" sz="3200" smtClean="0">
              <a:ea typeface="ＭＳ Ｐゴシック" pitchFamily="34" charset="-128"/>
            </a:endParaRPr>
          </a:p>
          <a:p>
            <a:r>
              <a:rPr lang="en-US" altLang="en-US" sz="3200" smtClean="0">
                <a:ea typeface="ＭＳ Ｐゴシック" pitchFamily="34" charset="-128"/>
              </a:rPr>
              <a:t>Lightness constancy</a:t>
            </a:r>
          </a:p>
          <a:p>
            <a:endParaRPr lang="en-US" altLang="en-US" sz="3200" smtClean="0">
              <a:ea typeface="ＭＳ Ｐゴシック" pitchFamily="34" charset="-128"/>
            </a:endParaRPr>
          </a:p>
          <a:p>
            <a:r>
              <a:rPr lang="en-US" altLang="en-US" sz="3200" smtClean="0">
                <a:ea typeface="ＭＳ Ｐゴシック" pitchFamily="34" charset="-128"/>
              </a:rPr>
              <a:t>Color constancy </a:t>
            </a:r>
          </a:p>
        </p:txBody>
      </p:sp>
      <p:sp>
        <p:nvSpPr>
          <p:cNvPr id="3686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304800" y="1524000"/>
            <a:ext cx="8534400" cy="758825"/>
          </a:xfrm>
        </p:spPr>
        <p:txBody>
          <a:bodyPr/>
          <a:lstStyle/>
          <a:p>
            <a:r>
              <a:rPr lang="en-US" altLang="en-US" sz="3600" smtClean="0">
                <a:solidFill>
                  <a:srgbClr val="000000"/>
                </a:solidFill>
                <a:ea typeface="ＭＳ Ｐゴシック" pitchFamily="34" charset="-128"/>
              </a:rPr>
              <a:t>Color Constancy </a:t>
            </a:r>
            <a:endParaRPr lang="en-US" altLang="en-US" smtClean="0">
              <a:solidFill>
                <a:srgbClr val="000000"/>
              </a:solidFill>
              <a:ea typeface="ＭＳ Ｐゴシック" pitchFamily="34" charset="-128"/>
            </a:endParaRPr>
          </a:p>
        </p:txBody>
      </p:sp>
      <p:sp>
        <p:nvSpPr>
          <p:cNvPr id="37891"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37892" name="Content Placeholder 3"/>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457200" y="2819400"/>
            <a:ext cx="3970338" cy="2133600"/>
          </a:xfrm>
        </p:spPr>
      </p:pic>
      <p:pic>
        <p:nvPicPr>
          <p:cNvPr id="37893" name="Picture 4"/>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181600" y="2590800"/>
            <a:ext cx="3367088" cy="252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4" name="TextBox 5"/>
          <p:cNvSpPr txBox="1">
            <a:spLocks noChangeArrowheads="1"/>
          </p:cNvSpPr>
          <p:nvPr/>
        </p:nvSpPr>
        <p:spPr bwMode="auto">
          <a:xfrm>
            <a:off x="2209800" y="5257800"/>
            <a:ext cx="5351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Color constancy on Mount Rushmore.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228600" y="1447800"/>
            <a:ext cx="8534400" cy="758825"/>
          </a:xfrm>
        </p:spPr>
        <p:txBody>
          <a:bodyPr/>
          <a:lstStyle/>
          <a:p>
            <a:r>
              <a:rPr lang="en-US" altLang="en-US" sz="3600" smtClean="0">
                <a:solidFill>
                  <a:srgbClr val="000000"/>
                </a:solidFill>
                <a:ea typeface="ＭＳ Ｐゴシック" pitchFamily="34" charset="-128"/>
              </a:rPr>
              <a:t>Color Constancy </a:t>
            </a:r>
            <a:endParaRPr lang="en-US" altLang="en-US" smtClean="0">
              <a:solidFill>
                <a:srgbClr val="000000"/>
              </a:solidFill>
              <a:ea typeface="ＭＳ Ｐゴシック" pitchFamily="34" charset="-128"/>
            </a:endParaRPr>
          </a:p>
        </p:txBody>
      </p:sp>
      <p:pic>
        <p:nvPicPr>
          <p:cNvPr id="3891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139950" y="2362200"/>
            <a:ext cx="4983163" cy="3751263"/>
          </a:xfrm>
        </p:spPr>
      </p:pic>
      <p:sp>
        <p:nvSpPr>
          <p:cNvPr id="3891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304800" y="1143000"/>
            <a:ext cx="8534400" cy="758825"/>
          </a:xfrm>
        </p:spPr>
        <p:txBody>
          <a:bodyPr/>
          <a:lstStyle/>
          <a:p>
            <a:r>
              <a:rPr lang="en-US" altLang="en-US" sz="3600" smtClean="0">
                <a:solidFill>
                  <a:srgbClr val="000000"/>
                </a:solidFill>
                <a:ea typeface="ＭＳ Ｐゴシック" pitchFamily="34" charset="-128"/>
              </a:rPr>
              <a:t>Lightness Constancy </a:t>
            </a:r>
            <a:endParaRPr lang="en-US" altLang="en-US" smtClean="0">
              <a:solidFill>
                <a:srgbClr val="000000"/>
              </a:solidFill>
              <a:ea typeface="ＭＳ Ｐゴシック" pitchFamily="34" charset="-128"/>
            </a:endParaRPr>
          </a:p>
        </p:txBody>
      </p:sp>
      <p:sp>
        <p:nvSpPr>
          <p:cNvPr id="39939" name="Content Placeholder 2"/>
          <p:cNvSpPr>
            <a:spLocks noGrp="1"/>
          </p:cNvSpPr>
          <p:nvPr>
            <p:ph sz="quarter" idx="1"/>
          </p:nvPr>
        </p:nvSpPr>
        <p:spPr>
          <a:xfrm>
            <a:off x="301625" y="2514600"/>
            <a:ext cx="8504238" cy="3584575"/>
          </a:xfrm>
        </p:spPr>
        <p:txBody>
          <a:bodyPr/>
          <a:lstStyle/>
          <a:p>
            <a:r>
              <a:rPr lang="en-US" altLang="en-US" sz="3200" smtClean="0">
                <a:ea typeface="ＭＳ Ｐゴシック" pitchFamily="34" charset="-128"/>
              </a:rPr>
              <a:t>Gelb effect </a:t>
            </a:r>
          </a:p>
        </p:txBody>
      </p:sp>
      <p:sp>
        <p:nvSpPr>
          <p:cNvPr id="3994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39941" name="Picture 1"/>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733800" y="1981200"/>
            <a:ext cx="4700588"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304800" y="1143000"/>
            <a:ext cx="8534400" cy="758825"/>
          </a:xfrm>
        </p:spPr>
        <p:txBody>
          <a:bodyPr/>
          <a:lstStyle/>
          <a:p>
            <a:r>
              <a:rPr lang="en-US" altLang="en-US" sz="3600" b="1" i="1" smtClean="0">
                <a:solidFill>
                  <a:srgbClr val="000000"/>
                </a:solidFill>
                <a:ea typeface="ＭＳ Ｐゴシック" pitchFamily="34" charset="-128"/>
              </a:rPr>
              <a:t>IN DEPTH: The Color Purple </a:t>
            </a:r>
            <a:endParaRPr lang="en-US" altLang="en-US" smtClean="0">
              <a:solidFill>
                <a:srgbClr val="000000"/>
              </a:solidFill>
              <a:ea typeface="ＭＳ Ｐゴシック" pitchFamily="34" charset="-128"/>
            </a:endParaRPr>
          </a:p>
        </p:txBody>
      </p:sp>
      <p:pic>
        <p:nvPicPr>
          <p:cNvPr id="40963"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t="9477" b="9477"/>
          <a:stretch>
            <a:fillRect/>
          </a:stretch>
        </p:blipFill>
        <p:spPr>
          <a:xfrm>
            <a:off x="685800" y="1981200"/>
            <a:ext cx="7891463" cy="4241800"/>
          </a:xfrm>
        </p:spPr>
      </p:pic>
      <p:sp>
        <p:nvSpPr>
          <p:cNvPr id="4096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381000" y="1143000"/>
            <a:ext cx="8534400" cy="758825"/>
          </a:xfrm>
        </p:spPr>
        <p:txBody>
          <a:bodyPr/>
          <a:lstStyle/>
          <a:p>
            <a:r>
              <a:rPr lang="en-US" altLang="en-US" sz="3600" b="1" i="1" smtClean="0">
                <a:solidFill>
                  <a:srgbClr val="000000"/>
                </a:solidFill>
                <a:ea typeface="ＭＳ Ｐゴシック" pitchFamily="34" charset="-128"/>
              </a:rPr>
              <a:t>In Depth: The Color Purple </a:t>
            </a:r>
            <a:endParaRPr lang="en-US" altLang="en-US" smtClean="0">
              <a:solidFill>
                <a:srgbClr val="000000"/>
              </a:solidFill>
              <a:ea typeface="ＭＳ Ｐゴシック" pitchFamily="34" charset="-128"/>
            </a:endParaRPr>
          </a:p>
        </p:txBody>
      </p:sp>
      <p:pic>
        <p:nvPicPr>
          <p:cNvPr id="4198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04800" y="2909888"/>
            <a:ext cx="8504238" cy="2714625"/>
          </a:xfrm>
        </p:spPr>
      </p:pic>
      <p:sp>
        <p:nvSpPr>
          <p:cNvPr id="4198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41989" name="TextBox 2"/>
          <p:cNvSpPr txBox="1">
            <a:spLocks noChangeArrowheads="1"/>
          </p:cNvSpPr>
          <p:nvPr/>
        </p:nvSpPr>
        <p:spPr bwMode="auto">
          <a:xfrm>
            <a:off x="3124200" y="2286000"/>
            <a:ext cx="30067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How to make purple.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28600" y="1447800"/>
            <a:ext cx="8534400" cy="758825"/>
          </a:xfrm>
        </p:spPr>
        <p:txBody>
          <a:bodyPr/>
          <a:lstStyle/>
          <a:p>
            <a:r>
              <a:rPr lang="en-US" altLang="en-US" sz="3600" smtClean="0">
                <a:solidFill>
                  <a:srgbClr val="000000"/>
                </a:solidFill>
                <a:ea typeface="ＭＳ Ｐゴシック" pitchFamily="34" charset="-128"/>
              </a:rPr>
              <a:t>Achromatic Lightness</a:t>
            </a:r>
          </a:p>
        </p:txBody>
      </p:sp>
      <p:pic>
        <p:nvPicPr>
          <p:cNvPr id="9219"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04800" y="3471863"/>
            <a:ext cx="8504238" cy="2505075"/>
          </a:xfrm>
        </p:spPr>
      </p:pic>
      <p:sp>
        <p:nvSpPr>
          <p:cNvPr id="922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8600" y="1447800"/>
            <a:ext cx="8534400" cy="758825"/>
          </a:xfrm>
        </p:spPr>
        <p:txBody>
          <a:bodyPr/>
          <a:lstStyle/>
          <a:p>
            <a:r>
              <a:rPr lang="en-US" altLang="en-US" sz="3200" smtClean="0">
                <a:solidFill>
                  <a:srgbClr val="000000"/>
                </a:solidFill>
                <a:ea typeface="ＭＳ Ｐゴシック" pitchFamily="34" charset="-128"/>
              </a:rPr>
              <a:t>Hue, Saturation, Lightness, and Brightness </a:t>
            </a:r>
          </a:p>
        </p:txBody>
      </p:sp>
      <p:sp>
        <p:nvSpPr>
          <p:cNvPr id="10243" name="Content Placeholder 2"/>
          <p:cNvSpPr>
            <a:spLocks noGrp="1"/>
          </p:cNvSpPr>
          <p:nvPr>
            <p:ph sz="quarter" idx="1"/>
          </p:nvPr>
        </p:nvSpPr>
        <p:spPr>
          <a:xfrm>
            <a:off x="301625" y="2514600"/>
            <a:ext cx="8504238" cy="3584575"/>
          </a:xfrm>
        </p:spPr>
        <p:txBody>
          <a:bodyPr/>
          <a:lstStyle/>
          <a:p>
            <a:r>
              <a:rPr lang="en-US" altLang="en-US" sz="2800" smtClean="0">
                <a:ea typeface="ＭＳ Ｐゴシック" pitchFamily="34" charset="-128"/>
              </a:rPr>
              <a:t>Hue</a:t>
            </a:r>
          </a:p>
          <a:p>
            <a:r>
              <a:rPr lang="en-US" altLang="en-US" sz="2800" smtClean="0">
                <a:ea typeface="ＭＳ Ｐゴシック" pitchFamily="34" charset="-128"/>
              </a:rPr>
              <a:t>Quality</a:t>
            </a:r>
          </a:p>
          <a:p>
            <a:r>
              <a:rPr lang="en-US" altLang="en-US" sz="2800" smtClean="0">
                <a:ea typeface="ＭＳ Ｐゴシック" pitchFamily="34" charset="-128"/>
              </a:rPr>
              <a:t> Saturation</a:t>
            </a:r>
          </a:p>
          <a:p>
            <a:r>
              <a:rPr lang="en-US" altLang="en-US" sz="2800" smtClean="0">
                <a:ea typeface="ＭＳ Ｐゴシック" pitchFamily="34" charset="-128"/>
              </a:rPr>
              <a:t>Brightness</a:t>
            </a:r>
          </a:p>
          <a:p>
            <a:r>
              <a:rPr lang="en-US" altLang="en-US" sz="2800" smtClean="0">
                <a:ea typeface="ＭＳ Ｐゴシック" pitchFamily="34" charset="-128"/>
              </a:rPr>
              <a:t>Lightness</a:t>
            </a:r>
          </a:p>
        </p:txBody>
      </p:sp>
      <p:sp>
        <p:nvSpPr>
          <p:cNvPr id="1024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0245" name="Picture 3"/>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03713" y="2362200"/>
            <a:ext cx="327977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TextBox 4"/>
          <p:cNvSpPr txBox="1">
            <a:spLocks noChangeArrowheads="1"/>
          </p:cNvSpPr>
          <p:nvPr/>
        </p:nvSpPr>
        <p:spPr bwMode="auto">
          <a:xfrm>
            <a:off x="4943475" y="5334000"/>
            <a:ext cx="21701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3200">
                <a:latin typeface="Arial" charset="0"/>
              </a:rPr>
              <a:t>Saturation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71600"/>
            <a:ext cx="8534400" cy="758825"/>
          </a:xfrm>
        </p:spPr>
        <p:txBody>
          <a:bodyPr/>
          <a:lstStyle/>
          <a:p>
            <a:pPr>
              <a:defRPr/>
            </a:pPr>
            <a:r>
              <a:rPr lang="en-US" sz="3200" dirty="0">
                <a:solidFill>
                  <a:srgbClr val="000000"/>
                </a:solidFill>
              </a:rPr>
              <a:t>Hue, Saturation, Lightness, and Brightness </a:t>
            </a:r>
            <a:endParaRPr lang="en-US" sz="3200" dirty="0"/>
          </a:p>
        </p:txBody>
      </p:sp>
      <p:pic>
        <p:nvPicPr>
          <p:cNvPr id="11267" name="Content Placeholder 5"/>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6346825" y="2360613"/>
            <a:ext cx="1784350" cy="3687762"/>
          </a:xfrm>
        </p:spPr>
      </p:pic>
      <p:sp>
        <p:nvSpPr>
          <p:cNvPr id="1126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1269" name="Picture 4"/>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47713" y="2420938"/>
            <a:ext cx="4032250" cy="323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04800" y="1371600"/>
            <a:ext cx="8534400" cy="758825"/>
          </a:xfrm>
        </p:spPr>
        <p:txBody>
          <a:bodyPr/>
          <a:lstStyle/>
          <a:p>
            <a:r>
              <a:rPr lang="en-US" altLang="en-US" sz="3600" smtClean="0">
                <a:solidFill>
                  <a:srgbClr val="000000"/>
                </a:solidFill>
                <a:ea typeface="ＭＳ Ｐゴシック" pitchFamily="34" charset="-128"/>
              </a:rPr>
              <a:t>Additive And Subtractive Color Mixing </a:t>
            </a:r>
          </a:p>
        </p:txBody>
      </p:sp>
      <p:sp>
        <p:nvSpPr>
          <p:cNvPr id="12291" name="Content Placeholder 2"/>
          <p:cNvSpPr>
            <a:spLocks noGrp="1"/>
          </p:cNvSpPr>
          <p:nvPr>
            <p:ph sz="quarter" idx="1"/>
          </p:nvPr>
        </p:nvSpPr>
        <p:spPr>
          <a:xfrm>
            <a:off x="301625" y="2971800"/>
            <a:ext cx="8504238" cy="3127375"/>
          </a:xfrm>
        </p:spPr>
        <p:txBody>
          <a:bodyPr/>
          <a:lstStyle/>
          <a:p>
            <a:r>
              <a:rPr lang="en-US" altLang="en-US" sz="3200" smtClean="0">
                <a:ea typeface="ＭＳ Ｐゴシック" pitchFamily="34" charset="-128"/>
              </a:rPr>
              <a:t>Additive color mixing</a:t>
            </a:r>
          </a:p>
          <a:p>
            <a:endParaRPr lang="en-US" altLang="en-US" sz="3200" smtClean="0">
              <a:ea typeface="ＭＳ Ｐゴシック" pitchFamily="34" charset="-128"/>
            </a:endParaRPr>
          </a:p>
          <a:p>
            <a:r>
              <a:rPr lang="en-US" altLang="en-US" sz="3200" smtClean="0">
                <a:ea typeface="ＭＳ Ｐゴシック" pitchFamily="34" charset="-128"/>
              </a:rPr>
              <a:t>Subtractive color mixing</a:t>
            </a:r>
          </a:p>
          <a:p>
            <a:endParaRPr lang="en-US" altLang="en-US" sz="3200" smtClean="0">
              <a:ea typeface="ＭＳ Ｐゴシック" pitchFamily="34" charset="-128"/>
            </a:endParaRPr>
          </a:p>
          <a:p>
            <a:r>
              <a:rPr lang="en-US" altLang="en-US" sz="3200" smtClean="0">
                <a:ea typeface="ＭＳ Ｐゴシック" pitchFamily="34" charset="-128"/>
              </a:rPr>
              <a:t> Metamer </a:t>
            </a:r>
          </a:p>
        </p:txBody>
      </p:sp>
      <p:sp>
        <p:nvSpPr>
          <p:cNvPr id="1229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04800" y="1371600"/>
            <a:ext cx="8534400" cy="758825"/>
          </a:xfrm>
        </p:spPr>
        <p:txBody>
          <a:bodyPr/>
          <a:lstStyle/>
          <a:p>
            <a:r>
              <a:rPr lang="en-US" altLang="en-US" sz="3600" smtClean="0">
                <a:solidFill>
                  <a:srgbClr val="000000"/>
                </a:solidFill>
                <a:ea typeface="ＭＳ Ｐゴシック" pitchFamily="34" charset="-128"/>
              </a:rPr>
              <a:t>Additive Color Mixing (Mixing Lights) </a:t>
            </a:r>
            <a:endParaRPr lang="en-US" altLang="en-US" smtClean="0">
              <a:solidFill>
                <a:srgbClr val="000000"/>
              </a:solidFill>
              <a:ea typeface="ＭＳ Ｐゴシック" pitchFamily="34" charset="-128"/>
            </a:endParaRPr>
          </a:p>
        </p:txBody>
      </p:sp>
      <p:pic>
        <p:nvPicPr>
          <p:cNvPr id="13315"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190625" y="2438400"/>
            <a:ext cx="6550025" cy="3654425"/>
          </a:xfrm>
        </p:spPr>
      </p:pic>
      <p:sp>
        <p:nvSpPr>
          <p:cNvPr id="1331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4800" y="1219200"/>
            <a:ext cx="8534400" cy="758825"/>
          </a:xfrm>
        </p:spPr>
        <p:txBody>
          <a:bodyPr/>
          <a:lstStyle/>
          <a:p>
            <a:r>
              <a:rPr lang="en-US" altLang="en-US" sz="3600" smtClean="0">
                <a:solidFill>
                  <a:srgbClr val="000000"/>
                </a:solidFill>
                <a:ea typeface="ＭＳ Ｐゴシック" pitchFamily="34" charset="-128"/>
              </a:rPr>
              <a:t>Additive Color Mixing (Mixing Lights) </a:t>
            </a:r>
            <a:endParaRPr lang="en-US" altLang="en-US" smtClean="0">
              <a:solidFill>
                <a:srgbClr val="000000"/>
              </a:solidFill>
              <a:ea typeface="ＭＳ Ｐゴシック" pitchFamily="34" charset="-128"/>
            </a:endParaRPr>
          </a:p>
        </p:txBody>
      </p:sp>
      <p:sp>
        <p:nvSpPr>
          <p:cNvPr id="14339"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4340"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685800" y="2057400"/>
            <a:ext cx="7586663" cy="4078288"/>
          </a:xfr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emplate>
  <TotalTime>247</TotalTime>
  <Words>2548</Words>
  <Application>Microsoft Office PowerPoint</Application>
  <PresentationFormat>On-screen Show (4:3)</PresentationFormat>
  <Paragraphs>211</Paragraphs>
  <Slides>36</Slides>
  <Notes>28</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Civic</vt:lpstr>
      <vt:lpstr>PowerPoint Presentation</vt:lpstr>
      <vt:lpstr>LEARNING OBJECTIVES </vt:lpstr>
      <vt:lpstr>Wavelengths of Light and Color </vt:lpstr>
      <vt:lpstr>Achromatic Lightness</vt:lpstr>
      <vt:lpstr>Hue, Saturation, Lightness, and Brightness </vt:lpstr>
      <vt:lpstr>Hue, Saturation, Lightness, and Brightness </vt:lpstr>
      <vt:lpstr>Additive And Subtractive Color Mixing </vt:lpstr>
      <vt:lpstr>Additive Color Mixing (Mixing Lights) </vt:lpstr>
      <vt:lpstr>Additive Color Mixing (Mixing Lights) </vt:lpstr>
      <vt:lpstr>Subtractive Color Mixing (Mixing Paints) </vt:lpstr>
      <vt:lpstr>Color-Matching Experiments </vt:lpstr>
      <vt:lpstr>The Retina and Color </vt:lpstr>
      <vt:lpstr>The Retina and Color </vt:lpstr>
      <vt:lpstr>Univariance, or Why More Than One Receptor Is Necessary to See in Color </vt:lpstr>
      <vt:lpstr>The Trichromatic Theory of Color Vision </vt:lpstr>
      <vt:lpstr>The Opponent Theory of Color Perception </vt:lpstr>
      <vt:lpstr>Findings That Support Opponent Theory </vt:lpstr>
      <vt:lpstr>Findings That Support Opponent Theory </vt:lpstr>
      <vt:lpstr>Findings That Support Opponent Theory </vt:lpstr>
      <vt:lpstr>Findings That Support Opponent Theory </vt:lpstr>
      <vt:lpstr>Findings That Support Opponent Theory </vt:lpstr>
      <vt:lpstr>Findings That Support Opponent Theory </vt:lpstr>
      <vt:lpstr>Hue Cancellation </vt:lpstr>
      <vt:lpstr>Opponent Cells in the LGN and V1 </vt:lpstr>
      <vt:lpstr>Color Deficiency </vt:lpstr>
      <vt:lpstr>Color Deficiency </vt:lpstr>
      <vt:lpstr>Color Deficiency </vt:lpstr>
      <vt:lpstr>The Visual Spectrum as it Appears  to Color-deficient Individuals</vt:lpstr>
      <vt:lpstr>A Description of Different Types of Color Vision </vt:lpstr>
      <vt:lpstr>Percentages of Different  Anomalous Color Deficiencies </vt:lpstr>
      <vt:lpstr>Constancy: Lightness and Color Constancy </vt:lpstr>
      <vt:lpstr>Color Constancy </vt:lpstr>
      <vt:lpstr>Color Constancy </vt:lpstr>
      <vt:lpstr>Lightness Constancy </vt:lpstr>
      <vt:lpstr>IN DEPTH: The Color Purple </vt:lpstr>
      <vt:lpstr>In Depth: The Color Purple </vt:lpstr>
    </vt:vector>
  </TitlesOfParts>
  <Company>Sage Publications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rleblond</dc:creator>
  <cp:lastModifiedBy>Berbeo, Lucy</cp:lastModifiedBy>
  <cp:revision>37</cp:revision>
  <dcterms:created xsi:type="dcterms:W3CDTF">2012-08-30T20:44:25Z</dcterms:created>
  <dcterms:modified xsi:type="dcterms:W3CDTF">2015-08-04T04:29:57Z</dcterms:modified>
</cp:coreProperties>
</file>