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5"/>
  </p:notesMasterIdLst>
  <p:sldIdLst>
    <p:sldId id="258" r:id="rId2"/>
    <p:sldId id="262" r:id="rId3"/>
    <p:sldId id="263" r:id="rId4"/>
    <p:sldId id="315" r:id="rId5"/>
    <p:sldId id="286" r:id="rId6"/>
    <p:sldId id="312" r:id="rId7"/>
    <p:sldId id="285" r:id="rId8"/>
    <p:sldId id="316" r:id="rId9"/>
    <p:sldId id="317" r:id="rId10"/>
    <p:sldId id="323" r:id="rId11"/>
    <p:sldId id="319" r:id="rId12"/>
    <p:sldId id="320" r:id="rId13"/>
    <p:sldId id="321" r:id="rId14"/>
    <p:sldId id="322" r:id="rId15"/>
    <p:sldId id="303" r:id="rId16"/>
    <p:sldId id="264" r:id="rId17"/>
    <p:sldId id="265" r:id="rId18"/>
    <p:sldId id="266" r:id="rId19"/>
    <p:sldId id="302" r:id="rId20"/>
    <p:sldId id="324" r:id="rId21"/>
    <p:sldId id="325" r:id="rId22"/>
    <p:sldId id="267" r:id="rId23"/>
    <p:sldId id="326" r:id="rId24"/>
    <p:sldId id="327" r:id="rId25"/>
    <p:sldId id="332" r:id="rId26"/>
    <p:sldId id="298" r:id="rId27"/>
    <p:sldId id="328" r:id="rId28"/>
    <p:sldId id="329" r:id="rId29"/>
    <p:sldId id="297" r:id="rId30"/>
    <p:sldId id="330" r:id="rId31"/>
    <p:sldId id="331" r:id="rId32"/>
    <p:sldId id="296" r:id="rId33"/>
    <p:sldId id="294" r:id="rId34"/>
    <p:sldId id="293" r:id="rId35"/>
    <p:sldId id="292" r:id="rId36"/>
    <p:sldId id="268" r:id="rId37"/>
    <p:sldId id="270" r:id="rId38"/>
    <p:sldId id="269" r:id="rId39"/>
    <p:sldId id="271" r:id="rId40"/>
    <p:sldId id="333" r:id="rId41"/>
    <p:sldId id="288" r:id="rId42"/>
    <p:sldId id="334" r:id="rId43"/>
    <p:sldId id="287" r:id="rId4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5" autoAdjust="0"/>
    <p:restoredTop sz="94670" autoAdjust="0"/>
  </p:normalViewPr>
  <p:slideViewPr>
    <p:cSldViewPr>
      <p:cViewPr>
        <p:scale>
          <a:sx n="100" d="100"/>
          <a:sy n="100" d="100"/>
        </p:scale>
        <p:origin x="-102" y="-72"/>
      </p:cViewPr>
      <p:guideLst>
        <p:guide orient="horz" pos="2160"/>
        <p:guide pos="2880"/>
      </p:guideLst>
    </p:cSldViewPr>
  </p:slideViewPr>
  <p:outlineViewPr>
    <p:cViewPr>
      <p:scale>
        <a:sx n="33" d="100"/>
        <a:sy n="33" d="100"/>
      </p:scale>
      <p:origin x="0" y="7952"/>
    </p:cViewPr>
    <p:sldLst>
      <p:sld r:id="rId1" collapse="1"/>
    </p:sldLst>
  </p:outlineViewPr>
  <p:notesTextViewPr>
    <p:cViewPr>
      <p:scale>
        <a:sx n="100" d="100"/>
        <a:sy n="100" d="100"/>
      </p:scale>
      <p:origin x="0" y="0"/>
    </p:cViewPr>
  </p:notesTextViewPr>
  <p:sorterViewPr>
    <p:cViewPr>
      <p:scale>
        <a:sx n="197" d="100"/>
        <a:sy n="197"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_rels/viewProps.xml.rels><?xml version="1.0" encoding="UTF-8" standalone="yes"?>
<Relationships xmlns="http://schemas.openxmlformats.org/package/2006/relationships"><Relationship Id="rId1"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3E63EA09-59A9-414C-8C10-64CA6633ED77}" type="datetimeFigureOut">
              <a:rPr lang="en-US" altLang="en-US"/>
              <a:pPr>
                <a:defRPr/>
              </a:pPr>
              <a:t>8/3/2015</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B91D79E4-3147-4DA7-8FBE-E659E9910791}" type="slidenum">
              <a:rPr lang="en-US" altLang="en-US"/>
              <a:pPr>
                <a:defRPr/>
              </a:pPr>
              <a:t>‹#›</a:t>
            </a:fld>
            <a:endParaRPr lang="en-US" altLang="en-US"/>
          </a:p>
        </p:txBody>
      </p:sp>
    </p:spTree>
    <p:extLst>
      <p:ext uri="{BB962C8B-B14F-4D97-AF65-F5344CB8AC3E}">
        <p14:creationId xmlns:p14="http://schemas.microsoft.com/office/powerpoint/2010/main" val="14076026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7.1 Our visual systems must re-create the 3D world using an essentially flat, 2D retina. </a:t>
            </a:r>
          </a:p>
          <a:p>
            <a:r>
              <a:rPr lang="en-US" altLang="en-US" smtClean="0">
                <a:ea typeface="ＭＳ Ｐゴシック" pitchFamily="34" charset="-128"/>
              </a:rPr>
              <a:t>This figure shows the equivalence of size of objects at different distances from the retina. Everything along this cone projects the same-size image onto a flat retina. The visual system must then determine relative size and relative distance (depth). </a:t>
            </a: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72B7ADC-C15E-487E-B460-466AAC5863A8}" type="slidenum">
              <a:rPr lang="en-US" altLang="en-US" smtClean="0"/>
              <a:pPr eaLnBrk="1" hangingPunct="1">
                <a:spcBef>
                  <a:spcPct val="0"/>
                </a:spcBef>
              </a:pPr>
              <a:t>3</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7.12 Shadows and shading. </a:t>
            </a:r>
          </a:p>
          <a:p>
            <a:r>
              <a:rPr lang="en-US" altLang="en-US" smtClean="0">
                <a:ea typeface="ＭＳ Ｐゴシック" pitchFamily="34" charset="-128"/>
              </a:rPr>
              <a:t>We see two views of the same image. (a) The lighting appears to be coming from above and to the right. (b) The picture is merely flipped, so that the light appears to be coming from below and to the left. Note how this changes our perception of whether the circles in the rock art are bumps or indentations. </a:t>
            </a:r>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572C3D8-D410-4DBE-9D54-41B4E21CFB2B}" type="slidenum">
              <a:rPr lang="en-US" altLang="en-US" smtClean="0"/>
              <a:pPr eaLnBrk="1" hangingPunct="1">
                <a:spcBef>
                  <a:spcPct val="0"/>
                </a:spcBef>
              </a:pPr>
              <a:t>14</a:t>
            </a:fld>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7.13 Motion parallax </a:t>
            </a:r>
          </a:p>
          <a:p>
            <a:r>
              <a:rPr lang="en-US" altLang="en-US" smtClean="0">
                <a:ea typeface="ＭＳ Ｐゴシック" pitchFamily="34" charset="-128"/>
              </a:rPr>
              <a:t>As you move, objects closer to you appear to move faster, whereas objects farther away appear to move slower. This is because the closer objects move a greater amount on your retinae from Time 1 to Time 2 than do the more distant objects. </a:t>
            </a:r>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B7270D3-5D12-405E-8200-6795DED34EE4}" type="slidenum">
              <a:rPr lang="en-US" altLang="en-US" smtClean="0"/>
              <a:pPr eaLnBrk="1" hangingPunct="1">
                <a:spcBef>
                  <a:spcPct val="0"/>
                </a:spcBef>
              </a:pPr>
              <a:t>16</a:t>
            </a:fld>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7.14 Deletion and accretion. </a:t>
            </a:r>
          </a:p>
          <a:p>
            <a:r>
              <a:rPr lang="en-US" altLang="en-US" smtClean="0">
                <a:ea typeface="ＭＳ Ｐゴシック" pitchFamily="34" charset="-128"/>
              </a:rPr>
              <a:t>a) As we watch an object move relative to another object, we judge the object that disappears (deletion) and reappears (accretion) as being farther away from us than the object that is continually visible. b) You can experience motion parallax a bit in an anaglyph stereogram. Put on your 3D glasses and move your head from side to side while looking at the image. You will see the finger move more that the faces in the background .</a:t>
            </a:r>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31B8020-C030-40E7-8E61-C1C06108F6CF}" type="slidenum">
              <a:rPr lang="en-US" altLang="en-US" smtClean="0"/>
              <a:pPr eaLnBrk="1" hangingPunct="1">
                <a:spcBef>
                  <a:spcPct val="0"/>
                </a:spcBef>
              </a:pPr>
              <a:t>17</a:t>
            </a:fld>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7.15 Optic flow. </a:t>
            </a:r>
          </a:p>
          <a:p>
            <a:r>
              <a:rPr lang="en-US" altLang="en-US" smtClean="0">
                <a:ea typeface="ＭＳ Ｐゴシック" pitchFamily="34" charset="-128"/>
              </a:rPr>
              <a:t>Consider being in the driver’s seat and seeing the view in front of you. As you move forward, the world moves toward you and then disappears behind you. Your fixation point remains constant in the distance, but objects flow toward you and spread out as they do, relative to your position. The arrows in the figure represent this relative movement as you drive down the road. </a:t>
            </a:r>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0FEBB62-7331-4B81-B44A-B5C9C4390EE4}" type="slidenum">
              <a:rPr lang="en-US" altLang="en-US" smtClean="0"/>
              <a:pPr eaLnBrk="1" hangingPunct="1">
                <a:spcBef>
                  <a:spcPct val="0"/>
                </a:spcBef>
              </a:pPr>
              <a:t>18</a:t>
            </a:fld>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7.16 Binocular disparity. </a:t>
            </a:r>
          </a:p>
          <a:p>
            <a:r>
              <a:rPr lang="en-US" altLang="en-US" smtClean="0">
                <a:ea typeface="ＭＳ Ｐゴシック" pitchFamily="34" charset="-128"/>
              </a:rPr>
              <a:t>Each eye has a slightly different view of the world. If you hold your finger out at arm’s length and then look at it alternately with your left eye only and then your right eye only, the image of your finger relative to the world behind it will shift somewhat. This is binocular disparity, which helps provide the basis for the determination of depth. </a:t>
            </a:r>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42452BC-E70D-49DA-8E2D-FCBA4BB53396}" type="slidenum">
              <a:rPr lang="en-US" altLang="en-US" smtClean="0"/>
              <a:pPr eaLnBrk="1" hangingPunct="1">
                <a:spcBef>
                  <a:spcPct val="0"/>
                </a:spcBef>
              </a:pPr>
              <a:t>20</a:t>
            </a:fld>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7.17 Three-dimensional movies. </a:t>
            </a:r>
          </a:p>
          <a:p>
            <a:r>
              <a:rPr lang="en-US" altLang="en-US" smtClean="0">
                <a:ea typeface="ＭＳ Ｐゴシック" pitchFamily="34" charset="-128"/>
              </a:rPr>
              <a:t>(a) A traditional 2D movie. In these movies, each eye sees the same information, and depth is inferred from monocular and motion cues. (b) A 3D movie. In this situation, each eye receives different images, allowing stereoscopic vision to occur. </a:t>
            </a:r>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6355AB0-3729-45DD-8CC3-3881F49F55C5}" type="slidenum">
              <a:rPr lang="en-US" altLang="en-US" smtClean="0"/>
              <a:pPr eaLnBrk="1" hangingPunct="1">
                <a:spcBef>
                  <a:spcPct val="0"/>
                </a:spcBef>
              </a:pPr>
              <a:t>21</a:t>
            </a:fld>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7.18 The horopter and corresponding points. </a:t>
            </a:r>
          </a:p>
          <a:p>
            <a:r>
              <a:rPr lang="en-US" altLang="en-US" smtClean="0">
                <a:ea typeface="ＭＳ Ｐゴシック" pitchFamily="34" charset="-128"/>
              </a:rPr>
              <a:t>When we look at an object, that object defines our horopter—all points equally distant from us form the horopter. Technically, the horopter is the region in space where the two images from an object fall on corresponding locations on the two retinae. Points that are closer to us than the horopter have crossed disparity, and points farther away have uncrossed disparity. </a:t>
            </a: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285D4F0-047D-422D-AFA3-E2D505C4D94F}" type="slidenum">
              <a:rPr lang="en-US" altLang="en-US" smtClean="0"/>
              <a:pPr eaLnBrk="1" hangingPunct="1">
                <a:spcBef>
                  <a:spcPct val="0"/>
                </a:spcBef>
              </a:pPr>
              <a:t>22</a:t>
            </a:fld>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7.19 Corresponding and noncorresponding points and the horopter. </a:t>
            </a:r>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7797CB7-4ED7-4EF1-BF19-3A64ED68AB79}" type="slidenum">
              <a:rPr lang="en-US" altLang="en-US" smtClean="0"/>
              <a:pPr eaLnBrk="1" hangingPunct="1">
                <a:spcBef>
                  <a:spcPct val="0"/>
                </a:spcBef>
              </a:pPr>
              <a:t>23</a:t>
            </a:fld>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7.20 Magnitude of binocular disparity. </a:t>
            </a:r>
          </a:p>
          <a:p>
            <a:r>
              <a:rPr lang="en-US" altLang="en-US" smtClean="0">
                <a:ea typeface="ＭＳ Ｐゴシック" pitchFamily="34" charset="-128"/>
              </a:rPr>
              <a:t>The farther away an object is from the horopter, the larger the disparity will be. Consider Figure 7.20a. This figure shows two objects with crossed disparity, that is, two objects that are closer to the viewer than the object being fixated on. You can see that Object C is closer to the viewer than Object B. Therefore, Object C has a greater crossed disparity than Object B. Now consider Figure 7.20b. This figure shows two objects with an uncrossed disparity, that is, two objects that are farther from the viewer than the object being fixated on. You can see that Object D is farther from the viewer than Object E. Therefore, Object D has a greater uncrossed disparity than Object E. </a:t>
            </a:r>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6329F6E-BF09-4FBC-831A-C46FB6797338}" type="slidenum">
              <a:rPr lang="en-US" altLang="en-US" smtClean="0"/>
              <a:pPr eaLnBrk="1" hangingPunct="1">
                <a:spcBef>
                  <a:spcPct val="0"/>
                </a:spcBef>
              </a:pPr>
              <a:t>24</a:t>
            </a:fld>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7.21 Wheatstone stereograph. </a:t>
            </a:r>
          </a:p>
          <a:p>
            <a:r>
              <a:rPr lang="en-US" altLang="en-US" smtClean="0">
                <a:ea typeface="ＭＳ Ｐゴシック" pitchFamily="34" charset="-128"/>
              </a:rPr>
              <a:t>a) This simple device projects one image to each eye. If there is disparity in the images, a 3D image will jump out at the viewer. b) A stereoscope as an anaglyph stereogram. </a:t>
            </a:r>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F77AF59-C72D-4FC1-BBAC-9D5CB2159AD7}" type="slidenum">
              <a:rPr lang="en-US" altLang="en-US" smtClean="0"/>
              <a:pPr eaLnBrk="1" hangingPunct="1">
                <a:spcBef>
                  <a:spcPct val="0"/>
                </a:spcBef>
              </a:pPr>
              <a:t>26</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7.3 Vergence. </a:t>
            </a:r>
          </a:p>
          <a:p>
            <a:r>
              <a:rPr lang="en-US" altLang="en-US" smtClean="0">
                <a:ea typeface="ＭＳ Ｐゴシック" pitchFamily="34" charset="-128"/>
              </a:rPr>
              <a:t>Your eyes cross to focus on a nearby object. People can “feel” this movement, and that gives them information that objects are close by. When looking at an object farther away (more than 4 m), there is no vergence at all. This too provides information about depth. </a:t>
            </a:r>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B758C91-3E54-420D-A3FF-EA8BC97C29CC}" type="slidenum">
              <a:rPr lang="en-US" altLang="en-US" smtClean="0"/>
              <a:pPr eaLnBrk="1" hangingPunct="1">
                <a:spcBef>
                  <a:spcPct val="0"/>
                </a:spcBef>
              </a:pPr>
              <a:t>5</a:t>
            </a:fld>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7.22 An old-fashioned stereogram. </a:t>
            </a:r>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3B9DC7C-0EB7-4F7B-8D05-9EA2B7002C72}" type="slidenum">
              <a:rPr lang="en-US" altLang="en-US" smtClean="0"/>
              <a:pPr eaLnBrk="1" hangingPunct="1">
                <a:spcBef>
                  <a:spcPct val="0"/>
                </a:spcBef>
              </a:pPr>
              <a:t>27</a:t>
            </a:fld>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7.23 Anaglyph. </a:t>
            </a:r>
          </a:p>
          <a:p>
            <a:r>
              <a:rPr lang="en-US" altLang="en-US" smtClean="0">
                <a:ea typeface="ＭＳ Ｐゴシック" pitchFamily="34" charset="-128"/>
              </a:rPr>
              <a:t>This is another form of stereogram and the technique generally used in recent 3D movies. Use a pair of 3D glasses to look at these images. </a:t>
            </a:r>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21CEC41-6F0B-42A3-8E00-88357BC4096D}" type="slidenum">
              <a:rPr lang="en-US" altLang="en-US" smtClean="0"/>
              <a:pPr eaLnBrk="1" hangingPunct="1">
                <a:spcBef>
                  <a:spcPct val="0"/>
                </a:spcBef>
              </a:pPr>
              <a:t>28</a:t>
            </a:fld>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7.24 Random-dot stereograms. </a:t>
            </a:r>
          </a:p>
          <a:p>
            <a:r>
              <a:rPr lang="en-US" altLang="en-US" smtClean="0">
                <a:ea typeface="ＭＳ Ｐゴシック" pitchFamily="34" charset="-128"/>
              </a:rPr>
              <a:t>When these images are viewed through a stereograph, you can see an “XX” floating in front of the black and white dots. </a:t>
            </a: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A5BBEB1-2AFA-47AA-AB0A-C4880F3B6018}" type="slidenum">
              <a:rPr lang="en-US" altLang="en-US" smtClean="0"/>
              <a:pPr eaLnBrk="1" hangingPunct="1">
                <a:spcBef>
                  <a:spcPct val="0"/>
                </a:spcBef>
              </a:pPr>
              <a:t>29</a:t>
            </a:fld>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Use a pair of 3D glasses to examine the image. You should see an “XX” floating in front of the pattern of black and white dots.</a:t>
            </a:r>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E6952F8-B878-47E0-A982-FC8E5EA43137}" type="slidenum">
              <a:rPr lang="en-US" altLang="en-US" smtClean="0"/>
              <a:pPr eaLnBrk="1" hangingPunct="1">
                <a:spcBef>
                  <a:spcPct val="0"/>
                </a:spcBef>
              </a:pPr>
              <a:t>30</a:t>
            </a:fld>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7.26 How random-dot stereograms are made. </a:t>
            </a:r>
          </a:p>
          <a:p>
            <a:r>
              <a:rPr lang="en-US" altLang="en-US" smtClean="0">
                <a:ea typeface="ＭＳ Ｐゴシック" pitchFamily="34" charset="-128"/>
              </a:rPr>
              <a:t>To make a random-dot stereogram, you make a random grid of black and white dots. Each number in the figure represents either a black (1) or white (2) dot. You then copy the image to make two such images. But in the second image, you shift a central section of the first image to the right or left. Thus, the same pattern is represented in each image, but part of it is shifted. When we look at this through a stereograph, the shifted part will appear either in front of or behind of the rest of the dots, depending on which direction it was shifted. </a:t>
            </a:r>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9BFE796-C074-4126-9BC4-C865EAFBB8D5}" type="slidenum">
              <a:rPr lang="en-US" altLang="en-US" smtClean="0"/>
              <a:pPr eaLnBrk="1" hangingPunct="1">
                <a:spcBef>
                  <a:spcPct val="0"/>
                </a:spcBef>
              </a:pPr>
              <a:t>31</a:t>
            </a:fld>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7.27 Binocular cell receptive fields. </a:t>
            </a:r>
          </a:p>
          <a:p>
            <a:r>
              <a:rPr lang="en-US" altLang="en-US" smtClean="0">
                <a:ea typeface="ＭＳ Ｐゴシック" pitchFamily="34" charset="-128"/>
              </a:rPr>
              <a:t>These are simplified illustrations of what a receptive field for disparity-tuned neurons in the occipital cortex look like. In Figure 7.27a, both the red cell and the blue cell are not responding, as the only object is the fixation point, to which disparity-tuned neurons do not respond. In Figure 7.27b, there is an object closer than the fixation point. A crossed disparity neuron (red) is firing in response to this object. In Figure 7.27c, there is an object farther away than </a:t>
            </a:r>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C30EAA3-A9C3-4E38-89A8-103A3395AF75}" type="slidenum">
              <a:rPr lang="en-US" altLang="en-US" smtClean="0"/>
              <a:pPr eaLnBrk="1" hangingPunct="1">
                <a:spcBef>
                  <a:spcPct val="0"/>
                </a:spcBef>
              </a:pPr>
              <a:t>32</a:t>
            </a:fld>
            <a:endParaRPr lang="en-US"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7.28 Visual angle and size </a:t>
            </a:r>
          </a:p>
          <a:p>
            <a:r>
              <a:rPr lang="en-US" altLang="en-US" smtClean="0">
                <a:ea typeface="ＭＳ Ｐゴシック" pitchFamily="34" charset="-128"/>
              </a:rPr>
              <a:t>Visual angle is a function of the size of an object and its distance from the observer. When the object moves closer, its visual angle on the retina increases. When the object moves more distant, its visual angle decreases. If we know the object, we will see this difference not as changes in size but as changes in distance. </a:t>
            </a: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B0C233B-D9FC-4BCC-ABE1-5FBC6334CCAA}" type="slidenum">
              <a:rPr lang="en-US" altLang="en-US" smtClean="0"/>
              <a:pPr eaLnBrk="1" hangingPunct="1">
                <a:spcBef>
                  <a:spcPct val="0"/>
                </a:spcBef>
              </a:pPr>
              <a:t>33</a:t>
            </a:fld>
            <a:endParaRPr lang="en-US"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7.29 Size and visual angle illusions. </a:t>
            </a:r>
          </a:p>
          <a:p>
            <a:r>
              <a:rPr lang="en-US" altLang="en-US" smtClean="0">
                <a:ea typeface="ＭＳ Ｐゴシック" pitchFamily="34" charset="-128"/>
              </a:rPr>
              <a:t>a) Is the author (JHK) really a giant and as tall at the pyramid in front of the Louvre? The lack of cues for distance suggest that he’s as tall as the pyramid and standing right next to it. b) The effect is similar in the picture of the woman “kissing” the sphinx. She is real much closer but the lack of depth cue makes it appear that she is even with the sphinx and big enough to kiss the sphinx. </a:t>
            </a:r>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507FB15-69C9-4CF6-AB0B-8603AF6413E5}" type="slidenum">
              <a:rPr lang="en-US" altLang="en-US" smtClean="0"/>
              <a:pPr eaLnBrk="1" hangingPunct="1">
                <a:spcBef>
                  <a:spcPct val="0"/>
                </a:spcBef>
              </a:pPr>
              <a:t>34</a:t>
            </a:fld>
            <a:endParaRPr lang="en-US"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7.30 The Müller- Lyer illusion. </a:t>
            </a:r>
          </a:p>
          <a:p>
            <a:r>
              <a:rPr lang="en-US" altLang="en-US" smtClean="0">
                <a:ea typeface="ＭＳ Ｐゴシック" pitchFamily="34" charset="-128"/>
              </a:rPr>
              <a:t>We see the vertical line as longer in the right figure than the left figure even though the vertical lines are the same length in both. </a:t>
            </a:r>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46F413B-1A98-475F-8F9B-F2768AC24AFC}" type="slidenum">
              <a:rPr lang="en-US" altLang="en-US" smtClean="0"/>
              <a:pPr eaLnBrk="1" hangingPunct="1">
                <a:spcBef>
                  <a:spcPct val="0"/>
                </a:spcBef>
              </a:pPr>
              <a:t>36</a:t>
            </a:fld>
            <a:endParaRPr lang="en-US"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7.31 The Müller-Lyer illusion in the real world. </a:t>
            </a:r>
          </a:p>
          <a:p>
            <a:r>
              <a:rPr lang="en-US" altLang="en-US" smtClean="0">
                <a:ea typeface="ＭＳ Ｐゴシック" pitchFamily="34" charset="-128"/>
              </a:rPr>
              <a:t>Note in the first photograph that the angled lines indicate an outside corner, whereas the angled lines in the second photograph indicate an inside corner. The inside corner with the walls coming toward us suggests that the straight line is farther away from us, and thus we perceive it as bigger. </a:t>
            </a:r>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9A0044C-AFEB-4292-80D3-21ECD64674C3}" type="slidenum">
              <a:rPr lang="en-US" altLang="en-US" smtClean="0"/>
              <a:pPr eaLnBrk="1" hangingPunct="1">
                <a:spcBef>
                  <a:spcPct val="0"/>
                </a:spcBef>
              </a:pPr>
              <a:t>37</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TABLE 7.1 A Graphical Depiction of the Different Types of Depth Cues </a:t>
            </a:r>
          </a:p>
          <a:p>
            <a:r>
              <a:rPr lang="en-US" altLang="en-US" smtClean="0">
                <a:ea typeface="ＭＳ Ｐゴシック" pitchFamily="34" charset="-128"/>
              </a:rPr>
              <a:t>Note: Each class of depth cues is labeled in a box, with the specific depth cues listed below. </a:t>
            </a: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9107D66-B700-4C0D-B43B-CAD83E27762C}" type="slidenum">
              <a:rPr lang="en-US" altLang="en-US" smtClean="0"/>
              <a:pPr eaLnBrk="1" hangingPunct="1">
                <a:spcBef>
                  <a:spcPct val="0"/>
                </a:spcBef>
              </a:pPr>
              <a:t>7</a:t>
            </a:fld>
            <a:endParaRPr lang="en-US"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7.32 The Ponzo illusion. </a:t>
            </a:r>
          </a:p>
          <a:p>
            <a:r>
              <a:rPr lang="en-US" altLang="en-US" smtClean="0">
                <a:ea typeface="ＭＳ Ｐゴシック" pitchFamily="34" charset="-128"/>
              </a:rPr>
              <a:t>Even though both cows take up the exact same space on the retina, </a:t>
            </a:r>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5CFBF44-844E-40D6-9B1A-A963EBF193C7}" type="slidenum">
              <a:rPr lang="en-US" altLang="en-US" smtClean="0"/>
              <a:pPr eaLnBrk="1" hangingPunct="1">
                <a:spcBef>
                  <a:spcPct val="0"/>
                </a:spcBef>
              </a:pPr>
              <a:t>38</a:t>
            </a:fld>
            <a:endParaRPr lang="en-US"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7.33 The Ames room illusion. </a:t>
            </a:r>
          </a:p>
          <a:p>
            <a:r>
              <a:rPr lang="en-US" altLang="en-US" smtClean="0">
                <a:ea typeface="ＭＳ Ｐゴシック" pitchFamily="34" charset="-128"/>
              </a:rPr>
              <a:t>The people in the photo are the same size, but the person on the left appears much larger than the others because of the shape of the room. Note that the person on the left in one photograph is the person on the right in the other photograph. Has she shrank while her friend grew? </a:t>
            </a:r>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E5F18BF-527B-46ED-A7E7-94DAF19346FC}" type="slidenum">
              <a:rPr lang="en-US" altLang="en-US" smtClean="0"/>
              <a:pPr eaLnBrk="1" hangingPunct="1">
                <a:spcBef>
                  <a:spcPct val="0"/>
                </a:spcBef>
              </a:pPr>
              <a:t>39</a:t>
            </a:fld>
            <a:endParaRPr lang="en-US"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7.34 The Ames room revealed. </a:t>
            </a:r>
          </a:p>
          <a:p>
            <a:r>
              <a:rPr lang="en-US" altLang="en-US" smtClean="0">
                <a:ea typeface="ＭＳ Ｐゴシック" pitchFamily="34" charset="-128"/>
              </a:rPr>
              <a:t>You can see in this drawing what an Ames room looks like. When you look through the peephole, as the observer is doing, it looks like Figure 7.33, but you can see here that the person on the left is approximately twice as far away from the observer as the person on the right. But for the observer, this difference is not seen, and instead the person on the right is seen as much bigger. </a:t>
            </a:r>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0A85853-F0AB-4F57-932C-38A1BEF5606A}" type="slidenum">
              <a:rPr lang="en-US" altLang="en-US" smtClean="0"/>
              <a:pPr eaLnBrk="1" hangingPunct="1">
                <a:spcBef>
                  <a:spcPct val="0"/>
                </a:spcBef>
              </a:pPr>
              <a:t>40</a:t>
            </a:fld>
            <a:endParaRPr lang="en-US"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7.35 Moon illusion. </a:t>
            </a:r>
          </a:p>
          <a:p>
            <a:r>
              <a:rPr lang="en-US" altLang="en-US" smtClean="0">
                <a:ea typeface="ＭＳ Ｐゴシック" pitchFamily="34" charset="-128"/>
              </a:rPr>
              <a:t>You can see here that the moon looks bigger when we see it on the horizon than at its zenith. (b) We see the moon rising, and it appears a bit smaller. At its zenith, it seems much smaller. But if you match the moons, you will see that they are the same size. </a:t>
            </a:r>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BD7102D-9A40-4F6A-B0CE-C20F12E91749}" type="slidenum">
              <a:rPr lang="en-US" altLang="en-US" smtClean="0"/>
              <a:pPr eaLnBrk="1" hangingPunct="1">
                <a:spcBef>
                  <a:spcPct val="0"/>
                </a:spcBef>
              </a:pPr>
              <a:t>41</a:t>
            </a:fld>
            <a:endParaRPr lang="en-US"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7.36 The moon illusion explained. </a:t>
            </a:r>
          </a:p>
          <a:p>
            <a:r>
              <a:rPr lang="en-US" altLang="en-US" smtClean="0">
                <a:ea typeface="ＭＳ Ｐゴシック" pitchFamily="34" charset="-128"/>
              </a:rPr>
              <a:t>We view the sky as a dome, and the moon and stars as “painted” on the dome, even though we know intellectually that this is not true. Thus, because the horizon is perceived as farther away than the zenith, the same-size object is viewed as larger on the horizon than at the zenith. </a:t>
            </a:r>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A319B35-8024-4D16-98FA-017253B26DEA}" type="slidenum">
              <a:rPr lang="en-US" altLang="en-US" smtClean="0"/>
              <a:pPr eaLnBrk="1" hangingPunct="1">
                <a:spcBef>
                  <a:spcPct val="0"/>
                </a:spcBef>
              </a:pPr>
              <a:t>42</a:t>
            </a:fld>
            <a:endParaRPr lang="en-US"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7.37 Binocular vision in baseball. </a:t>
            </a:r>
          </a:p>
          <a:p>
            <a:r>
              <a:rPr lang="en-US" altLang="en-US" smtClean="0">
                <a:ea typeface="ＭＳ Ｐゴシック" pitchFamily="34" charset="-128"/>
              </a:rPr>
              <a:t>A batter must be able to accurately time an incoming baseball in a fraction of a second in order to hit it. Batters hit better with binocular vision than with monocular vision. </a:t>
            </a:r>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E65D0D6-35A5-4EBA-AF5A-FD5968F2DF43}" type="slidenum">
              <a:rPr lang="en-US" altLang="en-US" smtClean="0"/>
              <a:pPr eaLnBrk="1" hangingPunct="1">
                <a:spcBef>
                  <a:spcPct val="0"/>
                </a:spcBef>
              </a:pPr>
              <a:t>43</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7.5 Relative height. </a:t>
            </a:r>
          </a:p>
          <a:p>
            <a:r>
              <a:rPr lang="en-US" altLang="en-US" smtClean="0">
                <a:ea typeface="ＭＳ Ｐゴシック" pitchFamily="34" charset="-128"/>
              </a:rPr>
              <a:t>(a) The horizon here is where the ocean meets the sky and is very clear in this photograph. This places the conch shell and the coral rocks along the bottom of the image as relatively close to the viewer. However, above the horizon, objects closer to the horizon are judged as farther away, and objects toward the top of the image are judged to be closer. (b) A more complex illustration of relative height. Again, though, we see that objects closer to the horizon are judged as being farther away, leading to their being judged as close if they are along the bottom or along the top of the image. (c) An illustration of how an artist uses this rule to create depth in a painting. </a:t>
            </a: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875C87B-8893-47A7-9ED9-0BC15EE2F665}" type="slidenum">
              <a:rPr lang="en-US" altLang="en-US" smtClean="0"/>
              <a:pPr eaLnBrk="1" hangingPunct="1">
                <a:spcBef>
                  <a:spcPct val="0"/>
                </a:spcBef>
              </a:pPr>
              <a:t>8</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7.6 Familiar size. </a:t>
            </a:r>
          </a:p>
          <a:p>
            <a:r>
              <a:rPr lang="en-US" altLang="en-US" smtClean="0">
                <a:ea typeface="ＭＳ Ｐゴシック" pitchFamily="34" charset="-128"/>
              </a:rPr>
              <a:t>Familiarity can be used as a cue for distance of depth. In this image, there are three objects that are familiar to most of us, all of which take up the same space on the retinae. But because we know that strawberries are smaller than oranges and oranges are smaller than watermelons, we unconsciously infer that the strawberry is closest and the watermelon is farthest. </a:t>
            </a:r>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8D93E8F-054B-40DB-9E6C-A3C29C9AEE75}" type="slidenum">
              <a:rPr lang="en-US" altLang="en-US" smtClean="0"/>
              <a:pPr eaLnBrk="1" hangingPunct="1">
                <a:spcBef>
                  <a:spcPct val="0"/>
                </a:spcBef>
              </a:pPr>
              <a:t>9</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7.8 Linear perspective. </a:t>
            </a:r>
          </a:p>
          <a:p>
            <a:r>
              <a:rPr lang="en-US" altLang="en-US" smtClean="0">
                <a:ea typeface="ＭＳ Ｐゴシック" pitchFamily="34" charset="-128"/>
              </a:rPr>
              <a:t>In these images, parallel lines appear to converge in the distance. With the train tracks, we infer that the tracks are parallel and thus must be getting more distant as they converge toward the top of the photo. In the photo of the finish line, how many depth cues can you see? </a:t>
            </a:r>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B959982-8CF7-42E9-A155-08985E1DAA7D}" type="slidenum">
              <a:rPr lang="en-US" altLang="en-US" smtClean="0"/>
              <a:pPr eaLnBrk="1" hangingPunct="1">
                <a:spcBef>
                  <a:spcPct val="0"/>
                </a:spcBef>
              </a:pPr>
              <a:t>10</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7.9 Linear perspective in art. </a:t>
            </a:r>
          </a:p>
          <a:p>
            <a:r>
              <a:rPr lang="en-US" altLang="en-US" smtClean="0">
                <a:ea typeface="ＭＳ Ｐゴシック" pitchFamily="34" charset="-128"/>
              </a:rPr>
              <a:t>This painting by Gustave Caillebotte (1848-1894), titled </a:t>
            </a:r>
            <a:r>
              <a:rPr lang="en-US" altLang="en-US" i="1" smtClean="0">
                <a:ea typeface="ＭＳ Ｐゴシック" pitchFamily="34" charset="-128"/>
              </a:rPr>
              <a:t>Paris Street: A Rainy Day, </a:t>
            </a:r>
            <a:r>
              <a:rPr lang="en-US" altLang="en-US" smtClean="0">
                <a:ea typeface="ＭＳ Ｐゴシック" pitchFamily="34" charset="-128"/>
              </a:rPr>
              <a:t>was painted in 1877. Notice how Caillebotte used linear perspective to show depth and distance in the painting. There is a progression of people painted large and up close toward the bottom of the painting and smaller and farther toward the top of the canvas to indicate their distance from the painter. Notice also the odd building in the distance. The lines appear to diverge and give the indication that the building is angled and larger toward the back, and that the surfaces recede in depth. In fact, the lines that make up this building are essentially parallel. </a:t>
            </a:r>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20E7501-F878-4EB6-980A-EF580E7DA76F}" type="slidenum">
              <a:rPr lang="en-US" altLang="en-US" smtClean="0"/>
              <a:pPr eaLnBrk="1" hangingPunct="1">
                <a:spcBef>
                  <a:spcPct val="0"/>
                </a:spcBef>
              </a:pPr>
              <a:t>11</a:t>
            </a:fld>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7.10 Texture gradients. </a:t>
            </a:r>
          </a:p>
          <a:p>
            <a:r>
              <a:rPr lang="en-US" altLang="en-US" smtClean="0">
                <a:ea typeface="ＭＳ Ｐゴシック" pitchFamily="34" charset="-128"/>
              </a:rPr>
              <a:t>This field of tulips demonstrates how texture gradients show depth. As with apparent size, as the tulips get farther away from us, their size on the retinae becomes smaller. This helps create the experience of depth. </a:t>
            </a:r>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116A15F-DCC1-4C90-B923-88120D7AFFAE}" type="slidenum">
              <a:rPr lang="en-US" altLang="en-US" smtClean="0"/>
              <a:pPr eaLnBrk="1" hangingPunct="1">
                <a:spcBef>
                  <a:spcPct val="0"/>
                </a:spcBef>
              </a:pPr>
              <a:t>12</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7.11 Atmospheric perspective. </a:t>
            </a:r>
          </a:p>
          <a:p>
            <a:r>
              <a:rPr lang="en-US" altLang="en-US" smtClean="0">
                <a:ea typeface="ＭＳ Ｐゴシック" pitchFamily="34" charset="-128"/>
              </a:rPr>
              <a:t>Very distant object tend to have a blue tinge to them. (a) The mountains in the Chilcotin region of British Columbia, Canada, take on a blue tinge. (b) The mountains in the distance along the Blue Ridge Parkway in North Carolina also take on a distinct blue tinge. Because the atmosphere scatters light, more distant objects will also have a blue tinge </a:t>
            </a:r>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6336768-8A63-4C6D-BE12-9A84550F506C}" type="slidenum">
              <a:rPr lang="en-US" altLang="en-US" smtClean="0"/>
              <a:pPr eaLnBrk="1" hangingPunct="1">
                <a:spcBef>
                  <a:spcPct val="0"/>
                </a:spcBef>
              </a:pPr>
              <a:t>13</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8"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9" name="Rectangle 18"/>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0" name="Straight Connector 19"/>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1" name="Rectangle 20"/>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22" name="Oval 21"/>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Oval 22"/>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Subtitle 8"/>
          <p:cNvSpPr txBox="1">
            <a:spLocks/>
          </p:cNvSpPr>
          <p:nvPr userDrawn="1"/>
        </p:nvSpPr>
        <p:spPr bwMode="auto">
          <a:xfrm>
            <a:off x="1371600" y="2819400"/>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lstStyle>
            <a:lvl1pPr marL="0" indent="0" algn="ctr" rtl="0" eaLnBrk="0" fontAlgn="base" hangingPunct="0">
              <a:spcBef>
                <a:spcPct val="20000"/>
              </a:spcBef>
              <a:spcAft>
                <a:spcPct val="0"/>
              </a:spcAft>
              <a:buClr>
                <a:schemeClr val="accent1"/>
              </a:buClr>
              <a:buSzPct val="85000"/>
              <a:buFont typeface="Wingdings 2" charset="0"/>
              <a:buNone/>
              <a:defRPr sz="1600" b="1" kern="1200" cap="all" spc="250" baseline="0">
                <a:solidFill>
                  <a:schemeClr val="tx2"/>
                </a:solidFill>
                <a:latin typeface="+mn-lt"/>
                <a:ea typeface="ＭＳ Ｐゴシック" charset="0"/>
                <a:cs typeface="ＭＳ Ｐゴシック" charset="0"/>
              </a:defRPr>
            </a:lvl1pPr>
            <a:lvl2pPr marL="457200" indent="0" algn="ctr" rtl="0" eaLnBrk="0" fontAlgn="base" hangingPunct="0">
              <a:spcBef>
                <a:spcPct val="20000"/>
              </a:spcBef>
              <a:spcAft>
                <a:spcPct val="0"/>
              </a:spcAft>
              <a:buClr>
                <a:schemeClr val="accent2"/>
              </a:buClr>
              <a:buSzPct val="70000"/>
              <a:buFont typeface="Wingdings" charset="0"/>
              <a:buNone/>
              <a:defRPr sz="2200" kern="1200">
                <a:solidFill>
                  <a:schemeClr val="tx2"/>
                </a:solidFill>
                <a:latin typeface="+mn-lt"/>
                <a:ea typeface="ＭＳ Ｐゴシック" charset="0"/>
                <a:cs typeface="+mn-cs"/>
              </a:defRPr>
            </a:lvl2pPr>
            <a:lvl3pPr marL="914400" indent="0" algn="ctr" rtl="0" eaLnBrk="0" fontAlgn="base" hangingPunct="0">
              <a:spcBef>
                <a:spcPct val="20000"/>
              </a:spcBef>
              <a:spcAft>
                <a:spcPct val="0"/>
              </a:spcAft>
              <a:buClr>
                <a:srgbClr val="EB641B"/>
              </a:buClr>
              <a:buSzPct val="75000"/>
              <a:buFont typeface="Wingdings 2" charset="0"/>
              <a:buNone/>
              <a:defRPr sz="2000" kern="1200">
                <a:solidFill>
                  <a:schemeClr val="tx1"/>
                </a:solidFill>
                <a:latin typeface="+mn-lt"/>
                <a:ea typeface="ＭＳ Ｐゴシック" charset="0"/>
                <a:cs typeface="+mn-cs"/>
              </a:defRPr>
            </a:lvl3pPr>
            <a:lvl4pPr marL="1371600" indent="0" algn="ctr" rtl="0" eaLnBrk="0" fontAlgn="base" hangingPunct="0">
              <a:spcBef>
                <a:spcPct val="20000"/>
              </a:spcBef>
              <a:spcAft>
                <a:spcPct val="0"/>
              </a:spcAft>
              <a:buClr>
                <a:srgbClr val="39639D"/>
              </a:buClr>
              <a:buSzPct val="70000"/>
              <a:buFont typeface="Wingdings" charset="0"/>
              <a:buNone/>
              <a:defRPr sz="2000" kern="1200">
                <a:solidFill>
                  <a:schemeClr val="tx2"/>
                </a:solidFill>
                <a:latin typeface="+mn-lt"/>
                <a:ea typeface="ＭＳ Ｐゴシック" charset="0"/>
                <a:cs typeface="+mn-cs"/>
              </a:defRPr>
            </a:lvl4pPr>
            <a:lvl5pPr marL="1828800" indent="0" algn="ctr" rtl="0" eaLnBrk="0" fontAlgn="base" hangingPunct="0">
              <a:spcBef>
                <a:spcPct val="20000"/>
              </a:spcBef>
              <a:spcAft>
                <a:spcPct val="0"/>
              </a:spcAft>
              <a:buClr>
                <a:srgbClr val="474B78"/>
              </a:buClr>
              <a:buNone/>
              <a:defRPr kern="1200">
                <a:solidFill>
                  <a:schemeClr val="tx1"/>
                </a:solidFill>
                <a:latin typeface="+mn-lt"/>
                <a:ea typeface="ＭＳ Ｐゴシック" charset="0"/>
                <a:cs typeface="+mn-cs"/>
              </a:defRPr>
            </a:lvl5pPr>
            <a:lvl6pPr marL="2286000" indent="0" algn="ctr" rtl="0" eaLnBrk="1" latinLnBrk="0" hangingPunct="1">
              <a:spcBef>
                <a:spcPct val="20000"/>
              </a:spcBef>
              <a:buClr>
                <a:schemeClr val="accent6"/>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1">
                  <a:shade val="75000"/>
                </a:schemeClr>
              </a:buClr>
              <a:buSzPct val="90000"/>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accent4">
                  <a:shade val="75000"/>
                </a:schemeClr>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2">
                  <a:shade val="75000"/>
                </a:schemeClr>
              </a:buClr>
              <a:buSzPct val="90000"/>
              <a:buNone/>
              <a:defRPr kumimoji="0" sz="1400" kern="1200" cap="all" baseline="0">
                <a:solidFill>
                  <a:schemeClr val="tx1"/>
                </a:solidFill>
                <a:latin typeface="+mn-lt"/>
                <a:ea typeface="+mn-ea"/>
                <a:cs typeface="+mn-cs"/>
              </a:defRPr>
            </a:lvl9pPr>
          </a:lstStyle>
          <a:p>
            <a:pPr>
              <a:defRPr/>
            </a:pPr>
            <a:r>
              <a:rPr lang="en-US" smtClean="0"/>
              <a:t>Click to edit Master subtitle style</a:t>
            </a:r>
            <a:endParaRPr lang="en-US"/>
          </a:p>
        </p:txBody>
      </p:sp>
      <p:sp>
        <p:nvSpPr>
          <p:cNvPr id="2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26"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B0F53225-8D57-4C85-8462-A3017C9EF5D8}"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27"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8" name="Picture 4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28"/>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30" name="Slide Number Placeholder 28"/>
          <p:cNvSpPr>
            <a:spLocks noGrp="1"/>
          </p:cNvSpPr>
          <p:nvPr>
            <p:ph type="sldNum" sz="quarter" idx="10"/>
          </p:nvPr>
        </p:nvSpPr>
        <p:spPr>
          <a:xfrm>
            <a:off x="4343400" y="2198688"/>
            <a:ext cx="457200" cy="441325"/>
          </a:xfrm>
        </p:spPr>
        <p:txBody>
          <a:bodyPr/>
          <a:lstStyle>
            <a:lvl1pPr>
              <a:defRPr/>
            </a:lvl1pPr>
          </a:lstStyle>
          <a:p>
            <a:pPr>
              <a:defRPr/>
            </a:pPr>
            <a:fld id="{DDF8D0CE-01AA-47CD-97FD-A587FD4D7DD1}" type="slidenum">
              <a:rPr lang="en-US" altLang="en-US"/>
              <a:pPr>
                <a:defRPr/>
              </a:pPr>
              <a:t>‹#›</a:t>
            </a:fld>
            <a:endParaRPr lang="en-US" altLang="en-US"/>
          </a:p>
        </p:txBody>
      </p:sp>
      <p:sp>
        <p:nvSpPr>
          <p:cNvPr id="31" name="Footer Placeholder 4"/>
          <p:cNvSpPr>
            <a:spLocks noGrp="1"/>
          </p:cNvSpPr>
          <p:nvPr>
            <p:ph type="ftr" sz="quarter" idx="11"/>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9177623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2"/>
        </a:solidFill>
        <a:effectLst/>
      </p:bgPr>
    </p:bg>
    <p:spTree>
      <p:nvGrpSpPr>
        <p:cNvPr id="1" name=""/>
        <p:cNvGrpSpPr/>
        <p:nvPr/>
      </p:nvGrpSpPr>
      <p:grpSpPr>
        <a:xfrm>
          <a:off x="0" y="0"/>
          <a:ext cx="0" cy="0"/>
          <a:chOff x="0" y="0"/>
          <a:chExt cx="0" cy="0"/>
        </a:xfrm>
      </p:grpSpPr>
      <p:sp>
        <p:nvSpPr>
          <p:cNvPr id="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17"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A30D8F39-D1BD-4DC2-8C77-A57D54240B4F}"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18"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19" name="Picture 3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ubtitle 8"/>
          <p:cNvSpPr>
            <a:spLocks noGrp="1"/>
          </p:cNvSpPr>
          <p:nvPr>
            <p:ph type="subTitle" idx="12"/>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1" name="Slide Number Placeholder 5"/>
          <p:cNvSpPr>
            <a:spLocks noGrp="1"/>
          </p:cNvSpPr>
          <p:nvPr>
            <p:ph type="sldNum" sz="quarter" idx="13"/>
          </p:nvPr>
        </p:nvSpPr>
        <p:spPr>
          <a:xfrm>
            <a:off x="4362450" y="1027113"/>
            <a:ext cx="457200" cy="441325"/>
          </a:xfrm>
        </p:spPr>
        <p:txBody>
          <a:bodyPr/>
          <a:lstStyle>
            <a:lvl1pPr>
              <a:defRPr/>
            </a:lvl1pPr>
          </a:lstStyle>
          <a:p>
            <a:pPr>
              <a:defRPr/>
            </a:pPr>
            <a:fld id="{828A954E-4116-497B-A12F-F16BD90C815F}" type="slidenum">
              <a:rPr lang="en-US" altLang="en-US"/>
              <a:pPr>
                <a:defRPr/>
              </a:pPr>
              <a:t>‹#›</a:t>
            </a:fld>
            <a:endParaRPr lang="en-US" altLang="en-US"/>
          </a:p>
        </p:txBody>
      </p:sp>
      <p:sp>
        <p:nvSpPr>
          <p:cNvPr id="22" name="Footer Placeholder 4"/>
          <p:cNvSpPr>
            <a:spLocks noGrp="1"/>
          </p:cNvSpPr>
          <p:nvPr>
            <p:ph type="ftr" sz="quarter" idx="14"/>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231946525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25"/>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6"/>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5" name="Picture 28" descr="Schwartz_Sensation_Perception_PPT_title.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6" name="Slide Number Placeholder 5"/>
          <p:cNvSpPr>
            <a:spLocks noGrp="1"/>
          </p:cNvSpPr>
          <p:nvPr>
            <p:ph type="sldNum" sz="quarter" idx="10"/>
          </p:nvPr>
        </p:nvSpPr>
        <p:spPr>
          <a:xfrm>
            <a:off x="4343400" y="2198688"/>
            <a:ext cx="457200" cy="441325"/>
          </a:xfrm>
        </p:spPr>
        <p:txBody>
          <a:bodyPr/>
          <a:lstStyle>
            <a:lvl1pPr>
              <a:defRPr/>
            </a:lvl1pPr>
          </a:lstStyle>
          <a:p>
            <a:pPr>
              <a:defRPr/>
            </a:pPr>
            <a:fld id="{95157154-C8D9-4D3F-BC1C-E2CB23050DEC}" type="slidenum">
              <a:rPr lang="en-US" altLang="en-US"/>
              <a:pPr>
                <a:defRPr/>
              </a:pPr>
              <a:t>‹#›</a:t>
            </a:fld>
            <a:endParaRPr lang="en-US" altLang="en-US"/>
          </a:p>
        </p:txBody>
      </p:sp>
      <p:sp>
        <p:nvSpPr>
          <p:cNvPr id="17" name="Footer Placeholder 4"/>
          <p:cNvSpPr>
            <a:spLocks noGrp="1"/>
          </p:cNvSpPr>
          <p:nvPr>
            <p:ph type="ftr" sz="quarter" idx="11"/>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80342477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7"/>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Rectangle 8"/>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1"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2"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3"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4" name="Rectangle 13"/>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5" name="Straight Connector 14"/>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6" name="Rectangle 15"/>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7" name="Oval 16"/>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Oval 19"/>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2" name="Picture 34"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22"/>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8"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9"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24" name="Footer Placeholder 4"/>
          <p:cNvSpPr>
            <a:spLocks noGrp="1"/>
          </p:cNvSpPr>
          <p:nvPr>
            <p:ph type="ftr" sz="quarter" idx="10"/>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
        <p:nvSpPr>
          <p:cNvPr id="25" name="Slide Number Placeholder 28"/>
          <p:cNvSpPr>
            <a:spLocks noGrp="1"/>
          </p:cNvSpPr>
          <p:nvPr>
            <p:ph type="sldNum" sz="quarter" idx="11"/>
          </p:nvPr>
        </p:nvSpPr>
        <p:spPr>
          <a:xfrm>
            <a:off x="4343400" y="2198688"/>
            <a:ext cx="457200" cy="441325"/>
          </a:xfrm>
        </p:spPr>
        <p:txBody>
          <a:bodyPr/>
          <a:lstStyle>
            <a:lvl1pPr>
              <a:defRPr/>
            </a:lvl1pPr>
          </a:lstStyle>
          <a:p>
            <a:pPr>
              <a:defRPr/>
            </a:pPr>
            <a:fld id="{DA647068-D0CF-49C0-ABE1-FB7AF1B89F0F}" type="slidenum">
              <a:rPr lang="en-US" altLang="en-US"/>
              <a:pPr>
                <a:defRPr/>
              </a:pPr>
              <a:t>‹#›</a:t>
            </a:fld>
            <a:endParaRPr lang="en-US" altLang="en-US"/>
          </a:p>
        </p:txBody>
      </p:sp>
    </p:spTree>
    <p:extLst>
      <p:ext uri="{BB962C8B-B14F-4D97-AF65-F5344CB8AC3E}">
        <p14:creationId xmlns:p14="http://schemas.microsoft.com/office/powerpoint/2010/main" val="24730521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8"/>
          <p:cNvSpPr>
            <a:spLocks noChangeArrowheads="1"/>
          </p:cNvSpPr>
          <p:nvPr/>
        </p:nvSpPr>
        <p:spPr bwMode="auto">
          <a:xfrm>
            <a:off x="149225" y="6324600"/>
            <a:ext cx="8832850" cy="3730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a:defRPr sz="1600">
                <a:solidFill>
                  <a:srgbClr val="7B9899"/>
                </a:solidFill>
                <a:latin typeface="Georgia" pitchFamily="18" charset="0"/>
              </a:defRPr>
            </a:lvl1pPr>
          </a:lstStyle>
          <a:p>
            <a:pPr>
              <a:defRPr/>
            </a:pPr>
            <a:fld id="{3FF61D2C-9C66-4BE5-ADE1-B3AD5AC22577}" type="slidenum">
              <a:rPr lang="en-US" altLang="en-US"/>
              <a:pPr>
                <a:defRPr/>
              </a:pPr>
              <a:t>‹#›</a:t>
            </a:fld>
            <a:endParaRPr lang="en-US" altLang="en-US"/>
          </a:p>
        </p:txBody>
      </p:sp>
      <p:sp>
        <p:nvSpPr>
          <p:cNvPr id="1036"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37"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6" name="Footer Placeholder 4"/>
          <p:cNvSpPr>
            <a:spLocks noGrp="1"/>
          </p:cNvSpPr>
          <p:nvPr>
            <p:ph type="ftr" sz="quarter" idx="3"/>
          </p:nvPr>
        </p:nvSpPr>
        <p:spPr>
          <a:xfrm>
            <a:off x="381000" y="6324600"/>
            <a:ext cx="4495800" cy="365125"/>
          </a:xfrm>
          <a:prstGeom prst="rect">
            <a:avLst/>
          </a:prstGeom>
        </p:spPr>
        <p:txBody>
          <a:bodyPr vert="horz" wrap="square" lIns="91440" tIns="45720" rIns="91440" bIns="45720" numCol="1" anchor="t" anchorCtr="0" compatLnSpc="1">
            <a:prstTxWarp prst="textNoShape">
              <a:avLst/>
            </a:prstTxWarp>
          </a:bodyPr>
          <a:lstStyle>
            <a:lvl1pPr eaLnBrk="0" hangingPunct="0">
              <a:defRPr sz="800">
                <a:solidFill>
                  <a:srgbClr val="FFFFFF"/>
                </a:solidFill>
                <a:latin typeface="Arial" pitchFamily="34" charset="0"/>
              </a:defRPr>
            </a:lvl1pPr>
          </a:lstStyle>
          <a:p>
            <a:pPr>
              <a:defRPr/>
            </a:pPr>
            <a:r>
              <a:rPr lang="en-US" altLang="en-US"/>
              <a:t>Schwartz and Krantz, Sensation and Perception © 2016 SAGE Publications, Inc.</a:t>
            </a:r>
          </a:p>
        </p:txBody>
      </p:sp>
      <p:pic>
        <p:nvPicPr>
          <p:cNvPr id="1039" name="Picture 16" descr="Schwartz_Sensation_Perception_PPT_title.jpg"/>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Lst>
  <p:hf sldNum="0" hdr="0" dt="0"/>
  <p:txStyles>
    <p:titleStyle>
      <a:lvl1pPr algn="ctr" rtl="0" eaLnBrk="0" fontAlgn="base" hangingPunct="0">
        <a:spcBef>
          <a:spcPct val="0"/>
        </a:spcBef>
        <a:spcAft>
          <a:spcPct val="0"/>
        </a:spcAft>
        <a:defRPr sz="3300" kern="1200">
          <a:solidFill>
            <a:srgbClr val="CF5716"/>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ＭＳ Ｐゴシック" charset="0"/>
          <a:cs typeface="ＭＳ Ｐゴシック" charset="0"/>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ＭＳ Ｐゴシック" charset="0"/>
          <a:cs typeface="+mn-cs"/>
        </a:defRPr>
      </a:lvl2pPr>
      <a:lvl3pPr marL="822325" indent="-228600" algn="l" rtl="0" eaLnBrk="0" fontAlgn="base" hangingPunct="0">
        <a:spcBef>
          <a:spcPct val="20000"/>
        </a:spcBef>
        <a:spcAft>
          <a:spcPct val="0"/>
        </a:spcAft>
        <a:buClr>
          <a:srgbClr val="EB641B"/>
        </a:buClr>
        <a:buSzPct val="75000"/>
        <a:buFont typeface="Wingdings 2" pitchFamily="18" charset="2"/>
        <a:buChar char=""/>
        <a:defRPr sz="2000" kern="1200">
          <a:solidFill>
            <a:schemeClr val="tx1"/>
          </a:solidFill>
          <a:latin typeface="+mn-lt"/>
          <a:ea typeface="ＭＳ Ｐゴシック" charset="0"/>
          <a:cs typeface="+mn-cs"/>
        </a:defRPr>
      </a:lvl3pPr>
      <a:lvl4pPr marL="1096963" indent="-228600" algn="l" rtl="0" eaLnBrk="0" fontAlgn="base" hangingPunct="0">
        <a:spcBef>
          <a:spcPct val="20000"/>
        </a:spcBef>
        <a:spcAft>
          <a:spcPct val="0"/>
        </a:spcAft>
        <a:buClr>
          <a:srgbClr val="39639D"/>
        </a:buClr>
        <a:buSzPct val="70000"/>
        <a:buFont typeface="Wingdings" pitchFamily="2" charset="2"/>
        <a:buChar char=""/>
        <a:defRPr sz="2000" kern="1200">
          <a:solidFill>
            <a:schemeClr val="tx2"/>
          </a:solidFill>
          <a:latin typeface="+mn-lt"/>
          <a:ea typeface="ＭＳ Ｐゴシック" charset="0"/>
          <a:cs typeface="+mn-cs"/>
        </a:defRPr>
      </a:lvl4pPr>
      <a:lvl5pPr marL="1371600" indent="-228600" algn="l" rtl="0" eaLnBrk="0" fontAlgn="base" hangingPunct="0">
        <a:spcBef>
          <a:spcPct val="20000"/>
        </a:spcBef>
        <a:spcAft>
          <a:spcPct val="0"/>
        </a:spcAft>
        <a:buClr>
          <a:srgbClr val="474B78"/>
        </a:buClr>
        <a:buChar char="•"/>
        <a:defRPr kern="1200">
          <a:solidFill>
            <a:schemeClr val="tx1"/>
          </a:solidFill>
          <a:latin typeface="+mn-lt"/>
          <a:ea typeface="ＭＳ Ｐゴシック" charset="0"/>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68425" y="2743200"/>
            <a:ext cx="6632575" cy="2286000"/>
          </a:xfrm>
        </p:spPr>
        <p:txBody>
          <a:bodyPr>
            <a:noAutofit/>
          </a:bodyPr>
          <a:lstStyle/>
          <a:p>
            <a:pPr eaLnBrk="1" fontAlgn="auto" hangingPunct="1">
              <a:spcAft>
                <a:spcPts val="0"/>
              </a:spcAft>
              <a:buFont typeface="Wingdings 2" charset="0"/>
              <a:buNone/>
              <a:defRPr/>
            </a:pPr>
            <a:r>
              <a:rPr lang="en-US" sz="3600" dirty="0" smtClean="0">
                <a:solidFill>
                  <a:srgbClr val="000000"/>
                </a:solidFill>
              </a:rPr>
              <a:t>Chapter 7</a:t>
            </a:r>
          </a:p>
          <a:p>
            <a:pPr eaLnBrk="1" fontAlgn="auto" hangingPunct="1">
              <a:spcAft>
                <a:spcPts val="0"/>
              </a:spcAft>
              <a:buFont typeface="Wingdings 2" charset="0"/>
              <a:buNone/>
              <a:defRPr/>
            </a:pPr>
            <a:r>
              <a:rPr lang="en-US" sz="3600" dirty="0" smtClean="0">
                <a:solidFill>
                  <a:srgbClr val="000000"/>
                </a:solidFill>
              </a:rPr>
              <a:t>DEPTH </a:t>
            </a:r>
            <a:r>
              <a:rPr lang="en-US" sz="3600" dirty="0">
                <a:solidFill>
                  <a:srgbClr val="000000"/>
                </a:solidFill>
              </a:rPr>
              <a:t>AND SIZE </a:t>
            </a:r>
            <a:r>
              <a:rPr lang="en-US" sz="3600" dirty="0" smtClean="0">
                <a:solidFill>
                  <a:srgbClr val="000000"/>
                </a:solidFill>
              </a:rPr>
              <a:t>PERCEPTION</a:t>
            </a:r>
            <a:endParaRPr lang="en-US" sz="3600" dirty="0">
              <a:solidFill>
                <a:srgbClr val="000000"/>
              </a:solidFill>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4800" y="1143000"/>
            <a:ext cx="8534400" cy="758825"/>
          </a:xfrm>
        </p:spPr>
        <p:txBody>
          <a:bodyPr/>
          <a:lstStyle/>
          <a:p>
            <a:pPr eaLnBrk="1" hangingPunct="1"/>
            <a:r>
              <a:rPr lang="en-US" altLang="en-US" smtClean="0">
                <a:solidFill>
                  <a:srgbClr val="000000"/>
                </a:solidFill>
                <a:ea typeface="ＭＳ Ｐゴシック" pitchFamily="34" charset="-128"/>
              </a:rPr>
              <a:t>Linear Perspective</a:t>
            </a:r>
          </a:p>
        </p:txBody>
      </p:sp>
      <p:pic>
        <p:nvPicPr>
          <p:cNvPr id="15363"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628775" y="2133600"/>
            <a:ext cx="5929313" cy="4037013"/>
          </a:xfrm>
        </p:spPr>
      </p:pic>
      <p:sp>
        <p:nvSpPr>
          <p:cNvPr id="15364"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228600" y="1219200"/>
            <a:ext cx="8534400" cy="758825"/>
          </a:xfrm>
        </p:spPr>
        <p:txBody>
          <a:bodyPr/>
          <a:lstStyle/>
          <a:p>
            <a:pPr eaLnBrk="1" hangingPunct="1"/>
            <a:r>
              <a:rPr lang="en-US" altLang="en-US" smtClean="0">
                <a:solidFill>
                  <a:srgbClr val="000000"/>
                </a:solidFill>
                <a:ea typeface="ＭＳ Ｐゴシック" pitchFamily="34" charset="-128"/>
              </a:rPr>
              <a:t>Linear Perspective in Art </a:t>
            </a:r>
          </a:p>
        </p:txBody>
      </p:sp>
      <p:pic>
        <p:nvPicPr>
          <p:cNvPr id="16387"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t="14536" b="14536"/>
          <a:stretch>
            <a:fillRect/>
          </a:stretch>
        </p:blipFill>
        <p:spPr>
          <a:xfrm>
            <a:off x="685800" y="2057400"/>
            <a:ext cx="7739063" cy="4160838"/>
          </a:xfrm>
        </p:spPr>
      </p:pic>
      <p:sp>
        <p:nvSpPr>
          <p:cNvPr id="16388"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04800" y="990600"/>
            <a:ext cx="8534400" cy="758825"/>
          </a:xfrm>
        </p:spPr>
        <p:txBody>
          <a:bodyPr/>
          <a:lstStyle/>
          <a:p>
            <a:pPr eaLnBrk="1" hangingPunct="1"/>
            <a:r>
              <a:rPr lang="en-US" altLang="en-US" smtClean="0">
                <a:solidFill>
                  <a:srgbClr val="000000"/>
                </a:solidFill>
                <a:ea typeface="ＭＳ Ｐゴシック" pitchFamily="34" charset="-128"/>
              </a:rPr>
              <a:t>Texture Gradients</a:t>
            </a:r>
          </a:p>
        </p:txBody>
      </p:sp>
      <p:pic>
        <p:nvPicPr>
          <p:cNvPr id="17411"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t="9518" b="9518"/>
          <a:stretch>
            <a:fillRect/>
          </a:stretch>
        </p:blipFill>
        <p:spPr>
          <a:xfrm>
            <a:off x="609600" y="1905000"/>
            <a:ext cx="7967663" cy="4283075"/>
          </a:xfrm>
        </p:spPr>
      </p:pic>
      <p:sp>
        <p:nvSpPr>
          <p:cNvPr id="1741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04800" y="1447800"/>
            <a:ext cx="8534400" cy="758825"/>
          </a:xfrm>
        </p:spPr>
        <p:txBody>
          <a:bodyPr/>
          <a:lstStyle/>
          <a:p>
            <a:pPr eaLnBrk="1" hangingPunct="1"/>
            <a:r>
              <a:rPr lang="en-US" altLang="en-US" smtClean="0">
                <a:solidFill>
                  <a:srgbClr val="000000"/>
                </a:solidFill>
                <a:ea typeface="ＭＳ Ｐゴシック" pitchFamily="34" charset="-128"/>
              </a:rPr>
              <a:t>Atmospheric Perspective </a:t>
            </a:r>
          </a:p>
        </p:txBody>
      </p:sp>
      <p:pic>
        <p:nvPicPr>
          <p:cNvPr id="18435"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t="-38849" b="-38849"/>
          <a:stretch>
            <a:fillRect/>
          </a:stretch>
        </p:blipFill>
        <p:spPr>
          <a:xfrm>
            <a:off x="301625" y="1527175"/>
            <a:ext cx="8504238" cy="4572000"/>
          </a:xfrm>
        </p:spPr>
      </p:pic>
      <p:sp>
        <p:nvSpPr>
          <p:cNvPr id="18436"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304800" y="1219200"/>
            <a:ext cx="8534400" cy="758825"/>
          </a:xfrm>
        </p:spPr>
        <p:txBody>
          <a:bodyPr/>
          <a:lstStyle/>
          <a:p>
            <a:pPr eaLnBrk="1" hangingPunct="1"/>
            <a:r>
              <a:rPr lang="en-US" altLang="en-US" smtClean="0">
                <a:solidFill>
                  <a:srgbClr val="000000"/>
                </a:solidFill>
                <a:ea typeface="ＭＳ Ｐゴシック" pitchFamily="34" charset="-128"/>
              </a:rPr>
              <a:t>Shadows and Shading</a:t>
            </a:r>
          </a:p>
        </p:txBody>
      </p:sp>
      <p:sp>
        <p:nvSpPr>
          <p:cNvPr id="19459"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9460" name="Picture 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19150" y="2362200"/>
            <a:ext cx="7581900" cy="244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04800" y="1371600"/>
            <a:ext cx="8534400" cy="758825"/>
          </a:xfrm>
        </p:spPr>
        <p:txBody>
          <a:bodyPr/>
          <a:lstStyle/>
          <a:p>
            <a:r>
              <a:rPr lang="en-US" altLang="en-US" smtClean="0">
                <a:solidFill>
                  <a:srgbClr val="000000"/>
                </a:solidFill>
                <a:ea typeface="ＭＳ Ｐゴシック" pitchFamily="34" charset="-128"/>
              </a:rPr>
              <a:t>Motion Cues </a:t>
            </a:r>
          </a:p>
        </p:txBody>
      </p:sp>
      <p:sp>
        <p:nvSpPr>
          <p:cNvPr id="20483" name="Content Placeholder 2"/>
          <p:cNvSpPr>
            <a:spLocks noGrp="1"/>
          </p:cNvSpPr>
          <p:nvPr>
            <p:ph sz="quarter" idx="1"/>
          </p:nvPr>
        </p:nvSpPr>
        <p:spPr>
          <a:xfrm>
            <a:off x="301625" y="2286000"/>
            <a:ext cx="8504238" cy="3813175"/>
          </a:xfrm>
        </p:spPr>
        <p:txBody>
          <a:bodyPr/>
          <a:lstStyle/>
          <a:p>
            <a:r>
              <a:rPr lang="en-US" altLang="en-US" sz="3200" smtClean="0">
                <a:solidFill>
                  <a:srgbClr val="000000"/>
                </a:solidFill>
                <a:ea typeface="ＭＳ Ｐゴシック" pitchFamily="34" charset="-128"/>
              </a:rPr>
              <a:t>Motion parallax </a:t>
            </a:r>
          </a:p>
          <a:p>
            <a:r>
              <a:rPr lang="en-US" altLang="en-US" sz="3200" smtClean="0">
                <a:solidFill>
                  <a:srgbClr val="000000"/>
                </a:solidFill>
                <a:ea typeface="ＭＳ Ｐゴシック" pitchFamily="34" charset="-128"/>
              </a:rPr>
              <a:t>Deletion</a:t>
            </a:r>
          </a:p>
          <a:p>
            <a:r>
              <a:rPr lang="en-US" altLang="en-US" sz="3200" smtClean="0">
                <a:solidFill>
                  <a:srgbClr val="000000"/>
                </a:solidFill>
                <a:ea typeface="ＭＳ Ｐゴシック" pitchFamily="34" charset="-128"/>
              </a:rPr>
              <a:t>Accretion</a:t>
            </a:r>
          </a:p>
          <a:p>
            <a:r>
              <a:rPr lang="en-US" altLang="en-US" sz="3200" smtClean="0">
                <a:solidFill>
                  <a:srgbClr val="000000"/>
                </a:solidFill>
                <a:ea typeface="ＭＳ Ｐゴシック" pitchFamily="34" charset="-128"/>
              </a:rPr>
              <a:t>Optic flow </a:t>
            </a:r>
          </a:p>
        </p:txBody>
      </p:sp>
      <p:sp>
        <p:nvSpPr>
          <p:cNvPr id="2048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304800" y="990600"/>
            <a:ext cx="8534400" cy="758825"/>
          </a:xfrm>
        </p:spPr>
        <p:txBody>
          <a:bodyPr/>
          <a:lstStyle/>
          <a:p>
            <a:pPr eaLnBrk="1" hangingPunct="1"/>
            <a:r>
              <a:rPr lang="en-US" altLang="en-US" smtClean="0">
                <a:solidFill>
                  <a:srgbClr val="000000"/>
                </a:solidFill>
                <a:ea typeface="ＭＳ Ｐゴシック" pitchFamily="34" charset="-128"/>
              </a:rPr>
              <a:t>Motion Parallax </a:t>
            </a:r>
          </a:p>
        </p:txBody>
      </p:sp>
      <p:pic>
        <p:nvPicPr>
          <p:cNvPr id="21507"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713038" y="1905000"/>
            <a:ext cx="3379787" cy="4241800"/>
          </a:xfrm>
        </p:spPr>
      </p:pic>
      <p:sp>
        <p:nvSpPr>
          <p:cNvPr id="21508"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304800" y="1295400"/>
            <a:ext cx="8534400" cy="758825"/>
          </a:xfrm>
        </p:spPr>
        <p:txBody>
          <a:bodyPr/>
          <a:lstStyle/>
          <a:p>
            <a:pPr eaLnBrk="1" hangingPunct="1"/>
            <a:r>
              <a:rPr lang="en-US" altLang="en-US" smtClean="0">
                <a:solidFill>
                  <a:srgbClr val="000000"/>
                </a:solidFill>
                <a:ea typeface="ＭＳ Ｐゴシック" pitchFamily="34" charset="-128"/>
              </a:rPr>
              <a:t>Deletion and Accretion </a:t>
            </a:r>
          </a:p>
        </p:txBody>
      </p:sp>
      <p:pic>
        <p:nvPicPr>
          <p:cNvPr id="22531"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t="-34317" b="-34317"/>
          <a:stretch>
            <a:fillRect/>
          </a:stretch>
        </p:blipFill>
        <p:spPr>
          <a:xfrm>
            <a:off x="301625" y="1527175"/>
            <a:ext cx="8504238" cy="4572000"/>
          </a:xfrm>
        </p:spPr>
      </p:pic>
      <p:sp>
        <p:nvSpPr>
          <p:cNvPr id="2253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04800" y="1219200"/>
            <a:ext cx="8534400" cy="758825"/>
          </a:xfrm>
        </p:spPr>
        <p:txBody>
          <a:bodyPr/>
          <a:lstStyle/>
          <a:p>
            <a:pPr eaLnBrk="1" hangingPunct="1"/>
            <a:r>
              <a:rPr lang="en-US" altLang="en-US" smtClean="0">
                <a:solidFill>
                  <a:srgbClr val="000000"/>
                </a:solidFill>
                <a:ea typeface="ＭＳ Ｐゴシック" pitchFamily="34" charset="-128"/>
              </a:rPr>
              <a:t>Optic Flow </a:t>
            </a:r>
          </a:p>
        </p:txBody>
      </p:sp>
      <p:pic>
        <p:nvPicPr>
          <p:cNvPr id="23555"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t="-10103" b="-10103"/>
          <a:stretch>
            <a:fillRect/>
          </a:stretch>
        </p:blipFill>
        <p:spPr>
          <a:xfrm>
            <a:off x="304800" y="1828800"/>
            <a:ext cx="8504238" cy="4572000"/>
          </a:xfrm>
        </p:spPr>
      </p:pic>
      <p:sp>
        <p:nvSpPr>
          <p:cNvPr id="23556"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04800" y="1219200"/>
            <a:ext cx="8534400" cy="758825"/>
          </a:xfrm>
        </p:spPr>
        <p:txBody>
          <a:bodyPr/>
          <a:lstStyle/>
          <a:p>
            <a:r>
              <a:rPr lang="en-US" altLang="en-US" smtClean="0">
                <a:solidFill>
                  <a:srgbClr val="000000"/>
                </a:solidFill>
                <a:ea typeface="ＭＳ Ｐゴシック" pitchFamily="34" charset="-128"/>
              </a:rPr>
              <a:t>Binocular Cues to Depth </a:t>
            </a:r>
          </a:p>
        </p:txBody>
      </p:sp>
      <p:sp>
        <p:nvSpPr>
          <p:cNvPr id="24579" name="Content Placeholder 2"/>
          <p:cNvSpPr>
            <a:spLocks noGrp="1"/>
          </p:cNvSpPr>
          <p:nvPr>
            <p:ph sz="quarter" idx="1"/>
          </p:nvPr>
        </p:nvSpPr>
        <p:spPr>
          <a:xfrm>
            <a:off x="301625" y="2209800"/>
            <a:ext cx="8504238" cy="3889375"/>
          </a:xfrm>
        </p:spPr>
        <p:txBody>
          <a:bodyPr/>
          <a:lstStyle/>
          <a:p>
            <a:r>
              <a:rPr lang="en-US" altLang="en-US" sz="3200" smtClean="0">
                <a:solidFill>
                  <a:srgbClr val="000000"/>
                </a:solidFill>
                <a:ea typeface="ＭＳ Ｐゴシック" pitchFamily="34" charset="-128"/>
              </a:rPr>
              <a:t>Stereopsis</a:t>
            </a:r>
          </a:p>
          <a:p>
            <a:r>
              <a:rPr lang="en-US" altLang="en-US" sz="3200" smtClean="0">
                <a:solidFill>
                  <a:srgbClr val="000000"/>
                </a:solidFill>
                <a:ea typeface="ＭＳ Ｐゴシック" pitchFamily="34" charset="-128"/>
              </a:rPr>
              <a:t>Binocular Disparity </a:t>
            </a:r>
          </a:p>
          <a:p>
            <a:r>
              <a:rPr lang="en-US" altLang="en-US" sz="3200" smtClean="0">
                <a:solidFill>
                  <a:srgbClr val="000000"/>
                </a:solidFill>
                <a:ea typeface="ＭＳ Ｐゴシック" pitchFamily="34" charset="-128"/>
              </a:rPr>
              <a:t>Corresponding and Noncorresponding Points </a:t>
            </a:r>
          </a:p>
          <a:p>
            <a:r>
              <a:rPr lang="en-US" altLang="en-US" sz="3200" smtClean="0">
                <a:solidFill>
                  <a:srgbClr val="000000"/>
                </a:solidFill>
                <a:ea typeface="ＭＳ Ｐゴシック" pitchFamily="34" charset="-128"/>
              </a:rPr>
              <a:t>The Correspondence Problem </a:t>
            </a:r>
          </a:p>
        </p:txBody>
      </p:sp>
      <p:sp>
        <p:nvSpPr>
          <p:cNvPr id="2458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04800" y="1295400"/>
            <a:ext cx="8534400" cy="758825"/>
          </a:xfrm>
        </p:spPr>
        <p:txBody>
          <a:bodyPr/>
          <a:lstStyle/>
          <a:p>
            <a:pPr eaLnBrk="1" hangingPunct="1"/>
            <a:r>
              <a:rPr lang="en-US" altLang="en-US" smtClean="0">
                <a:solidFill>
                  <a:srgbClr val="000000"/>
                </a:solidFill>
                <a:ea typeface="ＭＳ Ｐゴシック" pitchFamily="34" charset="-128"/>
              </a:rPr>
              <a:t>LEARNING OBJECTIVES </a:t>
            </a:r>
          </a:p>
        </p:txBody>
      </p:sp>
      <p:sp>
        <p:nvSpPr>
          <p:cNvPr id="7171" name="Content Placeholder 2"/>
          <p:cNvSpPr>
            <a:spLocks noGrp="1"/>
          </p:cNvSpPr>
          <p:nvPr>
            <p:ph sz="quarter" idx="1"/>
          </p:nvPr>
        </p:nvSpPr>
        <p:spPr>
          <a:xfrm>
            <a:off x="301625" y="2057400"/>
            <a:ext cx="8504238" cy="4041775"/>
          </a:xfrm>
        </p:spPr>
        <p:txBody>
          <a:bodyPr/>
          <a:lstStyle/>
          <a:p>
            <a:pPr marL="457200" indent="-457200">
              <a:buFont typeface="Georgia" pitchFamily="18" charset="0"/>
              <a:buAutoNum type="arabicPeriod"/>
            </a:pPr>
            <a:r>
              <a:rPr lang="en-US" altLang="en-US" sz="2000" smtClean="0">
                <a:solidFill>
                  <a:srgbClr val="000000"/>
                </a:solidFill>
                <a:ea typeface="ＭＳ Ｐゴシック" pitchFamily="34" charset="-128"/>
              </a:rPr>
              <a:t>Explain oculomotor depth cues and how they work. </a:t>
            </a:r>
          </a:p>
          <a:p>
            <a:pPr marL="457200" indent="-457200">
              <a:buFont typeface="Georgia" pitchFamily="18" charset="0"/>
              <a:buAutoNum type="arabicPeriod"/>
            </a:pPr>
            <a:r>
              <a:rPr lang="en-US" altLang="en-US" sz="2000" smtClean="0">
                <a:solidFill>
                  <a:srgbClr val="000000"/>
                </a:solidFill>
                <a:ea typeface="ＭＳ Ｐゴシック" pitchFamily="34" charset="-128"/>
              </a:rPr>
              <a:t>Explain monocular depth cues and how they work. </a:t>
            </a:r>
          </a:p>
          <a:p>
            <a:pPr marL="457200" indent="-457200">
              <a:buFont typeface="Georgia" pitchFamily="18" charset="0"/>
              <a:buAutoNum type="arabicPeriod"/>
            </a:pPr>
            <a:r>
              <a:rPr lang="en-US" altLang="en-US" sz="2000" smtClean="0">
                <a:solidFill>
                  <a:srgbClr val="000000"/>
                </a:solidFill>
                <a:ea typeface="ＭＳ Ｐゴシック" pitchFamily="34" charset="-128"/>
              </a:rPr>
              <a:t>Summarize the principle of stereopsis and how it applies to human depth perception. </a:t>
            </a:r>
          </a:p>
          <a:p>
            <a:pPr marL="457200" indent="-457200">
              <a:buFont typeface="Georgia" pitchFamily="18" charset="0"/>
              <a:buAutoNum type="arabicPeriod"/>
            </a:pPr>
            <a:r>
              <a:rPr lang="en-US" altLang="en-US" sz="2000" smtClean="0">
                <a:solidFill>
                  <a:srgbClr val="000000"/>
                </a:solidFill>
                <a:ea typeface="ＭＳ Ｐゴシック" pitchFamily="34" charset="-128"/>
              </a:rPr>
              <a:t>Describe the correspondence problem and how it relates to stereopsis. </a:t>
            </a:r>
          </a:p>
          <a:p>
            <a:pPr marL="457200" indent="-457200">
              <a:buFont typeface="Georgia" pitchFamily="18" charset="0"/>
              <a:buAutoNum type="arabicPeriod"/>
            </a:pPr>
            <a:r>
              <a:rPr lang="en-US" altLang="en-US" sz="2000" smtClean="0">
                <a:solidFill>
                  <a:srgbClr val="000000"/>
                </a:solidFill>
                <a:ea typeface="ＭＳ Ｐゴシック" pitchFamily="34" charset="-128"/>
              </a:rPr>
              <a:t>Explain the concept of size perception and the inferential nature of its determination. </a:t>
            </a:r>
          </a:p>
          <a:p>
            <a:pPr marL="457200" indent="-457200">
              <a:buFont typeface="Georgia" pitchFamily="18" charset="0"/>
              <a:buAutoNum type="arabicPeriod"/>
            </a:pPr>
            <a:r>
              <a:rPr lang="en-US" altLang="en-US" sz="2000" smtClean="0">
                <a:solidFill>
                  <a:srgbClr val="000000"/>
                </a:solidFill>
                <a:ea typeface="ＭＳ Ｐゴシック" pitchFamily="34" charset="-128"/>
              </a:rPr>
              <a:t>Discuss the concept of size constancy. </a:t>
            </a:r>
          </a:p>
          <a:p>
            <a:pPr marL="457200" indent="-457200">
              <a:buFont typeface="Georgia" pitchFamily="18" charset="0"/>
              <a:buAutoNum type="arabicPeriod"/>
            </a:pPr>
            <a:r>
              <a:rPr lang="en-US" altLang="en-US" sz="2000" smtClean="0">
                <a:solidFill>
                  <a:srgbClr val="000000"/>
                </a:solidFill>
                <a:ea typeface="ＭＳ Ｐゴシック" pitchFamily="34" charset="-128"/>
              </a:rPr>
              <a:t>Explain the concept of illusions of size and depth and how they affect perception. </a:t>
            </a:r>
          </a:p>
        </p:txBody>
      </p:sp>
      <p:sp>
        <p:nvSpPr>
          <p:cNvPr id="717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Binocular Disparity</a:t>
            </a:r>
          </a:p>
        </p:txBody>
      </p:sp>
      <p:pic>
        <p:nvPicPr>
          <p:cNvPr id="25603" name="Content Placeholder 4"/>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976313" y="2590800"/>
            <a:ext cx="3529012" cy="2514600"/>
          </a:xfrm>
        </p:spPr>
      </p:pic>
      <p:sp>
        <p:nvSpPr>
          <p:cNvPr id="2560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5605" name="Content Placeholder 4"/>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886450" y="1981200"/>
            <a:ext cx="2740025"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Three-dimensional Movies</a:t>
            </a:r>
          </a:p>
        </p:txBody>
      </p:sp>
      <p:pic>
        <p:nvPicPr>
          <p:cNvPr id="26627" name="Content Placeholder 4"/>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041525" y="2057400"/>
            <a:ext cx="5180013" cy="4160838"/>
          </a:xfrm>
        </p:spPr>
      </p:pic>
      <p:sp>
        <p:nvSpPr>
          <p:cNvPr id="2662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04800" y="1066800"/>
            <a:ext cx="8534400" cy="758825"/>
          </a:xfrm>
        </p:spPr>
        <p:txBody>
          <a:bodyPr/>
          <a:lstStyle/>
          <a:p>
            <a:pPr eaLnBrk="1" hangingPunct="1"/>
            <a:r>
              <a:rPr lang="en-US" altLang="en-US" smtClean="0">
                <a:solidFill>
                  <a:srgbClr val="000000"/>
                </a:solidFill>
                <a:ea typeface="ＭＳ Ｐゴシック" pitchFamily="34" charset="-128"/>
              </a:rPr>
              <a:t>The Horopter and Corresponding Points </a:t>
            </a:r>
          </a:p>
        </p:txBody>
      </p:sp>
      <p:pic>
        <p:nvPicPr>
          <p:cNvPr id="27651"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3322638" y="1905000"/>
            <a:ext cx="2617787" cy="4241800"/>
          </a:xfrm>
        </p:spPr>
      </p:pic>
      <p:sp>
        <p:nvSpPr>
          <p:cNvPr id="2765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228600" y="1295400"/>
            <a:ext cx="8534400" cy="758825"/>
          </a:xfrm>
        </p:spPr>
        <p:txBody>
          <a:bodyPr/>
          <a:lstStyle/>
          <a:p>
            <a:r>
              <a:rPr lang="en-US" altLang="en-US" sz="2800" smtClean="0">
                <a:solidFill>
                  <a:srgbClr val="000000"/>
                </a:solidFill>
                <a:ea typeface="ＭＳ Ｐゴシック" pitchFamily="34" charset="-128"/>
              </a:rPr>
              <a:t>Corresponding and Noncorresponding Points </a:t>
            </a:r>
            <a:br>
              <a:rPr lang="en-US" altLang="en-US" sz="2800" smtClean="0">
                <a:solidFill>
                  <a:srgbClr val="000000"/>
                </a:solidFill>
                <a:ea typeface="ＭＳ Ｐゴシック" pitchFamily="34" charset="-128"/>
              </a:rPr>
            </a:br>
            <a:r>
              <a:rPr lang="en-US" altLang="en-US" sz="2800" smtClean="0">
                <a:solidFill>
                  <a:srgbClr val="000000"/>
                </a:solidFill>
                <a:ea typeface="ＭＳ Ｐゴシック" pitchFamily="34" charset="-128"/>
              </a:rPr>
              <a:t>and the Horopter </a:t>
            </a:r>
          </a:p>
        </p:txBody>
      </p:sp>
      <p:pic>
        <p:nvPicPr>
          <p:cNvPr id="28675" name="Content Placeholder 4"/>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973388" y="2133600"/>
            <a:ext cx="2952750" cy="3965575"/>
          </a:xfrm>
        </p:spPr>
      </p:pic>
      <p:sp>
        <p:nvSpPr>
          <p:cNvPr id="2867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304800" y="1219200"/>
            <a:ext cx="8534400" cy="758825"/>
          </a:xfrm>
        </p:spPr>
        <p:txBody>
          <a:bodyPr/>
          <a:lstStyle/>
          <a:p>
            <a:r>
              <a:rPr lang="en-US" altLang="en-US" smtClean="0">
                <a:solidFill>
                  <a:srgbClr val="000000"/>
                </a:solidFill>
                <a:ea typeface="ＭＳ Ｐゴシック" pitchFamily="34" charset="-128"/>
              </a:rPr>
              <a:t>Magnitude of Binocular Disparity </a:t>
            </a:r>
          </a:p>
        </p:txBody>
      </p:sp>
      <p:pic>
        <p:nvPicPr>
          <p:cNvPr id="29699" name="Content Placeholder 4"/>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249488" y="2057400"/>
            <a:ext cx="4800600" cy="3935413"/>
          </a:xfrm>
        </p:spPr>
      </p:pic>
      <p:sp>
        <p:nvSpPr>
          <p:cNvPr id="2970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304800" y="1295400"/>
            <a:ext cx="8534400" cy="758825"/>
          </a:xfrm>
        </p:spPr>
        <p:txBody>
          <a:bodyPr/>
          <a:lstStyle/>
          <a:p>
            <a:r>
              <a:rPr lang="en-US" altLang="en-US" smtClean="0">
                <a:solidFill>
                  <a:srgbClr val="000000"/>
                </a:solidFill>
                <a:ea typeface="ＭＳ Ｐゴシック" pitchFamily="34" charset="-128"/>
              </a:rPr>
              <a:t>Stereograms</a:t>
            </a:r>
          </a:p>
        </p:txBody>
      </p:sp>
      <p:sp>
        <p:nvSpPr>
          <p:cNvPr id="30723" name="Content Placeholder 2"/>
          <p:cNvSpPr>
            <a:spLocks noGrp="1"/>
          </p:cNvSpPr>
          <p:nvPr>
            <p:ph sz="quarter" idx="1"/>
          </p:nvPr>
        </p:nvSpPr>
        <p:spPr>
          <a:xfrm>
            <a:off x="301625" y="2057400"/>
            <a:ext cx="8504238" cy="4041775"/>
          </a:xfrm>
        </p:spPr>
        <p:txBody>
          <a:bodyPr/>
          <a:lstStyle/>
          <a:p>
            <a:r>
              <a:rPr lang="en-US" altLang="en-US" smtClean="0">
                <a:solidFill>
                  <a:srgbClr val="000000"/>
                </a:solidFill>
                <a:ea typeface="ＭＳ Ｐゴシック" pitchFamily="34" charset="-128"/>
              </a:rPr>
              <a:t>Random-Dot Stereograms </a:t>
            </a:r>
          </a:p>
          <a:p>
            <a:r>
              <a:rPr lang="en-US" altLang="en-US" smtClean="0">
                <a:solidFill>
                  <a:srgbClr val="000000"/>
                </a:solidFill>
                <a:ea typeface="ＭＳ Ｐゴシック" pitchFamily="34" charset="-128"/>
              </a:rPr>
              <a:t>The Anatomy and Physiology of Binocular Perception </a:t>
            </a:r>
          </a:p>
          <a:p>
            <a:r>
              <a:rPr lang="en-US" altLang="en-US" smtClean="0">
                <a:solidFill>
                  <a:srgbClr val="000000"/>
                </a:solidFill>
                <a:ea typeface="ＭＳ Ｐゴシック" pitchFamily="34" charset="-128"/>
              </a:rPr>
              <a:t>Development of Stereopsis </a:t>
            </a:r>
          </a:p>
        </p:txBody>
      </p:sp>
      <p:sp>
        <p:nvSpPr>
          <p:cNvPr id="3072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 </a:t>
            </a:r>
            <a:r>
              <a:rPr lang="en-US" altLang="en-US" sz="3600" smtClean="0">
                <a:solidFill>
                  <a:srgbClr val="000000"/>
                </a:solidFill>
                <a:ea typeface="ＭＳ Ｐゴシック" pitchFamily="34" charset="-128"/>
              </a:rPr>
              <a:t>Wheatstone Stereograph</a:t>
            </a:r>
            <a:endParaRPr lang="en-US" altLang="en-US" smtClean="0">
              <a:solidFill>
                <a:srgbClr val="000000"/>
              </a:solidFill>
              <a:ea typeface="ＭＳ Ｐゴシック" pitchFamily="34" charset="-128"/>
            </a:endParaRPr>
          </a:p>
        </p:txBody>
      </p:sp>
      <p:pic>
        <p:nvPicPr>
          <p:cNvPr id="31747"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r="-63"/>
          <a:stretch>
            <a:fillRect/>
          </a:stretch>
        </p:blipFill>
        <p:spPr>
          <a:xfrm>
            <a:off x="304800" y="1981200"/>
            <a:ext cx="3733800" cy="2994025"/>
          </a:xfrm>
        </p:spPr>
      </p:pic>
      <p:sp>
        <p:nvSpPr>
          <p:cNvPr id="3174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31749"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495800" y="2438400"/>
            <a:ext cx="3898900" cy="252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152400" y="1295400"/>
            <a:ext cx="8534400" cy="758825"/>
          </a:xfrm>
        </p:spPr>
        <p:txBody>
          <a:bodyPr/>
          <a:lstStyle/>
          <a:p>
            <a:r>
              <a:rPr lang="en-US" altLang="en-US" smtClean="0">
                <a:solidFill>
                  <a:srgbClr val="000000"/>
                </a:solidFill>
                <a:ea typeface="ＭＳ Ｐゴシック" pitchFamily="34" charset="-128"/>
              </a:rPr>
              <a:t>An Old-fashioned Stereogram</a:t>
            </a:r>
          </a:p>
        </p:txBody>
      </p:sp>
      <p:pic>
        <p:nvPicPr>
          <p:cNvPr id="32771" name="Content Placeholder 4"/>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l="3107" r="3107"/>
          <a:stretch>
            <a:fillRect/>
          </a:stretch>
        </p:blipFill>
        <p:spPr>
          <a:xfrm>
            <a:off x="1219200" y="2362200"/>
            <a:ext cx="6937375" cy="3730625"/>
          </a:xfrm>
        </p:spPr>
      </p:pic>
      <p:sp>
        <p:nvSpPr>
          <p:cNvPr id="3277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304800" y="1524000"/>
            <a:ext cx="8534400" cy="758825"/>
          </a:xfrm>
        </p:spPr>
        <p:txBody>
          <a:bodyPr/>
          <a:lstStyle/>
          <a:p>
            <a:r>
              <a:rPr lang="en-US" altLang="en-US" smtClean="0">
                <a:solidFill>
                  <a:srgbClr val="000000"/>
                </a:solidFill>
                <a:ea typeface="ＭＳ Ｐゴシック" pitchFamily="34" charset="-128"/>
              </a:rPr>
              <a:t>Anaglyph </a:t>
            </a:r>
          </a:p>
        </p:txBody>
      </p:sp>
      <p:pic>
        <p:nvPicPr>
          <p:cNvPr id="33795" name="Content Placeholder 4"/>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t="7407" b="7407"/>
          <a:stretch>
            <a:fillRect/>
          </a:stretch>
        </p:blipFill>
        <p:spPr>
          <a:xfrm>
            <a:off x="304800" y="2667000"/>
            <a:ext cx="4267200" cy="2293938"/>
          </a:xfrm>
        </p:spPr>
      </p:pic>
      <p:sp>
        <p:nvSpPr>
          <p:cNvPr id="3379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33797"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2667000"/>
            <a:ext cx="3941763" cy="223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Random-Dot Stereograms </a:t>
            </a:r>
          </a:p>
        </p:txBody>
      </p:sp>
      <p:pic>
        <p:nvPicPr>
          <p:cNvPr id="34819"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838200" y="2532063"/>
            <a:ext cx="7546975" cy="3108325"/>
          </a:xfrm>
        </p:spPr>
      </p:pic>
      <p:sp>
        <p:nvSpPr>
          <p:cNvPr id="3482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04800" y="1219200"/>
            <a:ext cx="8534400" cy="758825"/>
          </a:xfrm>
        </p:spPr>
        <p:txBody>
          <a:bodyPr/>
          <a:lstStyle/>
          <a:p>
            <a:pPr eaLnBrk="1" hangingPunct="1"/>
            <a:r>
              <a:rPr lang="en-US" altLang="en-US" smtClean="0">
                <a:solidFill>
                  <a:srgbClr val="000000"/>
                </a:solidFill>
                <a:ea typeface="ＭＳ Ｐゴシック" pitchFamily="34" charset="-128"/>
              </a:rPr>
              <a:t>Introduction</a:t>
            </a:r>
          </a:p>
        </p:txBody>
      </p:sp>
      <p:pic>
        <p:nvPicPr>
          <p:cNvPr id="8195"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28600" y="2705100"/>
            <a:ext cx="8504238" cy="2514600"/>
          </a:xfrm>
        </p:spPr>
      </p:pic>
      <p:sp>
        <p:nvSpPr>
          <p:cNvPr id="8196"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8197" name="Rectangle 2"/>
          <p:cNvSpPr>
            <a:spLocks noChangeArrowheads="1"/>
          </p:cNvSpPr>
          <p:nvPr/>
        </p:nvSpPr>
        <p:spPr bwMode="auto">
          <a:xfrm>
            <a:off x="609600" y="5181600"/>
            <a:ext cx="7924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charset="0"/>
              </a:rPr>
              <a:t>Our visual systems must re-create the 3D world using an essentially flat, 2D retina. </a:t>
            </a:r>
          </a:p>
        </p:txBody>
      </p:sp>
      <p:sp>
        <p:nvSpPr>
          <p:cNvPr id="8198" name="Rectangle 3"/>
          <p:cNvSpPr>
            <a:spLocks noChangeArrowheads="1"/>
          </p:cNvSpPr>
          <p:nvPr/>
        </p:nvSpPr>
        <p:spPr bwMode="auto">
          <a:xfrm>
            <a:off x="381000" y="2133600"/>
            <a:ext cx="6057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 typeface="Arial" charset="0"/>
              <a:buChar char="•"/>
            </a:pPr>
            <a:r>
              <a:rPr lang="en-US" altLang="en-US" sz="2800">
                <a:latin typeface="Arial" charset="0"/>
              </a:rPr>
              <a:t>Cue approach to depth perception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304800" y="1600200"/>
            <a:ext cx="8534400" cy="758825"/>
          </a:xfrm>
        </p:spPr>
        <p:txBody>
          <a:bodyPr/>
          <a:lstStyle/>
          <a:p>
            <a:r>
              <a:rPr lang="en-US" altLang="en-US" smtClean="0">
                <a:solidFill>
                  <a:srgbClr val="000000"/>
                </a:solidFill>
                <a:ea typeface="ＭＳ Ｐゴシック" pitchFamily="34" charset="-128"/>
              </a:rPr>
              <a:t>Random-dot Stereograms as Anaglyphs</a:t>
            </a:r>
          </a:p>
        </p:txBody>
      </p:sp>
      <p:pic>
        <p:nvPicPr>
          <p:cNvPr id="35843" name="Content Placeholder 4"/>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301625" y="2798763"/>
            <a:ext cx="8504238" cy="2028825"/>
          </a:xfrm>
        </p:spPr>
      </p:pic>
      <p:sp>
        <p:nvSpPr>
          <p:cNvPr id="3584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228600" y="990600"/>
            <a:ext cx="8534400" cy="758825"/>
          </a:xfrm>
        </p:spPr>
        <p:txBody>
          <a:bodyPr/>
          <a:lstStyle/>
          <a:p>
            <a:r>
              <a:rPr lang="en-US" altLang="en-US" smtClean="0">
                <a:solidFill>
                  <a:srgbClr val="000000"/>
                </a:solidFill>
                <a:ea typeface="ＭＳ Ｐゴシック" pitchFamily="34" charset="-128"/>
              </a:rPr>
              <a:t>How Random-dot Stereograms are Made </a:t>
            </a:r>
          </a:p>
        </p:txBody>
      </p:sp>
      <p:pic>
        <p:nvPicPr>
          <p:cNvPr id="36867" name="Content Placeholder 4"/>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301625" y="1744663"/>
            <a:ext cx="8504238" cy="4137025"/>
          </a:xfrm>
        </p:spPr>
      </p:pic>
      <p:sp>
        <p:nvSpPr>
          <p:cNvPr id="3686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304800" y="1676400"/>
            <a:ext cx="8534400" cy="758825"/>
          </a:xfrm>
        </p:spPr>
        <p:txBody>
          <a:bodyPr/>
          <a:lstStyle/>
          <a:p>
            <a:r>
              <a:rPr lang="en-US" altLang="en-US" sz="3200" smtClean="0">
                <a:solidFill>
                  <a:srgbClr val="000000"/>
                </a:solidFill>
                <a:ea typeface="ＭＳ Ｐゴシック" pitchFamily="34" charset="-128"/>
              </a:rPr>
              <a:t>The Anatomy and Physiology </a:t>
            </a:r>
            <a:br>
              <a:rPr lang="en-US" altLang="en-US" sz="3200" smtClean="0">
                <a:solidFill>
                  <a:srgbClr val="000000"/>
                </a:solidFill>
                <a:ea typeface="ＭＳ Ｐゴシック" pitchFamily="34" charset="-128"/>
              </a:rPr>
            </a:br>
            <a:r>
              <a:rPr lang="en-US" altLang="en-US" sz="3200" smtClean="0">
                <a:solidFill>
                  <a:srgbClr val="000000"/>
                </a:solidFill>
                <a:ea typeface="ＭＳ Ｐゴシック" pitchFamily="34" charset="-128"/>
              </a:rPr>
              <a:t>of Binocular Perception </a:t>
            </a:r>
          </a:p>
        </p:txBody>
      </p:sp>
      <p:pic>
        <p:nvPicPr>
          <p:cNvPr id="37891"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051050" y="2590800"/>
            <a:ext cx="5121275" cy="3648075"/>
          </a:xfrm>
        </p:spPr>
      </p:pic>
      <p:sp>
        <p:nvSpPr>
          <p:cNvPr id="3789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228600" y="1371600"/>
            <a:ext cx="8534400" cy="758825"/>
          </a:xfrm>
        </p:spPr>
        <p:txBody>
          <a:bodyPr/>
          <a:lstStyle/>
          <a:p>
            <a:r>
              <a:rPr lang="en-US" altLang="en-US" smtClean="0">
                <a:solidFill>
                  <a:srgbClr val="000000"/>
                </a:solidFill>
                <a:ea typeface="ＭＳ Ｐゴシック" pitchFamily="34" charset="-128"/>
              </a:rPr>
              <a:t>Size Perception </a:t>
            </a:r>
          </a:p>
        </p:txBody>
      </p:sp>
      <p:sp>
        <p:nvSpPr>
          <p:cNvPr id="38915" name="Content Placeholder 2"/>
          <p:cNvSpPr>
            <a:spLocks noGrp="1"/>
          </p:cNvSpPr>
          <p:nvPr>
            <p:ph sz="quarter" idx="1"/>
          </p:nvPr>
        </p:nvSpPr>
        <p:spPr>
          <a:xfrm>
            <a:off x="301625" y="2286000"/>
            <a:ext cx="8504238" cy="3813175"/>
          </a:xfrm>
        </p:spPr>
        <p:txBody>
          <a:bodyPr/>
          <a:lstStyle/>
          <a:p>
            <a:r>
              <a:rPr lang="en-US" altLang="en-US" sz="3200" smtClean="0">
                <a:solidFill>
                  <a:srgbClr val="000000"/>
                </a:solidFill>
                <a:ea typeface="ＭＳ Ｐゴシック" pitchFamily="34" charset="-128"/>
              </a:rPr>
              <a:t>Size-distance invariance</a:t>
            </a:r>
          </a:p>
          <a:p>
            <a:r>
              <a:rPr lang="en-US" altLang="en-US" sz="3200" smtClean="0">
                <a:solidFill>
                  <a:srgbClr val="000000"/>
                </a:solidFill>
                <a:ea typeface="ＭＳ Ｐゴシック" pitchFamily="34" charset="-128"/>
              </a:rPr>
              <a:t>Visual angle</a:t>
            </a:r>
          </a:p>
          <a:p>
            <a:endParaRPr lang="en-US" altLang="en-US" smtClean="0">
              <a:solidFill>
                <a:srgbClr val="000000"/>
              </a:solidFill>
              <a:ea typeface="ＭＳ Ｐゴシック" pitchFamily="34" charset="-128"/>
            </a:endParaRPr>
          </a:p>
        </p:txBody>
      </p:sp>
      <p:sp>
        <p:nvSpPr>
          <p:cNvPr id="3891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38917" name="Picture 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462338" y="2895600"/>
            <a:ext cx="4492625" cy="314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304800" y="1447800"/>
            <a:ext cx="8534400" cy="758825"/>
          </a:xfrm>
        </p:spPr>
        <p:txBody>
          <a:bodyPr/>
          <a:lstStyle/>
          <a:p>
            <a:r>
              <a:rPr lang="en-US" altLang="en-US" smtClean="0">
                <a:solidFill>
                  <a:srgbClr val="000000"/>
                </a:solidFill>
                <a:ea typeface="ＭＳ Ｐゴシック" pitchFamily="34" charset="-128"/>
              </a:rPr>
              <a:t>Size Constancy </a:t>
            </a:r>
          </a:p>
        </p:txBody>
      </p:sp>
      <p:pic>
        <p:nvPicPr>
          <p:cNvPr id="39939"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457200" y="2830513"/>
            <a:ext cx="8232775" cy="3184525"/>
          </a:xfrm>
        </p:spPr>
      </p:pic>
      <p:sp>
        <p:nvSpPr>
          <p:cNvPr id="3994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304800" y="1295400"/>
            <a:ext cx="8534400" cy="758825"/>
          </a:xfrm>
        </p:spPr>
        <p:txBody>
          <a:bodyPr/>
          <a:lstStyle/>
          <a:p>
            <a:r>
              <a:rPr lang="en-US" altLang="en-US" smtClean="0">
                <a:solidFill>
                  <a:srgbClr val="000000"/>
                </a:solidFill>
                <a:ea typeface="ＭＳ Ｐゴシック" pitchFamily="34" charset="-128"/>
              </a:rPr>
              <a:t>Visual Illusions of Size and Depth </a:t>
            </a:r>
          </a:p>
        </p:txBody>
      </p:sp>
      <p:sp>
        <p:nvSpPr>
          <p:cNvPr id="40963" name="Content Placeholder 2"/>
          <p:cNvSpPr>
            <a:spLocks noGrp="1"/>
          </p:cNvSpPr>
          <p:nvPr>
            <p:ph sz="quarter" idx="1"/>
          </p:nvPr>
        </p:nvSpPr>
        <p:spPr>
          <a:xfrm>
            <a:off x="301625" y="2209800"/>
            <a:ext cx="8504238" cy="3889375"/>
          </a:xfrm>
        </p:spPr>
        <p:txBody>
          <a:bodyPr/>
          <a:lstStyle/>
          <a:p>
            <a:r>
              <a:rPr lang="en-US" altLang="en-US" smtClean="0">
                <a:solidFill>
                  <a:srgbClr val="000000"/>
                </a:solidFill>
                <a:ea typeface="ＭＳ Ｐゴシック" pitchFamily="34" charset="-128"/>
              </a:rPr>
              <a:t>The Müller-Lyer Illusion </a:t>
            </a:r>
          </a:p>
          <a:p>
            <a:r>
              <a:rPr lang="en-US" altLang="en-US" smtClean="0">
                <a:solidFill>
                  <a:srgbClr val="000000"/>
                </a:solidFill>
                <a:ea typeface="ＭＳ Ｐゴシック" pitchFamily="34" charset="-128"/>
              </a:rPr>
              <a:t>The Ponzo Illusion </a:t>
            </a:r>
          </a:p>
          <a:p>
            <a:r>
              <a:rPr lang="en-US" altLang="en-US" smtClean="0">
                <a:solidFill>
                  <a:srgbClr val="000000"/>
                </a:solidFill>
                <a:ea typeface="ＭＳ Ｐゴシック" pitchFamily="34" charset="-128"/>
              </a:rPr>
              <a:t>The Ames Room Illusion</a:t>
            </a:r>
          </a:p>
          <a:p>
            <a:r>
              <a:rPr lang="en-US" altLang="en-US" smtClean="0">
                <a:solidFill>
                  <a:srgbClr val="000000"/>
                </a:solidFill>
                <a:ea typeface="ＭＳ Ｐゴシック" pitchFamily="34" charset="-128"/>
              </a:rPr>
              <a:t>The Moon Illusion  </a:t>
            </a:r>
          </a:p>
        </p:txBody>
      </p:sp>
      <p:sp>
        <p:nvSpPr>
          <p:cNvPr id="4096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304800" y="1219200"/>
            <a:ext cx="8534400" cy="758825"/>
          </a:xfrm>
        </p:spPr>
        <p:txBody>
          <a:bodyPr/>
          <a:lstStyle/>
          <a:p>
            <a:pPr eaLnBrk="1" hangingPunct="1"/>
            <a:r>
              <a:rPr lang="en-US" altLang="en-US" smtClean="0">
                <a:solidFill>
                  <a:srgbClr val="000000"/>
                </a:solidFill>
                <a:ea typeface="ＭＳ Ｐゴシック" pitchFamily="34" charset="-128"/>
              </a:rPr>
              <a:t>The Müller- Lyer Illusion</a:t>
            </a:r>
          </a:p>
        </p:txBody>
      </p:sp>
      <p:pic>
        <p:nvPicPr>
          <p:cNvPr id="41987"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311400" y="2362200"/>
            <a:ext cx="4106863" cy="3873500"/>
          </a:xfrm>
        </p:spPr>
      </p:pic>
      <p:sp>
        <p:nvSpPr>
          <p:cNvPr id="41988"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304800" y="1219200"/>
            <a:ext cx="8534400" cy="758825"/>
          </a:xfrm>
        </p:spPr>
        <p:txBody>
          <a:bodyPr/>
          <a:lstStyle/>
          <a:p>
            <a:pPr eaLnBrk="1" hangingPunct="1"/>
            <a:r>
              <a:rPr lang="en-US" altLang="en-US" smtClean="0">
                <a:solidFill>
                  <a:srgbClr val="000000"/>
                </a:solidFill>
                <a:ea typeface="ＭＳ Ｐゴシック" pitchFamily="34" charset="-128"/>
              </a:rPr>
              <a:t>The Müller-Lyer Illusion in the Real World </a:t>
            </a:r>
          </a:p>
        </p:txBody>
      </p:sp>
      <p:pic>
        <p:nvPicPr>
          <p:cNvPr id="43011"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793875" y="2209800"/>
            <a:ext cx="5903913" cy="3956050"/>
          </a:xfrm>
        </p:spPr>
      </p:pic>
      <p:sp>
        <p:nvSpPr>
          <p:cNvPr id="4301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152400" y="1066800"/>
            <a:ext cx="8534400" cy="758825"/>
          </a:xfrm>
        </p:spPr>
        <p:txBody>
          <a:bodyPr/>
          <a:lstStyle/>
          <a:p>
            <a:pPr eaLnBrk="1" hangingPunct="1"/>
            <a:r>
              <a:rPr lang="en-US" altLang="en-US" smtClean="0">
                <a:solidFill>
                  <a:srgbClr val="000000"/>
                </a:solidFill>
                <a:ea typeface="ＭＳ Ｐゴシック" pitchFamily="34" charset="-128"/>
              </a:rPr>
              <a:t>The Ponzo Illusion</a:t>
            </a:r>
          </a:p>
        </p:txBody>
      </p:sp>
      <p:pic>
        <p:nvPicPr>
          <p:cNvPr id="44035"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l="-19826" r="-19826"/>
          <a:stretch>
            <a:fillRect/>
          </a:stretch>
        </p:blipFill>
        <p:spPr>
          <a:xfrm>
            <a:off x="685800" y="1981200"/>
            <a:ext cx="7815263" cy="4202113"/>
          </a:xfrm>
        </p:spPr>
      </p:pic>
      <p:sp>
        <p:nvSpPr>
          <p:cNvPr id="44036"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304800" y="1143000"/>
            <a:ext cx="8534400" cy="758825"/>
          </a:xfrm>
        </p:spPr>
        <p:txBody>
          <a:bodyPr/>
          <a:lstStyle/>
          <a:p>
            <a:pPr eaLnBrk="1" hangingPunct="1"/>
            <a:r>
              <a:rPr lang="en-US" altLang="en-US" smtClean="0">
                <a:solidFill>
                  <a:srgbClr val="000000"/>
                </a:solidFill>
                <a:ea typeface="ＭＳ Ｐゴシック" pitchFamily="34" charset="-128"/>
              </a:rPr>
              <a:t>The Ames Room Illusion </a:t>
            </a:r>
          </a:p>
        </p:txBody>
      </p:sp>
      <p:pic>
        <p:nvPicPr>
          <p:cNvPr id="45059"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371600" y="1905000"/>
            <a:ext cx="6367463" cy="4241800"/>
          </a:xfrm>
        </p:spPr>
      </p:pic>
      <p:sp>
        <p:nvSpPr>
          <p:cNvPr id="45060"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04800" y="1219200"/>
            <a:ext cx="8534400" cy="758825"/>
          </a:xfrm>
        </p:spPr>
        <p:txBody>
          <a:bodyPr/>
          <a:lstStyle/>
          <a:p>
            <a:r>
              <a:rPr lang="en-US" altLang="en-US" smtClean="0">
                <a:solidFill>
                  <a:srgbClr val="000000"/>
                </a:solidFill>
                <a:ea typeface="ＭＳ Ｐゴシック" pitchFamily="34" charset="-128"/>
              </a:rPr>
              <a:t>Oculomotor Cues </a:t>
            </a:r>
          </a:p>
        </p:txBody>
      </p:sp>
      <p:sp>
        <p:nvSpPr>
          <p:cNvPr id="9219" name="Content Placeholder 2"/>
          <p:cNvSpPr>
            <a:spLocks noGrp="1"/>
          </p:cNvSpPr>
          <p:nvPr>
            <p:ph sz="quarter" idx="1"/>
          </p:nvPr>
        </p:nvSpPr>
        <p:spPr>
          <a:xfrm>
            <a:off x="301625" y="2133600"/>
            <a:ext cx="8504238" cy="3965575"/>
          </a:xfrm>
        </p:spPr>
        <p:txBody>
          <a:bodyPr/>
          <a:lstStyle/>
          <a:p>
            <a:r>
              <a:rPr lang="en-US" altLang="en-US" smtClean="0">
                <a:solidFill>
                  <a:srgbClr val="000000"/>
                </a:solidFill>
                <a:ea typeface="ＭＳ Ｐゴシック" pitchFamily="34" charset="-128"/>
              </a:rPr>
              <a:t>Accommodation. </a:t>
            </a:r>
          </a:p>
          <a:p>
            <a:r>
              <a:rPr lang="en-US" altLang="en-US" smtClean="0">
                <a:solidFill>
                  <a:srgbClr val="000000"/>
                </a:solidFill>
                <a:ea typeface="ＭＳ Ｐゴシック" pitchFamily="34" charset="-128"/>
              </a:rPr>
              <a:t>Vergence (or Convergence) </a:t>
            </a:r>
          </a:p>
        </p:txBody>
      </p:sp>
      <p:sp>
        <p:nvSpPr>
          <p:cNvPr id="922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The Ames Room Revealed</a:t>
            </a:r>
          </a:p>
        </p:txBody>
      </p:sp>
      <p:pic>
        <p:nvPicPr>
          <p:cNvPr id="46083" name="Content Placeholder 4"/>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311275" y="2057400"/>
            <a:ext cx="6792913" cy="4160838"/>
          </a:xfrm>
        </p:spPr>
      </p:pic>
      <p:sp>
        <p:nvSpPr>
          <p:cNvPr id="4608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228600" y="1447800"/>
            <a:ext cx="8534400" cy="758825"/>
          </a:xfrm>
        </p:spPr>
        <p:txBody>
          <a:bodyPr/>
          <a:lstStyle/>
          <a:p>
            <a:r>
              <a:rPr lang="en-US" altLang="en-US" smtClean="0">
                <a:solidFill>
                  <a:srgbClr val="000000"/>
                </a:solidFill>
                <a:ea typeface="ＭＳ Ｐゴシック" pitchFamily="34" charset="-128"/>
              </a:rPr>
              <a:t>The Moon Illusion </a:t>
            </a:r>
          </a:p>
        </p:txBody>
      </p:sp>
      <p:pic>
        <p:nvPicPr>
          <p:cNvPr id="47107"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304800" y="2714625"/>
            <a:ext cx="8504238" cy="2952750"/>
          </a:xfrm>
        </p:spPr>
      </p:pic>
      <p:sp>
        <p:nvSpPr>
          <p:cNvPr id="4710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The Moon Illusion Explained </a:t>
            </a:r>
          </a:p>
        </p:txBody>
      </p:sp>
      <p:pic>
        <p:nvPicPr>
          <p:cNvPr id="48131" name="Content Placeholder 4"/>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531938" y="1981200"/>
            <a:ext cx="6275387" cy="4202113"/>
          </a:xfrm>
        </p:spPr>
      </p:pic>
      <p:sp>
        <p:nvSpPr>
          <p:cNvPr id="4813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304800" y="1295400"/>
            <a:ext cx="8534400" cy="758825"/>
          </a:xfrm>
        </p:spPr>
        <p:txBody>
          <a:bodyPr/>
          <a:lstStyle/>
          <a:p>
            <a:r>
              <a:rPr lang="en-US" altLang="en-US" sz="2800" i="1" smtClean="0">
                <a:solidFill>
                  <a:srgbClr val="000000"/>
                </a:solidFill>
                <a:ea typeface="ＭＳ Ｐゴシック" pitchFamily="34" charset="-128"/>
              </a:rPr>
              <a:t>In Depth: Stereopsis and Sports: </a:t>
            </a:r>
            <a:br>
              <a:rPr lang="en-US" altLang="en-US" sz="2800" i="1" smtClean="0">
                <a:solidFill>
                  <a:srgbClr val="000000"/>
                </a:solidFill>
                <a:ea typeface="ＭＳ Ｐゴシック" pitchFamily="34" charset="-128"/>
              </a:rPr>
            </a:br>
            <a:r>
              <a:rPr lang="en-US" altLang="en-US" sz="2800" i="1" smtClean="0">
                <a:solidFill>
                  <a:srgbClr val="000000"/>
                </a:solidFill>
                <a:ea typeface="ＭＳ Ｐゴシック" pitchFamily="34" charset="-128"/>
              </a:rPr>
              <a:t>Do We Need Binocular Vision in Sports? </a:t>
            </a:r>
            <a:endParaRPr lang="en-US" altLang="en-US" sz="2800" smtClean="0">
              <a:solidFill>
                <a:srgbClr val="000000"/>
              </a:solidFill>
              <a:ea typeface="ＭＳ Ｐゴシック" pitchFamily="34" charset="-128"/>
            </a:endParaRPr>
          </a:p>
        </p:txBody>
      </p:sp>
      <p:pic>
        <p:nvPicPr>
          <p:cNvPr id="49155"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l="-46185" r="-46185"/>
          <a:stretch>
            <a:fillRect/>
          </a:stretch>
        </p:blipFill>
        <p:spPr>
          <a:xfrm>
            <a:off x="838200" y="2209800"/>
            <a:ext cx="7510463" cy="4037013"/>
          </a:xfrm>
        </p:spPr>
      </p:pic>
      <p:sp>
        <p:nvSpPr>
          <p:cNvPr id="4915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28600" y="1219200"/>
            <a:ext cx="8534400" cy="758825"/>
          </a:xfrm>
        </p:spPr>
        <p:txBody>
          <a:bodyPr/>
          <a:lstStyle/>
          <a:p>
            <a:pPr eaLnBrk="1" hangingPunct="1"/>
            <a:r>
              <a:rPr lang="en-US" altLang="en-US" smtClean="0">
                <a:solidFill>
                  <a:srgbClr val="000000"/>
                </a:solidFill>
                <a:ea typeface="ＭＳ Ｐゴシック" pitchFamily="34" charset="-128"/>
              </a:rPr>
              <a:t>Vergence </a:t>
            </a:r>
          </a:p>
        </p:txBody>
      </p:sp>
      <p:pic>
        <p:nvPicPr>
          <p:cNvPr id="10243"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3325813" y="2209800"/>
            <a:ext cx="2386012" cy="3957638"/>
          </a:xfrm>
        </p:spPr>
      </p:pic>
      <p:sp>
        <p:nvSpPr>
          <p:cNvPr id="10244"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04800" y="1219200"/>
            <a:ext cx="8534400" cy="758825"/>
          </a:xfrm>
        </p:spPr>
        <p:txBody>
          <a:bodyPr/>
          <a:lstStyle/>
          <a:p>
            <a:r>
              <a:rPr lang="en-US" altLang="en-US" smtClean="0">
                <a:solidFill>
                  <a:srgbClr val="000000"/>
                </a:solidFill>
                <a:ea typeface="ＭＳ Ｐゴシック" pitchFamily="34" charset="-128"/>
              </a:rPr>
              <a:t>Monocular Depth Cues </a:t>
            </a:r>
          </a:p>
        </p:txBody>
      </p:sp>
      <p:sp>
        <p:nvSpPr>
          <p:cNvPr id="11267" name="Content Placeholder 2"/>
          <p:cNvSpPr>
            <a:spLocks noGrp="1"/>
          </p:cNvSpPr>
          <p:nvPr>
            <p:ph sz="quarter" idx="1"/>
          </p:nvPr>
        </p:nvSpPr>
        <p:spPr>
          <a:xfrm>
            <a:off x="301625" y="2057400"/>
            <a:ext cx="8504238" cy="4041775"/>
          </a:xfrm>
        </p:spPr>
        <p:txBody>
          <a:bodyPr/>
          <a:lstStyle/>
          <a:p>
            <a:r>
              <a:rPr lang="en-US" altLang="en-US" sz="2400" smtClean="0">
                <a:solidFill>
                  <a:srgbClr val="000000"/>
                </a:solidFill>
                <a:ea typeface="ＭＳ Ｐゴシック" pitchFamily="34" charset="-128"/>
              </a:rPr>
              <a:t>Occlusion (or Interposition) </a:t>
            </a:r>
          </a:p>
          <a:p>
            <a:r>
              <a:rPr lang="en-US" altLang="en-US" sz="2400" smtClean="0">
                <a:solidFill>
                  <a:srgbClr val="000000"/>
                </a:solidFill>
                <a:ea typeface="ＭＳ Ｐゴシック" pitchFamily="34" charset="-128"/>
              </a:rPr>
              <a:t>Relative Height </a:t>
            </a:r>
          </a:p>
          <a:p>
            <a:r>
              <a:rPr lang="en-US" altLang="en-US" sz="2400" smtClean="0">
                <a:solidFill>
                  <a:srgbClr val="000000"/>
                </a:solidFill>
                <a:ea typeface="ＭＳ Ｐゴシック" pitchFamily="34" charset="-128"/>
              </a:rPr>
              <a:t>Relative Size </a:t>
            </a:r>
          </a:p>
          <a:p>
            <a:r>
              <a:rPr lang="en-US" altLang="en-US" sz="2400" smtClean="0">
                <a:solidFill>
                  <a:srgbClr val="000000"/>
                </a:solidFill>
                <a:ea typeface="ＭＳ Ｐゴシック" pitchFamily="34" charset="-128"/>
              </a:rPr>
              <a:t>Familiar Size </a:t>
            </a:r>
          </a:p>
          <a:p>
            <a:r>
              <a:rPr lang="en-US" altLang="en-US" sz="2400" smtClean="0">
                <a:solidFill>
                  <a:srgbClr val="000000"/>
                </a:solidFill>
                <a:ea typeface="ＭＳ Ｐゴシック" pitchFamily="34" charset="-128"/>
              </a:rPr>
              <a:t>Linear Perspective </a:t>
            </a:r>
          </a:p>
          <a:p>
            <a:r>
              <a:rPr lang="en-US" altLang="en-US" sz="2400" smtClean="0">
                <a:solidFill>
                  <a:srgbClr val="000000"/>
                </a:solidFill>
                <a:ea typeface="ＭＳ Ｐゴシック" pitchFamily="34" charset="-128"/>
              </a:rPr>
              <a:t>Texture Gradients </a:t>
            </a:r>
          </a:p>
          <a:p>
            <a:r>
              <a:rPr lang="en-US" altLang="en-US" sz="2400" smtClean="0">
                <a:solidFill>
                  <a:srgbClr val="000000"/>
                </a:solidFill>
                <a:ea typeface="ＭＳ Ｐゴシック" pitchFamily="34" charset="-128"/>
              </a:rPr>
              <a:t>Atmospheric Perspective </a:t>
            </a:r>
          </a:p>
          <a:p>
            <a:r>
              <a:rPr lang="en-US" altLang="en-US" sz="2400" smtClean="0">
                <a:solidFill>
                  <a:srgbClr val="000000"/>
                </a:solidFill>
                <a:ea typeface="ＭＳ Ｐゴシック" pitchFamily="34" charset="-128"/>
              </a:rPr>
              <a:t>Shadows and Shading </a:t>
            </a:r>
          </a:p>
        </p:txBody>
      </p:sp>
      <p:sp>
        <p:nvSpPr>
          <p:cNvPr id="1126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04800" y="1143000"/>
            <a:ext cx="8534400" cy="758825"/>
          </a:xfrm>
        </p:spPr>
        <p:txBody>
          <a:bodyPr/>
          <a:lstStyle/>
          <a:p>
            <a:pPr eaLnBrk="1" hangingPunct="1"/>
            <a:r>
              <a:rPr lang="en-US" altLang="en-US" smtClean="0">
                <a:solidFill>
                  <a:srgbClr val="000000"/>
                </a:solidFill>
                <a:ea typeface="ＭＳ Ｐゴシック" pitchFamily="34" charset="-128"/>
              </a:rPr>
              <a:t>Different Types of Depth Cues </a:t>
            </a:r>
          </a:p>
        </p:txBody>
      </p:sp>
      <p:pic>
        <p:nvPicPr>
          <p:cNvPr id="12291"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l="-16911" r="-16911"/>
          <a:stretch>
            <a:fillRect/>
          </a:stretch>
        </p:blipFill>
        <p:spPr>
          <a:xfrm>
            <a:off x="685800" y="1981200"/>
            <a:ext cx="7891463" cy="4241800"/>
          </a:xfrm>
        </p:spPr>
      </p:pic>
      <p:sp>
        <p:nvSpPr>
          <p:cNvPr id="1229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04800" y="1219200"/>
            <a:ext cx="8534400" cy="758825"/>
          </a:xfrm>
        </p:spPr>
        <p:txBody>
          <a:bodyPr/>
          <a:lstStyle/>
          <a:p>
            <a:pPr eaLnBrk="1" hangingPunct="1"/>
            <a:r>
              <a:rPr lang="en-US" altLang="en-US" smtClean="0">
                <a:solidFill>
                  <a:srgbClr val="000000"/>
                </a:solidFill>
                <a:ea typeface="ＭＳ Ｐゴシック" pitchFamily="34" charset="-128"/>
              </a:rPr>
              <a:t>Relative Height </a:t>
            </a:r>
          </a:p>
        </p:txBody>
      </p:sp>
      <p:pic>
        <p:nvPicPr>
          <p:cNvPr id="13315"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685800" y="2541588"/>
            <a:ext cx="7739063" cy="3192462"/>
          </a:xfrm>
        </p:spPr>
      </p:pic>
      <p:sp>
        <p:nvSpPr>
          <p:cNvPr id="13316"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04800" y="1143000"/>
            <a:ext cx="8534400" cy="758825"/>
          </a:xfrm>
        </p:spPr>
        <p:txBody>
          <a:bodyPr/>
          <a:lstStyle/>
          <a:p>
            <a:pPr eaLnBrk="1" hangingPunct="1"/>
            <a:r>
              <a:rPr lang="en-US" altLang="en-US" smtClean="0">
                <a:solidFill>
                  <a:srgbClr val="000000"/>
                </a:solidFill>
                <a:ea typeface="ＭＳ Ｐゴシック" pitchFamily="34" charset="-128"/>
              </a:rPr>
              <a:t>Familiar Size</a:t>
            </a:r>
          </a:p>
        </p:txBody>
      </p:sp>
      <p:pic>
        <p:nvPicPr>
          <p:cNvPr id="14339"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3316288" y="1981200"/>
            <a:ext cx="2630487" cy="4241800"/>
          </a:xfrm>
        </p:spPr>
      </p:pic>
      <p:sp>
        <p:nvSpPr>
          <p:cNvPr id="14340"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357</TotalTime>
  <Words>3277</Words>
  <Application>Microsoft Office PowerPoint</Application>
  <PresentationFormat>On-screen Show (4:3)</PresentationFormat>
  <Paragraphs>224</Paragraphs>
  <Slides>43</Slides>
  <Notes>35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Arial</vt:lpstr>
      <vt:lpstr>ＭＳ Ｐゴシック</vt:lpstr>
      <vt:lpstr>Georgia</vt:lpstr>
      <vt:lpstr>Wingdings 2</vt:lpstr>
      <vt:lpstr>Wingdings</vt:lpstr>
      <vt:lpstr>Calibri</vt:lpstr>
      <vt:lpstr>Civic</vt:lpstr>
      <vt:lpstr>PowerPoint Presentation</vt:lpstr>
      <vt:lpstr>LEARNING OBJECTIVES </vt:lpstr>
      <vt:lpstr>Introduction</vt:lpstr>
      <vt:lpstr>Oculomotor Cues </vt:lpstr>
      <vt:lpstr>Vergence </vt:lpstr>
      <vt:lpstr>Monocular Depth Cues </vt:lpstr>
      <vt:lpstr>Different Types of Depth Cues </vt:lpstr>
      <vt:lpstr>Relative Height </vt:lpstr>
      <vt:lpstr>Familiar Size</vt:lpstr>
      <vt:lpstr>Linear Perspective</vt:lpstr>
      <vt:lpstr>Linear Perspective in Art </vt:lpstr>
      <vt:lpstr>Texture Gradients</vt:lpstr>
      <vt:lpstr>Atmospheric Perspective </vt:lpstr>
      <vt:lpstr>Shadows and Shading</vt:lpstr>
      <vt:lpstr>Motion Cues </vt:lpstr>
      <vt:lpstr>Motion Parallax </vt:lpstr>
      <vt:lpstr>Deletion and Accretion </vt:lpstr>
      <vt:lpstr>Optic Flow </vt:lpstr>
      <vt:lpstr>Binocular Cues to Depth </vt:lpstr>
      <vt:lpstr>Binocular Disparity</vt:lpstr>
      <vt:lpstr>Three-dimensional Movies</vt:lpstr>
      <vt:lpstr>The Horopter and Corresponding Points </vt:lpstr>
      <vt:lpstr>Corresponding and Noncorresponding Points  and the Horopter </vt:lpstr>
      <vt:lpstr>Magnitude of Binocular Disparity </vt:lpstr>
      <vt:lpstr>Stereograms</vt:lpstr>
      <vt:lpstr> Wheatstone Stereograph</vt:lpstr>
      <vt:lpstr>An Old-fashioned Stereogram</vt:lpstr>
      <vt:lpstr>Anaglyph </vt:lpstr>
      <vt:lpstr>Random-Dot Stereograms </vt:lpstr>
      <vt:lpstr>Random-dot Stereograms as Anaglyphs</vt:lpstr>
      <vt:lpstr>How Random-dot Stereograms are Made </vt:lpstr>
      <vt:lpstr>The Anatomy and Physiology  of Binocular Perception </vt:lpstr>
      <vt:lpstr>Size Perception </vt:lpstr>
      <vt:lpstr>Size Constancy </vt:lpstr>
      <vt:lpstr>Visual Illusions of Size and Depth </vt:lpstr>
      <vt:lpstr>The Müller- Lyer Illusion</vt:lpstr>
      <vt:lpstr>The Müller-Lyer Illusion in the Real World </vt:lpstr>
      <vt:lpstr>The Ponzo Illusion</vt:lpstr>
      <vt:lpstr>The Ames Room Illusion </vt:lpstr>
      <vt:lpstr>The Ames Room Revealed</vt:lpstr>
      <vt:lpstr>The Moon Illusion </vt:lpstr>
      <vt:lpstr>The Moon Illusion Explained </vt:lpstr>
      <vt:lpstr>In Depth: Stereopsis and Sports:  Do We Need Binocular Vision in Sports? </vt:lpstr>
    </vt:vector>
  </TitlesOfParts>
  <Company>Sage Publications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rleblond</dc:creator>
  <cp:lastModifiedBy>Berbeo, Lucy</cp:lastModifiedBy>
  <cp:revision>36</cp:revision>
  <dcterms:created xsi:type="dcterms:W3CDTF">2012-08-30T20:44:25Z</dcterms:created>
  <dcterms:modified xsi:type="dcterms:W3CDTF">2015-08-04T04:48:09Z</dcterms:modified>
</cp:coreProperties>
</file>