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handoutMasterIdLst>
    <p:handoutMasterId r:id="rId26"/>
  </p:handoutMasterIdLst>
  <p:sldIdLst>
    <p:sldId id="258" r:id="rId2"/>
    <p:sldId id="287" r:id="rId3"/>
    <p:sldId id="305" r:id="rId4"/>
    <p:sldId id="303" r:id="rId5"/>
    <p:sldId id="307" r:id="rId6"/>
    <p:sldId id="306" r:id="rId7"/>
    <p:sldId id="302" r:id="rId8"/>
    <p:sldId id="308" r:id="rId9"/>
    <p:sldId id="299" r:id="rId10"/>
    <p:sldId id="297" r:id="rId11"/>
    <p:sldId id="309" r:id="rId12"/>
    <p:sldId id="310" r:id="rId13"/>
    <p:sldId id="311" r:id="rId14"/>
    <p:sldId id="296" r:id="rId15"/>
    <p:sldId id="295" r:id="rId16"/>
    <p:sldId id="294" r:id="rId17"/>
    <p:sldId id="312" r:id="rId18"/>
    <p:sldId id="293" r:id="rId19"/>
    <p:sldId id="313" r:id="rId20"/>
    <p:sldId id="292" r:id="rId21"/>
    <p:sldId id="291" r:id="rId22"/>
    <p:sldId id="314" r:id="rId23"/>
    <p:sldId id="315"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246"/>
      </p:cViewPr>
      <p:guideLst>
        <p:guide orient="horz" pos="2160"/>
        <p:guide pos="2880"/>
      </p:guideLst>
    </p:cSldViewPr>
  </p:slideViewPr>
  <p:outlineViewPr>
    <p:cViewPr>
      <p:scale>
        <a:sx n="33" d="100"/>
        <a:sy n="33" d="100"/>
      </p:scale>
      <p:origin x="0" y="5664"/>
    </p:cViewPr>
  </p:outlineViewPr>
  <p:notesTextViewPr>
    <p:cViewPr>
      <p:scale>
        <a:sx n="100" d="100"/>
        <a:sy n="100" d="100"/>
      </p:scale>
      <p:origin x="0" y="0"/>
    </p:cViewPr>
  </p:notesTextViewPr>
  <p:sorterViewPr>
    <p:cViewPr>
      <p:scale>
        <a:sx n="288" d="100"/>
        <a:sy n="28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231D4535-245F-4C44-A7EE-2EB88907401B}"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314D5405-9848-4F48-92CD-13C9C49CAE99}" type="slidenum">
              <a:rPr lang="en-US" altLang="en-US"/>
              <a:pPr>
                <a:defRPr/>
              </a:pPr>
              <a:t>‹#›</a:t>
            </a:fld>
            <a:endParaRPr lang="en-US" altLang="en-US"/>
          </a:p>
        </p:txBody>
      </p:sp>
    </p:spTree>
    <p:extLst>
      <p:ext uri="{BB962C8B-B14F-4D97-AF65-F5344CB8AC3E}">
        <p14:creationId xmlns:p14="http://schemas.microsoft.com/office/powerpoint/2010/main" val="1091108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F9BFC59-8B08-4DA3-AE42-9D8D41A6709B}"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BE226BB-2C37-4150-A89C-A757C8F2E75B}" type="slidenum">
              <a:rPr lang="en-US" altLang="en-US"/>
              <a:pPr>
                <a:defRPr/>
              </a:pPr>
              <a:t>‹#›</a:t>
            </a:fld>
            <a:endParaRPr lang="en-US" altLang="en-US"/>
          </a:p>
        </p:txBody>
      </p:sp>
    </p:spTree>
    <p:extLst>
      <p:ext uri="{BB962C8B-B14F-4D97-AF65-F5344CB8AC3E}">
        <p14:creationId xmlns:p14="http://schemas.microsoft.com/office/powerpoint/2010/main" val="143722067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 </a:t>
            </a:r>
          </a:p>
          <a:p>
            <a:r>
              <a:rPr lang="en-US" altLang="en-US" smtClean="0">
                <a:ea typeface="ＭＳ Ｐゴシック" pitchFamily="34" charset="-128"/>
              </a:rPr>
              <a:t>(a) We see these women and their children approaching us. Their speed, however, probably does not cause concern. (b) This race car bearing down on us would cause concern and, hopefully, a sudden leap off the road.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5830CCC-4F26-4377-8CC3-C6B07B2CBAD6}"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8.10 Weigelt et al.’s (2013) results. </a:t>
            </a:r>
          </a:p>
          <a:p>
            <a:r>
              <a:rPr lang="en-US" altLang="en-US" smtClean="0">
                <a:ea typeface="ＭＳ Ｐゴシック" pitchFamily="34" charset="-128"/>
              </a:rPr>
              <a:t>In this fMRI study, Weigelt et al. found that activity in MT was associated with attention to movement. In these fMRI pictures, the activity in MT is highlighted in color. The results are averaged across 15 participants.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B4E57A3-AF69-437E-9837-17F4D102D528}"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8.11 fMRI results from Kaas et al. (2010). </a:t>
            </a:r>
          </a:p>
          <a:p>
            <a:r>
              <a:rPr lang="en-US" altLang="en-US" smtClean="0">
                <a:ea typeface="ＭＳ Ｐゴシック" pitchFamily="34" charset="-128"/>
              </a:rPr>
              <a:t>These diagrams illustrate how MT is activated when people imagine perceived motion.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984AAB6-D384-4747-9790-AE22CA2B2104}"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8.12 The waterfall illusion: motion aftereffects. </a:t>
            </a:r>
          </a:p>
          <a:p>
            <a:r>
              <a:rPr lang="en-US" altLang="en-US" smtClean="0">
                <a:ea typeface="ＭＳ Ｐゴシック" pitchFamily="34" charset="-128"/>
              </a:rPr>
              <a:t>A beautiful waterfall in Tennessee. If we stare at the downward motion of a real waterfall, we can see the aftereffect when we look at another surface afterward.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B0D5B50-3E2E-4AE0-A1E2-ED580FA512E5}"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8.14 Point-light walker display. </a:t>
            </a:r>
          </a:p>
          <a:p>
            <a:r>
              <a:rPr lang="en-US" altLang="en-US" smtClean="0">
                <a:ea typeface="ＭＳ Ｐゴシック" pitchFamily="34" charset="-128"/>
              </a:rPr>
              <a:t>Lights are attached to a person’s joints while walking or running in one direction or another. The person is filmed walking or running in a completely dark room except for the lights on his or her joints. Then the point-light displays are shown to participants. In general, most participants can determine the type of and direction of motion from these point-light displays alone. We can even determine the gender of the walker from the lights alone.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4F8B851-A91B-49BC-8919-D876937023F8}"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8.15 For a young cat, a laser pointer affords playing.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EF172AA-DB71-46E7-BE27-45C4662493B4}"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8.16 Optic flow </a:t>
            </a:r>
          </a:p>
          <a:p>
            <a:r>
              <a:rPr lang="en-US" altLang="en-US" smtClean="0">
                <a:ea typeface="ＭＳ Ｐゴシック" pitchFamily="34" charset="-128"/>
              </a:rPr>
              <a:t>As we move in one direction, objects appear to get bigger as they approach us. In addition to this being a cue for depth, it also indicates motion. A driver can judge his or her speed by the rate at which objects are flowing toward him or her.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CAE64DC-86BF-4043-8205-C1E586045665}"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8.17 The parietal lobe serves important functions in the perception of action. </a:t>
            </a:r>
          </a:p>
          <a:p>
            <a:r>
              <a:rPr lang="en-US" altLang="en-US" smtClean="0">
                <a:ea typeface="ＭＳ Ｐゴシック" pitchFamily="34" charset="-128"/>
              </a:rPr>
              <a:t>Studies with monkeys have revealed an area known as the lateral intraparietal (LIP) area, which is involved in the control of eye movements. This area is marked on the human brain shown here.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1CB3ABC-EAB0-4686-878A-2697B4C0C6A4}"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8.18 An experiment showing the function of the LIP region of the parietal lobe. </a:t>
            </a:r>
          </a:p>
          <a:p>
            <a:r>
              <a:rPr lang="en-US" altLang="en-US" smtClean="0">
                <a:ea typeface="ＭＳ Ｐゴシック" pitchFamily="34" charset="-128"/>
              </a:rPr>
              <a:t>Monkeys are expected to keep their eyes on a central fixation point. The researchers can then look at the receptive field of a particular neuron in the LIP area. A target then appears in the receptive field of that neuron. When the target disappears, the monkey must make a saccade to that location. Activity in the LIP area precedes the saccade.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18D2BEE-7702-4A3F-9B7D-92FA2CB9FD18}"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8.17 The parietal lobe serves important functions in the perception of action. </a:t>
            </a:r>
          </a:p>
          <a:p>
            <a:r>
              <a:rPr lang="en-US" altLang="en-US" smtClean="0">
                <a:ea typeface="ＭＳ Ｐゴシック" pitchFamily="34" charset="-128"/>
              </a:rPr>
              <a:t>Studies with monkeys have revealed an area known as the lateral intraparietal (LIP) area, which is involved in the control of eye movements. This area is marked on the human brain shown here.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73E3D5-90AC-4EA6-801E-811B4B47E10F}"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8.19 The rotating snakes illusion. </a:t>
            </a:r>
          </a:p>
          <a:p>
            <a:r>
              <a:rPr lang="en-US" altLang="en-US" smtClean="0">
                <a:ea typeface="ＭＳ Ｐゴシック" pitchFamily="34" charset="-128"/>
              </a:rPr>
              <a:t>There is no actual movement in this display—how could there be, especially if you are looking at a piece of paper in a textbook? Yet the illusion of movement is powerful. When you look at the center of one of the snakes, that snake appears stationary, but all the others in the figure appear to be rotating. Dr. Kitaoka’s Web site (http://www.ritsumei.ac.jp/~akitaoka/ index-e.html) shows many variations on this theme.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D4F96F9-4FCF-4510-8101-478E1017091D}"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8.2 Apparent motion illustrated (phi motion). </a:t>
            </a:r>
          </a:p>
          <a:p>
            <a:r>
              <a:rPr lang="en-US" altLang="en-US" smtClean="0">
                <a:ea typeface="ＭＳ Ｐゴシック" pitchFamily="34" charset="-128"/>
              </a:rPr>
              <a:t>When Light 1 and Light 2 are flickered on and off at just the right rate, it will look like a single light is jumping from one location to the other.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BBCA3CE-9B5C-4A53-B5B8-B6566F654ECC}"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8.20 The spoked wheel illusion. </a:t>
            </a:r>
          </a:p>
          <a:p>
            <a:r>
              <a:rPr lang="en-US" altLang="en-US" smtClean="0">
                <a:ea typeface="ＭＳ Ｐゴシック" pitchFamily="34" charset="-128"/>
              </a:rPr>
              <a:t>When you see the static image in the figure, you see what looks like a bicycle wheel. Once the illusion is set in motion, people see both the clockwise motion of the wedges, but can also see what looks like counterclockwise motion of the spokes.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56AFBFA-8F79-491D-BC89-AADE83C00205}"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8.21 The furrow illusion. </a:t>
            </a:r>
          </a:p>
          <a:p>
            <a:r>
              <a:rPr lang="en-US" altLang="en-US" smtClean="0">
                <a:ea typeface="ＭＳ Ｐゴシック" pitchFamily="34" charset="-128"/>
              </a:rPr>
              <a:t>When the image is set in motion, the yellow circles move from left to right or right to left across the larger circle. When you look at the top yellow circle, it moves straight across the field from left to right and back again. However, when you look at the top yellow circle, the lower yellow circle appears to zigzag back and forth as it makes its way across the screen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A38F0E9-7D57-46ED-88DC-8037C4EA355B}"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8.2 Apparent motion illustrated (phi motion). </a:t>
            </a:r>
          </a:p>
          <a:p>
            <a:r>
              <a:rPr lang="en-US" altLang="en-US" smtClean="0">
                <a:ea typeface="ＭＳ Ｐゴシック" pitchFamily="34" charset="-128"/>
              </a:rPr>
              <a:t>When Light 1 and Light 2 are flickered on and off at just the right rate, it will look like a single light is jumping from one location to the other.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BC4F73A-397A-4D6A-BEF9-715027FC1DA7}"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8.3 The correspondence problem. </a:t>
            </a:r>
          </a:p>
          <a:p>
            <a:r>
              <a:rPr lang="en-US" altLang="en-US" smtClean="0">
                <a:ea typeface="ＭＳ Ｐゴシック" pitchFamily="34" charset="-128"/>
              </a:rPr>
              <a:t>How do we know that what we see at Time 1 corresponds to what we see at Time 2? The pictured triangle moves up and to the left. To detect the motion, the visual system must match points along the triangle at Time 1 with points along the Triangle at Time 2.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8A7F37E-1CB4-4FB7-AB86-8B6DEE95088F}"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8.4 Motion on the retina. </a:t>
            </a:r>
          </a:p>
          <a:p>
            <a:r>
              <a:rPr lang="en-US" altLang="en-US" smtClean="0">
                <a:ea typeface="ＭＳ Ｐゴシック" pitchFamily="34" charset="-128"/>
              </a:rPr>
              <a:t>A moving object (here moving from left to right) moves a certain distance across the visual field. The distance correlates with a distance across the retina.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13C6C8-5E45-4E5B-9818-1FB5B17E097A}"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8.5 Reichardt detectors. </a:t>
            </a:r>
          </a:p>
          <a:p>
            <a:r>
              <a:rPr lang="en-US" altLang="en-US" smtClean="0">
                <a:ea typeface="ＭＳ Ｐゴシック" pitchFamily="34" charset="-128"/>
              </a:rPr>
              <a:t>A simple neural network for detecting motion. The signals arrive at Neuron X (lower line) at the same time, from a neuron with a receptive field at P1 and then from a neuron with a receptive field at P2. Depending on the time course of arrival, Neuron X will determine motion and speed.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1E100B-3C73-45DF-AA91-9875C4E7B715}"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8.6 </a:t>
            </a:r>
          </a:p>
          <a:p>
            <a:r>
              <a:rPr lang="en-US" altLang="en-US" smtClean="0">
                <a:ea typeface="ＭＳ Ｐゴシック" pitchFamily="34" charset="-128"/>
              </a:rPr>
              <a:t>As the bird soars across the sky, smooth-pursuit eye movements allow you to track the motion of the bird. Smooth-pursuit movements are possible only in the presence of movement.</a:t>
            </a:r>
          </a:p>
          <a:p>
            <a:r>
              <a:rPr lang="en-US" altLang="en-US" smtClean="0">
                <a:ea typeface="ＭＳ Ｐゴシック" pitchFamily="34" charset="-128"/>
              </a:rPr>
              <a:t>FIGURE 8.7 </a:t>
            </a:r>
          </a:p>
          <a:p>
            <a:r>
              <a:rPr lang="en-US" altLang="en-US" smtClean="0">
                <a:ea typeface="ＭＳ Ｐゴシック" pitchFamily="34" charset="-128"/>
              </a:rPr>
              <a:t>While playing a sport such a tennis, our eyes and head move to track the movement of the ball using smooth-pursuit eye movements.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7976C45-CB73-4AEA-AED8-E626DE367562}"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8.8 Motion areas in the brain. </a:t>
            </a:r>
          </a:p>
          <a:p>
            <a:r>
              <a:rPr lang="en-US" altLang="en-US" smtClean="0">
                <a:ea typeface="ＭＳ Ｐゴシック" pitchFamily="34" charset="-128"/>
              </a:rPr>
              <a:t>In this map of the brain, you can see V1 at the back of the occipital lobe. MT (also known as V5) is anterior in the occipital lobe, located just above the temporal lobe. This map also shows motion-sensitive areas in the parietal lobe.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A83A25-0C16-4240-9D68-8C5DA49364CB}"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8.9 Stimuli used in Newsome and Paré’s (1988) experiment. </a:t>
            </a:r>
          </a:p>
          <a:p>
            <a:r>
              <a:rPr lang="en-US" altLang="en-US" smtClean="0">
                <a:ea typeface="ＭＳ Ｐゴシック" pitchFamily="34" charset="-128"/>
              </a:rPr>
              <a:t>In the 100% condition, all the dots were moving in the same condition. In the 50% condition, half the dots were moving in a consistent direction.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03EEA0-5EC0-48D8-A3A1-AF322F7D78E5}" type="slidenum">
              <a:rPr lang="en-US" altLang="en-US" smtClean="0"/>
              <a:pPr eaLnBrk="1" hangingPunct="1">
                <a:spcBef>
                  <a:spcPct val="0"/>
                </a:spcBef>
              </a:pPr>
              <a:t>11</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5870B3DC-CF53-4E1E-94F3-4015087F8AA2}"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86B14C91-7B38-411E-9979-113FEE99A58E}"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9769885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EF6CC245-FE7E-4567-960A-7CB7445C27BD}"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CF860BC1-9002-4FF2-B8C8-DDE5A40E8FF8}"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84170380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71CBEB37-6D6E-4387-98A8-CE9F97F807AC}"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93913670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D93D6007-F11F-43FE-8232-3FAA4FEE0958}" type="slidenum">
              <a:rPr lang="en-US" altLang="en-US"/>
              <a:pPr>
                <a:defRPr/>
              </a:pPr>
              <a:t>‹#›</a:t>
            </a:fld>
            <a:endParaRPr lang="en-US" altLang="en-US"/>
          </a:p>
        </p:txBody>
      </p:sp>
    </p:spTree>
    <p:extLst>
      <p:ext uri="{BB962C8B-B14F-4D97-AF65-F5344CB8AC3E}">
        <p14:creationId xmlns:p14="http://schemas.microsoft.com/office/powerpoint/2010/main" val="8183386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FB2212FD-2A0C-4B78-A928-41808351181E}"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anstislab.ucsd.edu/2012/11/20/bicycle-spokes-with-brian-roger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hyperlink" Target="http://anstislab.ucsd.edu/2012/11/20/furrow-illusions-peripheral-moti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fontScale="92500" lnSpcReduction="10000"/>
          </a:bodyPr>
          <a:lstStyle/>
          <a:p>
            <a:pPr eaLnBrk="1" fontAlgn="auto" hangingPunct="1">
              <a:spcAft>
                <a:spcPts val="0"/>
              </a:spcAft>
              <a:buFont typeface="Wingdings 2" charset="0"/>
              <a:buNone/>
              <a:defRPr/>
            </a:pPr>
            <a:r>
              <a:rPr lang="en-US" sz="3600" dirty="0" smtClean="0">
                <a:solidFill>
                  <a:srgbClr val="000000"/>
                </a:solidFill>
                <a:latin typeface="+mj-lt"/>
              </a:rPr>
              <a:t>Chapter 8</a:t>
            </a:r>
          </a:p>
          <a:p>
            <a:pPr eaLnBrk="1" fontAlgn="auto" hangingPunct="1">
              <a:spcAft>
                <a:spcPts val="0"/>
              </a:spcAft>
              <a:buFont typeface="Wingdings 2" charset="0"/>
              <a:buNone/>
              <a:defRPr/>
            </a:pPr>
            <a:r>
              <a:rPr lang="en-US" sz="3600" dirty="0" smtClean="0">
                <a:solidFill>
                  <a:srgbClr val="000000"/>
                </a:solidFill>
                <a:latin typeface="+mj-lt"/>
              </a:rPr>
              <a:t>MOVEMENT </a:t>
            </a:r>
            <a:r>
              <a:rPr lang="en-US" sz="3600" dirty="0">
                <a:solidFill>
                  <a:srgbClr val="000000"/>
                </a:solidFill>
                <a:latin typeface="+mj-lt"/>
              </a:rPr>
              <a:t>AND ACTION</a:t>
            </a:r>
            <a:endParaRPr lang="en-US" sz="3600" dirty="0">
              <a:solidFill>
                <a:srgbClr val="000000"/>
              </a:solidFill>
            </a:endParaRPr>
          </a:p>
          <a:p>
            <a:pPr eaLnBrk="1" fontAlgn="auto" hangingPunct="1">
              <a:spcAft>
                <a:spcPts val="0"/>
              </a:spcAft>
              <a:buFont typeface="Wingdings 2"/>
              <a:buNone/>
              <a:defRPr/>
            </a:pPr>
            <a:endParaRPr lang="en-US" sz="3600" dirty="0">
              <a:latin typeface="+mj-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295400"/>
            <a:ext cx="8534400" cy="758825"/>
          </a:xfrm>
        </p:spPr>
        <p:txBody>
          <a:bodyPr/>
          <a:lstStyle/>
          <a:p>
            <a:r>
              <a:rPr lang="en-US" altLang="en-US" sz="3600" smtClean="0">
                <a:solidFill>
                  <a:srgbClr val="000000"/>
                </a:solidFill>
                <a:ea typeface="ＭＳ Ｐゴシック" pitchFamily="34" charset="-128"/>
              </a:rPr>
              <a:t>MT: The Movement Area of the Brain </a:t>
            </a:r>
            <a:endParaRPr lang="en-US" altLang="en-US" smtClean="0">
              <a:solidFill>
                <a:srgbClr val="000000"/>
              </a:solidFill>
              <a:ea typeface="ＭＳ Ｐゴシック" pitchFamily="34" charset="-128"/>
            </a:endParaRPr>
          </a:p>
        </p:txBody>
      </p:sp>
      <p:sp>
        <p:nvSpPr>
          <p:cNvPr id="15363" name="Content Placeholder 2"/>
          <p:cNvSpPr>
            <a:spLocks noGrp="1"/>
          </p:cNvSpPr>
          <p:nvPr>
            <p:ph sz="quarter" idx="1"/>
          </p:nvPr>
        </p:nvSpPr>
        <p:spPr>
          <a:xfrm>
            <a:off x="301625" y="2514600"/>
            <a:ext cx="4346575" cy="3584575"/>
          </a:xfrm>
        </p:spPr>
        <p:txBody>
          <a:bodyPr/>
          <a:lstStyle/>
          <a:p>
            <a:r>
              <a:rPr lang="en-US" altLang="en-US" sz="3200" smtClean="0">
                <a:ea typeface="ＭＳ Ｐゴシック" pitchFamily="34" charset="-128"/>
              </a:rPr>
              <a:t>MT (V5</a:t>
            </a:r>
          </a:p>
          <a:p>
            <a:r>
              <a:rPr lang="en-US" altLang="en-US" sz="3200" smtClean="0">
                <a:ea typeface="ＭＳ Ｐゴシック" pitchFamily="34" charset="-128"/>
              </a:rPr>
              <a:t>Akinetopsia (motion blindness)</a:t>
            </a:r>
          </a:p>
        </p:txBody>
      </p:sp>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536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72038" y="2743200"/>
            <a:ext cx="3892550"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MT: The Movement Area of the Brain </a:t>
            </a:r>
            <a:endParaRPr lang="en-US" altLang="en-US" smtClean="0">
              <a:solidFill>
                <a:srgbClr val="000000"/>
              </a:solidFill>
              <a:ea typeface="ＭＳ Ｐゴシック" pitchFamily="34" charset="-128"/>
            </a:endParaRPr>
          </a:p>
        </p:txBody>
      </p:sp>
      <p:sp>
        <p:nvSpPr>
          <p:cNvPr id="16387" name="Content Placeholder 2"/>
          <p:cNvSpPr>
            <a:spLocks noGrp="1"/>
          </p:cNvSpPr>
          <p:nvPr>
            <p:ph sz="quarter" idx="1"/>
          </p:nvPr>
        </p:nvSpPr>
        <p:spPr>
          <a:xfrm>
            <a:off x="304800" y="2133600"/>
            <a:ext cx="8504238" cy="4572000"/>
          </a:xfrm>
        </p:spPr>
        <p:txBody>
          <a:bodyPr/>
          <a:lstStyle/>
          <a:p>
            <a:pPr marL="0" indent="0">
              <a:buFont typeface="Wingdings 2" pitchFamily="18" charset="2"/>
              <a:buNone/>
            </a:pPr>
            <a:r>
              <a:rPr lang="en-US" altLang="en-US" sz="3200" smtClean="0">
                <a:ea typeface="ＭＳ Ｐゴシック" pitchFamily="34" charset="-128"/>
              </a:rPr>
              <a:t>Stimuli used in Newsome and Paré’s (1988) experiment. </a:t>
            </a: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6389"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52600" y="3646488"/>
            <a:ext cx="5980113"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295400"/>
            <a:ext cx="8534400" cy="758825"/>
          </a:xfrm>
        </p:spPr>
        <p:txBody>
          <a:bodyPr/>
          <a:lstStyle/>
          <a:p>
            <a:r>
              <a:rPr lang="en-US" altLang="en-US" sz="3600" smtClean="0">
                <a:solidFill>
                  <a:srgbClr val="000000"/>
                </a:solidFill>
                <a:ea typeface="ＭＳ Ｐゴシック" pitchFamily="34" charset="-128"/>
              </a:rPr>
              <a:t>MT: The Movement Area of the Brain </a:t>
            </a:r>
            <a:endParaRPr lang="en-US" altLang="en-US" smtClean="0">
              <a:solidFill>
                <a:srgbClr val="000000"/>
              </a:solidFill>
              <a:ea typeface="ＭＳ Ｐゴシック" pitchFamily="34" charset="-128"/>
            </a:endParaRPr>
          </a:p>
        </p:txBody>
      </p:sp>
      <p:sp>
        <p:nvSpPr>
          <p:cNvPr id="17411" name="Content Placeholder 2"/>
          <p:cNvSpPr>
            <a:spLocks noGrp="1"/>
          </p:cNvSpPr>
          <p:nvPr>
            <p:ph sz="quarter" idx="1"/>
          </p:nvPr>
        </p:nvSpPr>
        <p:spPr>
          <a:xfrm>
            <a:off x="301625" y="2286000"/>
            <a:ext cx="4575175" cy="3813175"/>
          </a:xfrm>
        </p:spPr>
        <p:txBody>
          <a:bodyPr/>
          <a:lstStyle/>
          <a:p>
            <a:r>
              <a:rPr lang="en-US" altLang="en-US" sz="3200" smtClean="0">
                <a:ea typeface="ＭＳ Ｐゴシック" pitchFamily="34" charset="-128"/>
              </a:rPr>
              <a:t>Weigelt et al.’s (2013) results</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7413" name="Picture 7"/>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38400" y="3479800"/>
            <a:ext cx="54102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219200"/>
            <a:ext cx="8534400" cy="758825"/>
          </a:xfrm>
        </p:spPr>
        <p:txBody>
          <a:bodyPr/>
          <a:lstStyle/>
          <a:p>
            <a:r>
              <a:rPr lang="en-US" altLang="en-US" sz="3600" smtClean="0">
                <a:solidFill>
                  <a:srgbClr val="000000"/>
                </a:solidFill>
                <a:ea typeface="ＭＳ Ｐゴシック" pitchFamily="34" charset="-128"/>
              </a:rPr>
              <a:t>MT: The Movement Area of the Brain </a:t>
            </a:r>
            <a:endParaRPr lang="en-US" altLang="en-US" smtClean="0">
              <a:solidFill>
                <a:srgbClr val="000000"/>
              </a:solidFill>
              <a:ea typeface="ＭＳ Ｐゴシック" pitchFamily="34" charset="-128"/>
            </a:endParaRPr>
          </a:p>
        </p:txBody>
      </p:sp>
      <p:sp>
        <p:nvSpPr>
          <p:cNvPr id="18435"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8436" name="Content Placeholder 9"/>
          <p:cNvSpPr>
            <a:spLocks noGrp="1"/>
          </p:cNvSpPr>
          <p:nvPr>
            <p:ph sz="quarter" idx="1"/>
          </p:nvPr>
        </p:nvSpPr>
        <p:spPr>
          <a:xfrm>
            <a:off x="301625" y="2362200"/>
            <a:ext cx="3127375" cy="3736975"/>
          </a:xfrm>
        </p:spPr>
        <p:txBody>
          <a:bodyPr/>
          <a:lstStyle/>
          <a:p>
            <a:r>
              <a:rPr lang="en-US" altLang="en-US" smtClean="0">
                <a:ea typeface="ＭＳ Ｐゴシック" pitchFamily="34" charset="-128"/>
              </a:rPr>
              <a:t>fMRI results from Kaas et al. (2010) </a:t>
            </a:r>
          </a:p>
        </p:txBody>
      </p:sp>
      <p:pic>
        <p:nvPicPr>
          <p:cNvPr id="18437" name="Picture 10"/>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35400" y="2362200"/>
            <a:ext cx="44450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Motion Aftereffects </a:t>
            </a:r>
            <a:endParaRPr lang="en-US" altLang="en-US" smtClean="0">
              <a:solidFill>
                <a:srgbClr val="000000"/>
              </a:solidFill>
              <a:ea typeface="ＭＳ Ｐゴシック" pitchFamily="34" charset="-128"/>
            </a:endParaRPr>
          </a:p>
        </p:txBody>
      </p:sp>
      <p:pic>
        <p:nvPicPr>
          <p:cNvPr id="19459"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838200" y="2133600"/>
            <a:ext cx="7315200" cy="3932238"/>
          </a:xfrm>
        </p:spPr>
      </p:pic>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1066800"/>
            <a:ext cx="8534400" cy="758825"/>
          </a:xfrm>
        </p:spPr>
        <p:txBody>
          <a:bodyPr/>
          <a:lstStyle/>
          <a:p>
            <a:r>
              <a:rPr lang="en-US" altLang="en-US" sz="3600" smtClean="0">
                <a:solidFill>
                  <a:srgbClr val="000000"/>
                </a:solidFill>
                <a:ea typeface="ＭＳ Ｐゴシック" pitchFamily="34" charset="-128"/>
              </a:rPr>
              <a:t>Form Perception and Biological Motion </a:t>
            </a:r>
            <a:endParaRPr lang="en-US" altLang="en-US" smtClean="0">
              <a:solidFill>
                <a:srgbClr val="000000"/>
              </a:solidFill>
              <a:ea typeface="ＭＳ Ｐゴシック" pitchFamily="34" charset="-128"/>
            </a:endParaRPr>
          </a:p>
        </p:txBody>
      </p:sp>
      <p:sp>
        <p:nvSpPr>
          <p:cNvPr id="20483" name="Content Placeholder 2"/>
          <p:cNvSpPr>
            <a:spLocks noGrp="1"/>
          </p:cNvSpPr>
          <p:nvPr>
            <p:ph sz="quarter" idx="1"/>
          </p:nvPr>
        </p:nvSpPr>
        <p:spPr>
          <a:xfrm>
            <a:off x="304800" y="1981200"/>
            <a:ext cx="8504238" cy="4191000"/>
          </a:xfrm>
        </p:spPr>
        <p:txBody>
          <a:bodyPr/>
          <a:lstStyle/>
          <a:p>
            <a:r>
              <a:rPr lang="en-US" altLang="en-US" sz="3200" smtClean="0">
                <a:ea typeface="ＭＳ Ｐゴシック" pitchFamily="34" charset="-128"/>
              </a:rPr>
              <a:t>Point-light walker display </a:t>
            </a:r>
          </a:p>
        </p:txBody>
      </p:sp>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048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6750" y="2776538"/>
            <a:ext cx="3706813" cy="341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53000" y="3343275"/>
            <a:ext cx="3706813"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1219200"/>
            <a:ext cx="8534400" cy="758825"/>
          </a:xfrm>
        </p:spPr>
        <p:txBody>
          <a:bodyPr/>
          <a:lstStyle/>
          <a:p>
            <a:r>
              <a:rPr lang="en-US" altLang="en-US" sz="3600" smtClean="0">
                <a:solidFill>
                  <a:srgbClr val="000000"/>
                </a:solidFill>
                <a:ea typeface="ＭＳ Ｐゴシック" pitchFamily="34" charset="-128"/>
              </a:rPr>
              <a:t>Action </a:t>
            </a:r>
            <a:endParaRPr lang="en-US" altLang="en-US" smtClean="0">
              <a:solidFill>
                <a:srgbClr val="000000"/>
              </a:solidFill>
              <a:ea typeface="ＭＳ Ｐゴシック" pitchFamily="34" charset="-128"/>
            </a:endParaRPr>
          </a:p>
        </p:txBody>
      </p:sp>
      <p:sp>
        <p:nvSpPr>
          <p:cNvPr id="21507" name="Content Placeholder 2"/>
          <p:cNvSpPr>
            <a:spLocks noGrp="1"/>
          </p:cNvSpPr>
          <p:nvPr>
            <p:ph sz="quarter" idx="1"/>
          </p:nvPr>
        </p:nvSpPr>
        <p:spPr>
          <a:xfrm>
            <a:off x="301625" y="2286000"/>
            <a:ext cx="8504238" cy="3813175"/>
          </a:xfrm>
        </p:spPr>
        <p:txBody>
          <a:bodyPr/>
          <a:lstStyle/>
          <a:p>
            <a:r>
              <a:rPr lang="en-US" altLang="en-US" sz="3200" smtClean="0">
                <a:ea typeface="ＭＳ Ｐゴシック" pitchFamily="34" charset="-128"/>
              </a:rPr>
              <a:t>Affordance</a:t>
            </a:r>
          </a:p>
        </p:txBody>
      </p:sp>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150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286000"/>
            <a:ext cx="5715000" cy="379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Action </a:t>
            </a:r>
            <a:endParaRPr lang="en-US" altLang="en-US" smtClean="0">
              <a:solidFill>
                <a:srgbClr val="000000"/>
              </a:solidFill>
              <a:ea typeface="ＭＳ Ｐゴシック" pitchFamily="34" charset="-128"/>
            </a:endParaRPr>
          </a:p>
        </p:txBody>
      </p:sp>
      <p:sp>
        <p:nvSpPr>
          <p:cNvPr id="22531" name="Content Placeholder 2"/>
          <p:cNvSpPr>
            <a:spLocks noGrp="1"/>
          </p:cNvSpPr>
          <p:nvPr>
            <p:ph sz="quarter" idx="1"/>
          </p:nvPr>
        </p:nvSpPr>
        <p:spPr>
          <a:xfrm>
            <a:off x="301625" y="2133600"/>
            <a:ext cx="8504238" cy="3965575"/>
          </a:xfrm>
        </p:spPr>
        <p:txBody>
          <a:bodyPr/>
          <a:lstStyle/>
          <a:p>
            <a:r>
              <a:rPr lang="en-US" altLang="en-US" sz="2800" smtClean="0">
                <a:ea typeface="ＭＳ Ｐゴシック" pitchFamily="34" charset="-128"/>
              </a:rPr>
              <a:t>Optic flow</a:t>
            </a:r>
          </a:p>
          <a:p>
            <a:r>
              <a:rPr lang="en-US" altLang="en-US" sz="2800" smtClean="0">
                <a:ea typeface="ＭＳ Ｐゴシック" pitchFamily="34" charset="-128"/>
              </a:rPr>
              <a:t>Gradient of flow</a:t>
            </a:r>
          </a:p>
          <a:p>
            <a:r>
              <a:rPr lang="en-US" altLang="en-US" sz="2800" smtClean="0">
                <a:ea typeface="ＭＳ Ｐゴシック" pitchFamily="34" charset="-128"/>
              </a:rPr>
              <a:t>Focus of expansion</a:t>
            </a:r>
          </a:p>
        </p:txBody>
      </p:sp>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2533"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2000" y="3733800"/>
            <a:ext cx="36703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657600"/>
            <a:ext cx="398780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28600" y="1295400"/>
            <a:ext cx="8534400" cy="758825"/>
          </a:xfrm>
        </p:spPr>
        <p:txBody>
          <a:bodyPr/>
          <a:lstStyle/>
          <a:p>
            <a:r>
              <a:rPr lang="en-US" altLang="en-US" sz="3600" smtClean="0">
                <a:solidFill>
                  <a:srgbClr val="000000"/>
                </a:solidFill>
                <a:ea typeface="ＭＳ Ｐゴシック" pitchFamily="34" charset="-128"/>
              </a:rPr>
              <a:t>Visually Guided Eye Movements </a:t>
            </a:r>
            <a:endParaRPr lang="en-US" altLang="en-US" smtClean="0">
              <a:solidFill>
                <a:srgbClr val="000000"/>
              </a:solidFill>
              <a:ea typeface="ＭＳ Ｐゴシック" pitchFamily="34" charset="-128"/>
            </a:endParaRPr>
          </a:p>
        </p:txBody>
      </p:sp>
      <p:sp>
        <p:nvSpPr>
          <p:cNvPr id="23555" name="Content Placeholder 2"/>
          <p:cNvSpPr>
            <a:spLocks noGrp="1"/>
          </p:cNvSpPr>
          <p:nvPr>
            <p:ph sz="quarter" idx="1"/>
          </p:nvPr>
        </p:nvSpPr>
        <p:spPr>
          <a:xfrm>
            <a:off x="301625" y="2362200"/>
            <a:ext cx="3127375" cy="3736975"/>
          </a:xfrm>
        </p:spPr>
        <p:txBody>
          <a:bodyPr/>
          <a:lstStyle/>
          <a:p>
            <a:r>
              <a:rPr lang="en-US" altLang="en-US" smtClean="0">
                <a:ea typeface="ＭＳ Ｐゴシック" pitchFamily="34" charset="-128"/>
              </a:rPr>
              <a:t>Lateral intraparietal (LIP) area </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3557"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05200" y="2374900"/>
            <a:ext cx="5105400" cy="374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219200"/>
            <a:ext cx="8534400" cy="758825"/>
          </a:xfrm>
        </p:spPr>
        <p:txBody>
          <a:bodyPr/>
          <a:lstStyle/>
          <a:p>
            <a:r>
              <a:rPr lang="en-US" altLang="en-US" sz="3600" smtClean="0">
                <a:solidFill>
                  <a:srgbClr val="000000"/>
                </a:solidFill>
                <a:ea typeface="ＭＳ Ｐゴシック" pitchFamily="34" charset="-128"/>
              </a:rPr>
              <a:t>Visually Guided Eye Movements </a:t>
            </a:r>
            <a:endParaRPr lang="en-US" altLang="en-US" smtClean="0">
              <a:solidFill>
                <a:srgbClr val="000000"/>
              </a:solidFill>
              <a:ea typeface="ＭＳ Ｐゴシック" pitchFamily="34" charset="-128"/>
            </a:endParaRPr>
          </a:p>
        </p:txBody>
      </p:sp>
      <p:sp>
        <p:nvSpPr>
          <p:cNvPr id="24579" name="Content Placeholder 2"/>
          <p:cNvSpPr>
            <a:spLocks noGrp="1"/>
          </p:cNvSpPr>
          <p:nvPr>
            <p:ph sz="quarter" idx="1"/>
          </p:nvPr>
        </p:nvSpPr>
        <p:spPr>
          <a:xfrm>
            <a:off x="301625" y="2057400"/>
            <a:ext cx="8504238" cy="4041775"/>
          </a:xfrm>
        </p:spPr>
        <p:txBody>
          <a:bodyPr/>
          <a:lstStyle/>
          <a:p>
            <a:r>
              <a:rPr lang="en-US" altLang="en-US" sz="2400" smtClean="0">
                <a:ea typeface="ＭＳ Ｐゴシック" pitchFamily="34" charset="-128"/>
              </a:rPr>
              <a:t>An experiment showing the function of the LIP region of the parietal lobe. </a:t>
            </a:r>
          </a:p>
        </p:txBody>
      </p:sp>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4581" name="Picture 7"/>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52600" y="3124200"/>
            <a:ext cx="5943600"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14478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1625" y="2667000"/>
            <a:ext cx="8504238" cy="3432175"/>
          </a:xfrm>
        </p:spPr>
        <p:txBody>
          <a:bodyPr/>
          <a:lstStyle/>
          <a:p>
            <a:pPr>
              <a:buFont typeface="Wingdings 2" charset="0"/>
              <a:buChar char=""/>
              <a:defRPr/>
            </a:pPr>
            <a:r>
              <a:rPr lang="en-US" sz="2400" dirty="0" smtClean="0"/>
              <a:t>Explain </a:t>
            </a:r>
            <a:r>
              <a:rPr lang="en-US" sz="2400" dirty="0"/>
              <a:t>the concept of a motion threshold and what variables influence that threshold. </a:t>
            </a:r>
          </a:p>
          <a:p>
            <a:pPr>
              <a:buFont typeface="Wingdings 2" charset="0"/>
              <a:buChar char=""/>
              <a:defRPr/>
            </a:pPr>
            <a:r>
              <a:rPr lang="en-US" sz="2400" dirty="0"/>
              <a:t>Describe the anatomy of the visual system dedicated to motion perception. </a:t>
            </a:r>
          </a:p>
          <a:p>
            <a:pPr>
              <a:buFont typeface="Wingdings 2" charset="0"/>
              <a:buChar char=""/>
              <a:defRPr/>
            </a:pPr>
            <a:r>
              <a:rPr lang="en-US" sz="2400" dirty="0"/>
              <a:t>Discuss how we infer form from the perception of biological motion. </a:t>
            </a:r>
          </a:p>
          <a:p>
            <a:pPr>
              <a:buFont typeface="Wingdings 2" charset="0"/>
              <a:buChar char=""/>
              <a:defRPr/>
            </a:pPr>
            <a:r>
              <a:rPr lang="en-US" sz="2400" dirty="0"/>
              <a:t>Summarize the concept of an affordance. </a:t>
            </a:r>
            <a:endParaRPr lang="en-US" sz="2400" dirty="0" smtClean="0">
              <a:solidFill>
                <a:schemeClr val="accent3">
                  <a:shade val="75000"/>
                </a:schemeClr>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Visually Guided Grasping </a:t>
            </a:r>
            <a:endParaRPr lang="en-US" altLang="en-US" smtClean="0">
              <a:solidFill>
                <a:srgbClr val="000000"/>
              </a:solidFill>
              <a:ea typeface="ＭＳ Ｐゴシック" pitchFamily="34" charset="-128"/>
            </a:endParaRPr>
          </a:p>
        </p:txBody>
      </p:sp>
      <p:sp>
        <p:nvSpPr>
          <p:cNvPr id="25603" name="Content Placeholder 2"/>
          <p:cNvSpPr>
            <a:spLocks noGrp="1"/>
          </p:cNvSpPr>
          <p:nvPr>
            <p:ph sz="quarter" idx="1"/>
          </p:nvPr>
        </p:nvSpPr>
        <p:spPr>
          <a:xfrm>
            <a:off x="301625" y="1905000"/>
            <a:ext cx="8504238" cy="4194175"/>
          </a:xfrm>
        </p:spPr>
        <p:txBody>
          <a:bodyPr/>
          <a:lstStyle/>
          <a:p>
            <a:r>
              <a:rPr lang="en-US" altLang="en-US" sz="2400" smtClean="0">
                <a:ea typeface="ＭＳ Ｐゴシック" pitchFamily="34" charset="-128"/>
              </a:rPr>
              <a:t>Medial intraparietal (MIP) area</a:t>
            </a:r>
          </a:p>
          <a:p>
            <a:r>
              <a:rPr lang="en-US" altLang="en-US" sz="2400" smtClean="0">
                <a:ea typeface="ＭＳ Ｐゴシック" pitchFamily="34" charset="-128"/>
              </a:rPr>
              <a:t>Anterior intraparietal (AIP) area</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560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33600" y="2895600"/>
            <a:ext cx="4343400" cy="318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295400"/>
            <a:ext cx="8534400" cy="758825"/>
          </a:xfrm>
        </p:spPr>
        <p:txBody>
          <a:bodyPr/>
          <a:lstStyle/>
          <a:p>
            <a:r>
              <a:rPr lang="en-US" altLang="en-US" sz="3600" b="1" i="1" smtClean="0">
                <a:solidFill>
                  <a:srgbClr val="000000"/>
                </a:solidFill>
                <a:ea typeface="ＭＳ Ｐゴシック" pitchFamily="34" charset="-128"/>
              </a:rPr>
              <a:t>IN DEPTH: Motion Illusions </a:t>
            </a:r>
            <a:endParaRPr lang="en-US" altLang="en-US" smtClean="0">
              <a:solidFill>
                <a:srgbClr val="000000"/>
              </a:solidFill>
              <a:ea typeface="ＭＳ Ｐゴシック" pitchFamily="34" charset="-128"/>
            </a:endParaRPr>
          </a:p>
        </p:txBody>
      </p:sp>
      <p:sp>
        <p:nvSpPr>
          <p:cNvPr id="26627" name="Content Placeholder 2"/>
          <p:cNvSpPr>
            <a:spLocks noGrp="1"/>
          </p:cNvSpPr>
          <p:nvPr>
            <p:ph sz="quarter" idx="1"/>
          </p:nvPr>
        </p:nvSpPr>
        <p:spPr>
          <a:xfrm>
            <a:off x="301625" y="2209800"/>
            <a:ext cx="8504238" cy="3889375"/>
          </a:xfrm>
        </p:spPr>
        <p:txBody>
          <a:bodyPr/>
          <a:lstStyle/>
          <a:p>
            <a:r>
              <a:rPr lang="en-US" altLang="en-US" sz="2800" smtClean="0">
                <a:solidFill>
                  <a:srgbClr val="000000"/>
                </a:solidFill>
                <a:ea typeface="ＭＳ Ｐゴシック" pitchFamily="34" charset="-128"/>
              </a:rPr>
              <a:t>Illusion 1: Rotating Snakes </a:t>
            </a:r>
            <a:endParaRPr lang="en-US" altLang="en-US" sz="2800" smtClean="0">
              <a:ea typeface="ＭＳ Ｐゴシック" pitchFamily="34" charset="-128"/>
            </a:endParaRPr>
          </a:p>
        </p:txBody>
      </p:sp>
      <p:sp>
        <p:nvSpPr>
          <p:cNvPr id="2662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6629"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62200" y="2971800"/>
            <a:ext cx="42291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143000"/>
            <a:ext cx="8534400" cy="758825"/>
          </a:xfrm>
        </p:spPr>
        <p:txBody>
          <a:bodyPr/>
          <a:lstStyle/>
          <a:p>
            <a:r>
              <a:rPr lang="en-US" altLang="en-US" sz="3600" b="1" i="1" smtClean="0">
                <a:solidFill>
                  <a:srgbClr val="000000"/>
                </a:solidFill>
                <a:ea typeface="ＭＳ Ｐゴシック" pitchFamily="34" charset="-128"/>
              </a:rPr>
              <a:t>IN DEPTH: Motion Illusions </a:t>
            </a:r>
            <a:endParaRPr lang="en-US" altLang="en-US" smtClean="0">
              <a:solidFill>
                <a:srgbClr val="000000"/>
              </a:solidFill>
              <a:ea typeface="ＭＳ Ｐゴシック" pitchFamily="34" charset="-128"/>
            </a:endParaRPr>
          </a:p>
        </p:txBody>
      </p:sp>
      <p:sp>
        <p:nvSpPr>
          <p:cNvPr id="27651" name="Content Placeholder 2"/>
          <p:cNvSpPr>
            <a:spLocks noGrp="1"/>
          </p:cNvSpPr>
          <p:nvPr>
            <p:ph sz="quarter" idx="1"/>
          </p:nvPr>
        </p:nvSpPr>
        <p:spPr>
          <a:xfrm>
            <a:off x="301625" y="1905000"/>
            <a:ext cx="8842375" cy="4194175"/>
          </a:xfrm>
        </p:spPr>
        <p:txBody>
          <a:bodyPr/>
          <a:lstStyle/>
          <a:p>
            <a:r>
              <a:rPr lang="en-US" altLang="en-US" sz="2400" smtClean="0">
                <a:solidFill>
                  <a:srgbClr val="000000"/>
                </a:solidFill>
                <a:ea typeface="ＭＳ Ｐゴシック" pitchFamily="34" charset="-128"/>
              </a:rPr>
              <a:t>Illusion 2: Illusory Rotation</a:t>
            </a:r>
          </a:p>
          <a:p>
            <a:r>
              <a:rPr lang="en-US" altLang="en-US" sz="2400" smtClean="0">
                <a:solidFill>
                  <a:srgbClr val="000000"/>
                </a:solidFill>
                <a:ea typeface="ＭＳ Ｐゴシック" pitchFamily="34" charset="-128"/>
              </a:rPr>
              <a:t>See it in motion: </a:t>
            </a:r>
            <a:r>
              <a:rPr lang="en-US" altLang="en-US" sz="1400" smtClean="0">
                <a:solidFill>
                  <a:srgbClr val="000000"/>
                </a:solidFill>
                <a:ea typeface="ＭＳ Ｐゴシック" pitchFamily="34" charset="-128"/>
                <a:hlinkClick r:id="rId3"/>
              </a:rPr>
              <a:t>http://anstislab.ucsd.edu/2012/11/20/bicycle-spokes-with-brian-rogers/</a:t>
            </a:r>
            <a:r>
              <a:rPr lang="en-US" altLang="en-US" sz="1400" smtClean="0">
                <a:solidFill>
                  <a:srgbClr val="000000"/>
                </a:solidFill>
                <a:ea typeface="ＭＳ Ｐゴシック" pitchFamily="34" charset="-128"/>
              </a:rPr>
              <a:t>  </a:t>
            </a:r>
            <a:endParaRPr lang="en-US" altLang="en-US" sz="1400" smtClean="0">
              <a:ea typeface="ＭＳ Ｐゴシック" pitchFamily="34" charset="-128"/>
            </a:endParaRPr>
          </a:p>
        </p:txBody>
      </p:sp>
      <p:sp>
        <p:nvSpPr>
          <p:cNvPr id="2765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7653"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895600"/>
            <a:ext cx="3276600"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 y="1295400"/>
            <a:ext cx="8534400" cy="758825"/>
          </a:xfrm>
        </p:spPr>
        <p:txBody>
          <a:bodyPr/>
          <a:lstStyle/>
          <a:p>
            <a:r>
              <a:rPr lang="en-US" altLang="en-US" sz="3600" b="1" i="1" smtClean="0">
                <a:solidFill>
                  <a:srgbClr val="000000"/>
                </a:solidFill>
                <a:ea typeface="ＭＳ Ｐゴシック" pitchFamily="34" charset="-128"/>
              </a:rPr>
              <a:t>IN DEPTH: Motion Illusions </a:t>
            </a:r>
            <a:endParaRPr lang="en-US" altLang="en-US" smtClean="0">
              <a:solidFill>
                <a:srgbClr val="000000"/>
              </a:solidFill>
              <a:ea typeface="ＭＳ Ｐゴシック" pitchFamily="34" charset="-128"/>
            </a:endParaRPr>
          </a:p>
        </p:txBody>
      </p:sp>
      <p:sp>
        <p:nvSpPr>
          <p:cNvPr id="28675" name="Content Placeholder 2"/>
          <p:cNvSpPr>
            <a:spLocks noGrp="1"/>
          </p:cNvSpPr>
          <p:nvPr>
            <p:ph sz="quarter" idx="1"/>
          </p:nvPr>
        </p:nvSpPr>
        <p:spPr>
          <a:xfrm>
            <a:off x="301625" y="2057400"/>
            <a:ext cx="8504238" cy="4041775"/>
          </a:xfrm>
        </p:spPr>
        <p:txBody>
          <a:bodyPr/>
          <a:lstStyle/>
          <a:p>
            <a:r>
              <a:rPr lang="en-US" altLang="en-US" sz="2400" smtClean="0">
                <a:solidFill>
                  <a:srgbClr val="000000"/>
                </a:solidFill>
                <a:ea typeface="ＭＳ Ｐゴシック" pitchFamily="34" charset="-128"/>
              </a:rPr>
              <a:t>Illusion 3: The Furrow Illusion</a:t>
            </a:r>
          </a:p>
          <a:p>
            <a:r>
              <a:rPr lang="en-US" altLang="en-US" sz="2400" smtClean="0">
                <a:solidFill>
                  <a:srgbClr val="000000"/>
                </a:solidFill>
                <a:ea typeface="ＭＳ Ｐゴシック" pitchFamily="34" charset="-128"/>
              </a:rPr>
              <a:t>See it in motion: </a:t>
            </a:r>
            <a:r>
              <a:rPr lang="en-US" altLang="en-US" sz="1200" smtClean="0">
                <a:solidFill>
                  <a:srgbClr val="000000"/>
                </a:solidFill>
                <a:ea typeface="ＭＳ Ｐゴシック" pitchFamily="34" charset="-128"/>
                <a:hlinkClick r:id="rId3"/>
              </a:rPr>
              <a:t>http://anstislab.ucsd.edu/2012/11/20/furrow-illusions-peripheral-motion/</a:t>
            </a:r>
            <a:r>
              <a:rPr lang="en-US" altLang="en-US" sz="1200" smtClean="0">
                <a:solidFill>
                  <a:srgbClr val="000000"/>
                </a:solidFill>
                <a:ea typeface="ＭＳ Ｐゴシック" pitchFamily="34" charset="-128"/>
              </a:rPr>
              <a:t>  </a:t>
            </a:r>
            <a:endParaRPr lang="en-US" altLang="en-US" sz="1200" smtClean="0">
              <a:ea typeface="ＭＳ Ｐゴシック" pitchFamily="34" charset="-128"/>
            </a:endParaRPr>
          </a:p>
        </p:txBody>
      </p:sp>
      <p:sp>
        <p:nvSpPr>
          <p:cNvPr id="2867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28677" name="Pictur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09900" y="2971800"/>
            <a:ext cx="330200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066800"/>
            <a:ext cx="8534400" cy="758825"/>
          </a:xfrm>
        </p:spPr>
        <p:txBody>
          <a:bodyPr/>
          <a:lstStyle/>
          <a:p>
            <a:r>
              <a:rPr lang="en-US" altLang="en-US" sz="3600" smtClean="0">
                <a:solidFill>
                  <a:srgbClr val="000000"/>
                </a:solidFill>
                <a:ea typeface="ＭＳ Ｐゴシック" pitchFamily="34" charset="-128"/>
              </a:rPr>
              <a:t>How Do We Perceive Motion? </a:t>
            </a:r>
            <a:endParaRPr lang="en-US" altLang="en-US" smtClean="0">
              <a:solidFill>
                <a:srgbClr val="000000"/>
              </a:solidFill>
              <a:ea typeface="ＭＳ Ｐゴシック" pitchFamily="34" charset="-128"/>
            </a:endParaRPr>
          </a:p>
        </p:txBody>
      </p:sp>
      <p:sp>
        <p:nvSpPr>
          <p:cNvPr id="8195" name="Content Placeholder 2"/>
          <p:cNvSpPr>
            <a:spLocks noGrp="1"/>
          </p:cNvSpPr>
          <p:nvPr>
            <p:ph sz="quarter" idx="1"/>
          </p:nvPr>
        </p:nvSpPr>
        <p:spPr>
          <a:xfrm>
            <a:off x="301625" y="1828800"/>
            <a:ext cx="8504238" cy="4270375"/>
          </a:xfrm>
        </p:spPr>
        <p:txBody>
          <a:bodyPr/>
          <a:lstStyle/>
          <a:p>
            <a:r>
              <a:rPr lang="en-US" altLang="en-US" sz="2400" smtClean="0">
                <a:ea typeface="ＭＳ Ｐゴシック" pitchFamily="34" charset="-128"/>
              </a:rPr>
              <a:t>Motion</a:t>
            </a:r>
          </a:p>
          <a:p>
            <a:r>
              <a:rPr lang="en-US" altLang="en-US" sz="2400" smtClean="0">
                <a:solidFill>
                  <a:srgbClr val="000000"/>
                </a:solidFill>
                <a:ea typeface="ＭＳ Ｐゴシック" pitchFamily="34" charset="-128"/>
              </a:rPr>
              <a:t>Perceiving Motion: Motion Thresholds— </a:t>
            </a:r>
            <a:br>
              <a:rPr lang="en-US" altLang="en-US" sz="2400" smtClean="0">
                <a:solidFill>
                  <a:srgbClr val="000000"/>
                </a:solidFill>
                <a:ea typeface="ＭＳ Ｐゴシック" pitchFamily="34" charset="-128"/>
              </a:rPr>
            </a:br>
            <a:r>
              <a:rPr lang="en-US" altLang="en-US" sz="2400" smtClean="0">
                <a:solidFill>
                  <a:srgbClr val="000000"/>
                </a:solidFill>
                <a:ea typeface="ＭＳ Ｐゴシック" pitchFamily="34" charset="-128"/>
              </a:rPr>
              <a:t>How Slow and How Fast? </a:t>
            </a:r>
            <a:endParaRPr lang="en-US" altLang="en-US" sz="2400" smtClean="0">
              <a:ea typeface="ＭＳ Ｐゴシック" pitchFamily="34" charset="-128"/>
            </a:endParaRPr>
          </a:p>
        </p:txBody>
      </p:sp>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8197"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28800" y="3254375"/>
            <a:ext cx="1905000"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5"/>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267200" y="3968750"/>
            <a:ext cx="3962400"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Real and Apparent Motion </a:t>
            </a:r>
            <a:endParaRPr lang="en-US" altLang="en-US" smtClean="0">
              <a:solidFill>
                <a:srgbClr val="000000"/>
              </a:solidFill>
              <a:ea typeface="ＭＳ Ｐゴシック" pitchFamily="34" charset="-128"/>
            </a:endParaRPr>
          </a:p>
        </p:txBody>
      </p:sp>
      <p:sp>
        <p:nvSpPr>
          <p:cNvPr id="921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9220" name="Content Placeholder 7"/>
          <p:cNvSpPr>
            <a:spLocks noGrp="1"/>
          </p:cNvSpPr>
          <p:nvPr>
            <p:ph sz="quarter" idx="1"/>
          </p:nvPr>
        </p:nvSpPr>
        <p:spPr>
          <a:xfrm>
            <a:off x="381000" y="1981200"/>
            <a:ext cx="8504238" cy="4191000"/>
          </a:xfrm>
        </p:spPr>
        <p:txBody>
          <a:bodyPr/>
          <a:lstStyle/>
          <a:p>
            <a:r>
              <a:rPr lang="en-US" altLang="en-US" sz="3200" smtClean="0">
                <a:ea typeface="ＭＳ Ｐゴシック" pitchFamily="34" charset="-128"/>
              </a:rPr>
              <a:t>Real motion</a:t>
            </a:r>
          </a:p>
          <a:p>
            <a:r>
              <a:rPr lang="en-US" altLang="en-US" sz="3200" smtClean="0">
                <a:ea typeface="ＭＳ Ｐゴシック" pitchFamily="34" charset="-128"/>
              </a:rPr>
              <a:t>Apparent motion </a:t>
            </a:r>
          </a:p>
          <a:p>
            <a:r>
              <a:rPr lang="en-US" altLang="en-US" sz="3200" smtClean="0">
                <a:ea typeface="ＭＳ Ｐゴシック" pitchFamily="34" charset="-128"/>
              </a:rPr>
              <a:t>Correspondence problem (motion perception) </a:t>
            </a:r>
          </a:p>
          <a:p>
            <a:r>
              <a:rPr lang="en-US" altLang="en-US" sz="3200" smtClean="0">
                <a:ea typeface="ＭＳ Ｐゴシック" pitchFamily="34" charset="-128"/>
              </a:rPr>
              <a:t>Induced motion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447800"/>
            <a:ext cx="8534400" cy="758825"/>
          </a:xfrm>
        </p:spPr>
        <p:txBody>
          <a:bodyPr/>
          <a:lstStyle/>
          <a:p>
            <a:r>
              <a:rPr lang="en-US" altLang="en-US" sz="3600" smtClean="0">
                <a:solidFill>
                  <a:srgbClr val="000000"/>
                </a:solidFill>
                <a:ea typeface="ＭＳ Ｐゴシック" pitchFamily="34" charset="-128"/>
              </a:rPr>
              <a:t>Real and Apparent Motion </a:t>
            </a:r>
            <a:endParaRPr lang="en-US" altLang="en-US" smtClean="0">
              <a:solidFill>
                <a:srgbClr val="000000"/>
              </a:solidFill>
              <a:ea typeface="ＭＳ Ｐゴシック" pitchFamily="34" charset="-128"/>
            </a:endParaRPr>
          </a:p>
        </p:txBody>
      </p:sp>
      <p:pic>
        <p:nvPicPr>
          <p:cNvPr id="10243" name="Content Placeholder 5"/>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066800" y="3063875"/>
            <a:ext cx="7242175" cy="2643188"/>
          </a:xfrm>
        </p:spPr>
      </p:pic>
      <p:sp>
        <p:nvSpPr>
          <p:cNvPr id="102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
        <p:nvSpPr>
          <p:cNvPr id="10245" name="Rectangle 6"/>
          <p:cNvSpPr>
            <a:spLocks noChangeArrowheads="1"/>
          </p:cNvSpPr>
          <p:nvPr/>
        </p:nvSpPr>
        <p:spPr bwMode="auto">
          <a:xfrm>
            <a:off x="1447800" y="2286000"/>
            <a:ext cx="6451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Apparent motion illustrated (phi motion)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Real and Apparent Motion </a:t>
            </a:r>
            <a:endParaRPr lang="en-US" altLang="en-US" smtClean="0">
              <a:solidFill>
                <a:srgbClr val="000000"/>
              </a:solidFill>
              <a:ea typeface="ＭＳ Ｐゴシック" pitchFamily="34" charset="-128"/>
            </a:endParaRPr>
          </a:p>
        </p:txBody>
      </p:sp>
      <p:sp>
        <p:nvSpPr>
          <p:cNvPr id="1126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1268"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914400" y="2914650"/>
            <a:ext cx="7543800" cy="2341563"/>
          </a:xfrm>
        </p:spPr>
      </p:pic>
      <p:sp>
        <p:nvSpPr>
          <p:cNvPr id="11269" name="Rectangle 10"/>
          <p:cNvSpPr>
            <a:spLocks noChangeArrowheads="1"/>
          </p:cNvSpPr>
          <p:nvPr/>
        </p:nvSpPr>
        <p:spPr bwMode="auto">
          <a:xfrm>
            <a:off x="2133600" y="2209800"/>
            <a:ext cx="4994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800">
                <a:latin typeface="Arial" charset="0"/>
              </a:rPr>
              <a:t>The Correspondence Problem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143000"/>
            <a:ext cx="8534400" cy="758825"/>
          </a:xfrm>
        </p:spPr>
        <p:txBody>
          <a:bodyPr/>
          <a:lstStyle/>
          <a:p>
            <a:r>
              <a:rPr lang="en-US" altLang="en-US" sz="3600" smtClean="0">
                <a:solidFill>
                  <a:srgbClr val="000000"/>
                </a:solidFill>
                <a:ea typeface="ＭＳ Ｐゴシック" pitchFamily="34" charset="-128"/>
              </a:rPr>
              <a:t>The Neuroscience of Vision and Motion </a:t>
            </a:r>
            <a:endParaRPr lang="en-US" altLang="en-US" smtClean="0">
              <a:solidFill>
                <a:srgbClr val="000000"/>
              </a:solidFill>
              <a:ea typeface="ＭＳ Ｐゴシック" pitchFamily="34" charset="-128"/>
            </a:endParaRPr>
          </a:p>
        </p:txBody>
      </p:sp>
      <p:sp>
        <p:nvSpPr>
          <p:cNvPr id="12291"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Motion Detection in the Retina </a:t>
            </a:r>
          </a:p>
          <a:p>
            <a:r>
              <a:rPr lang="en-US" altLang="en-US" sz="2800" smtClean="0">
                <a:solidFill>
                  <a:srgbClr val="000000"/>
                </a:solidFill>
                <a:ea typeface="ＭＳ Ｐゴシック" pitchFamily="34" charset="-128"/>
              </a:rPr>
              <a:t>The Complexity of Motion </a:t>
            </a:r>
          </a:p>
          <a:p>
            <a:pPr lvl="1"/>
            <a:r>
              <a:rPr lang="en-US" altLang="en-US" sz="2800" smtClean="0">
                <a:ea typeface="ＭＳ Ｐゴシック" pitchFamily="34" charset="-128"/>
              </a:rPr>
              <a:t>Reichardt detectors </a:t>
            </a:r>
          </a:p>
        </p:txBody>
      </p:sp>
      <p:sp>
        <p:nvSpPr>
          <p:cNvPr id="1229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229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2286000"/>
            <a:ext cx="1882775"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5"/>
          <p:cNvSpPr>
            <a:spLocks noChangeArrowheads="1"/>
          </p:cNvSpPr>
          <p:nvPr/>
        </p:nvSpPr>
        <p:spPr bwMode="auto">
          <a:xfrm>
            <a:off x="3352800" y="5715000"/>
            <a:ext cx="2990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Motion on the retina.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534400" cy="758825"/>
          </a:xfrm>
        </p:spPr>
        <p:txBody>
          <a:bodyPr/>
          <a:lstStyle/>
          <a:p>
            <a:pPr>
              <a:defRPr/>
            </a:pPr>
            <a:r>
              <a:rPr lang="en-US" sz="3600" dirty="0" err="1">
                <a:solidFill>
                  <a:schemeClr val="tx1"/>
                </a:solidFill>
                <a:latin typeface="+mn-lt"/>
              </a:rPr>
              <a:t>Reichardt</a:t>
            </a:r>
            <a:r>
              <a:rPr lang="en-US" sz="3600" dirty="0">
                <a:solidFill>
                  <a:schemeClr val="tx1"/>
                </a:solidFill>
                <a:latin typeface="+mn-lt"/>
              </a:rPr>
              <a:t> </a:t>
            </a:r>
            <a:r>
              <a:rPr lang="en-US" sz="3600" dirty="0" smtClean="0">
                <a:solidFill>
                  <a:schemeClr val="tx1"/>
                </a:solidFill>
                <a:latin typeface="+mn-lt"/>
              </a:rPr>
              <a:t>Detectors</a:t>
            </a:r>
            <a:endParaRPr lang="en-US" dirty="0"/>
          </a:p>
        </p:txBody>
      </p:sp>
      <p:pic>
        <p:nvPicPr>
          <p:cNvPr id="13315"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365250" y="2209800"/>
            <a:ext cx="6642100" cy="3892550"/>
          </a:xfrm>
        </p:spPr>
      </p:pic>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Placeholder 11"/>
          <p:cNvSpPr>
            <a:spLocks noGrp="1"/>
          </p:cNvSpPr>
          <p:nvPr>
            <p:ph type="body" idx="4294967295"/>
          </p:nvPr>
        </p:nvSpPr>
        <p:spPr>
          <a:xfrm>
            <a:off x="228600" y="2209800"/>
            <a:ext cx="8534400" cy="3913188"/>
          </a:xfrm>
        </p:spPr>
        <p:txBody>
          <a:bodyPr/>
          <a:lstStyle/>
          <a:p>
            <a:r>
              <a:rPr lang="en-US" altLang="en-US" sz="2400" smtClean="0">
                <a:solidFill>
                  <a:srgbClr val="000000"/>
                </a:solidFill>
                <a:ea typeface="ＭＳ Ｐゴシック" pitchFamily="34" charset="-128"/>
              </a:rPr>
              <a:t>Eye Movements </a:t>
            </a:r>
          </a:p>
          <a:p>
            <a:pPr lvl="1"/>
            <a:r>
              <a:rPr lang="en-US" altLang="en-US" sz="2400" smtClean="0">
                <a:ea typeface="ＭＳ Ｐゴシック" pitchFamily="34" charset="-128"/>
              </a:rPr>
              <a:t>Saccades</a:t>
            </a:r>
          </a:p>
          <a:p>
            <a:pPr lvl="1"/>
            <a:r>
              <a:rPr lang="en-US" altLang="en-US" sz="2400" smtClean="0">
                <a:ea typeface="ＭＳ Ｐゴシック" pitchFamily="34" charset="-128"/>
              </a:rPr>
              <a:t>Smooth-pursuit eye movements</a:t>
            </a:r>
          </a:p>
        </p:txBody>
      </p:sp>
      <p:sp>
        <p:nvSpPr>
          <p:cNvPr id="14339" name="Title 1"/>
          <p:cNvSpPr>
            <a:spLocks noGrp="1"/>
          </p:cNvSpPr>
          <p:nvPr>
            <p:ph type="title"/>
          </p:nvPr>
        </p:nvSpPr>
        <p:spPr>
          <a:xfrm>
            <a:off x="228600" y="1295400"/>
            <a:ext cx="8534400" cy="758825"/>
          </a:xfrm>
        </p:spPr>
        <p:txBody>
          <a:bodyPr/>
          <a:lstStyle/>
          <a:p>
            <a:r>
              <a:rPr lang="en-US" altLang="en-US" sz="3600" smtClean="0">
                <a:solidFill>
                  <a:srgbClr val="000000"/>
                </a:solidFill>
                <a:ea typeface="ＭＳ Ｐゴシック" pitchFamily="34" charset="-128"/>
              </a:rPr>
              <a:t>Corollary Discharge Theory </a:t>
            </a:r>
            <a:endParaRPr lang="en-US" altLang="en-US" smtClean="0">
              <a:solidFill>
                <a:srgbClr val="000000"/>
              </a:solidFill>
              <a:ea typeface="ＭＳ Ｐゴシック" pitchFamily="34" charset="-128"/>
            </a:endParaRPr>
          </a:p>
        </p:txBody>
      </p:sp>
      <p:pic>
        <p:nvPicPr>
          <p:cNvPr id="14340" name="Content Placeholder 7"/>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3886200"/>
            <a:ext cx="3117850" cy="1676400"/>
          </a:xfrm>
        </p:spPr>
      </p:pic>
      <p:sp>
        <p:nvSpPr>
          <p:cNvPr id="1434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charset="0"/>
              </a:rPr>
              <a:t>Schwartz and Krantz, Sensation and Perception © 2016 SAGE Publications, Inc.</a:t>
            </a:r>
          </a:p>
        </p:txBody>
      </p:sp>
      <p:pic>
        <p:nvPicPr>
          <p:cNvPr id="14342" name="Picture 8"/>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57600" y="3886200"/>
            <a:ext cx="251460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9"/>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553200" y="2438400"/>
            <a:ext cx="233838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182</TotalTime>
  <Words>1803</Words>
  <Application>Microsoft Office PowerPoint</Application>
  <PresentationFormat>On-screen Show (4:3)</PresentationFormat>
  <Paragraphs>148</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ＭＳ Ｐゴシック</vt:lpstr>
      <vt:lpstr>Georgia</vt:lpstr>
      <vt:lpstr>Wingdings 2</vt:lpstr>
      <vt:lpstr>Wingdings</vt:lpstr>
      <vt:lpstr>Calibri</vt:lpstr>
      <vt:lpstr>Civic</vt:lpstr>
      <vt:lpstr>PowerPoint Presentation</vt:lpstr>
      <vt:lpstr>LEARNING OBJECTIVES </vt:lpstr>
      <vt:lpstr>How Do We Perceive Motion? </vt:lpstr>
      <vt:lpstr>Real and Apparent Motion </vt:lpstr>
      <vt:lpstr>Real and Apparent Motion </vt:lpstr>
      <vt:lpstr>Real and Apparent Motion </vt:lpstr>
      <vt:lpstr>The Neuroscience of Vision and Motion </vt:lpstr>
      <vt:lpstr>Reichardt Detectors</vt:lpstr>
      <vt:lpstr>Corollary Discharge Theory </vt:lpstr>
      <vt:lpstr>MT: The Movement Area of the Brain </vt:lpstr>
      <vt:lpstr>MT: The Movement Area of the Brain </vt:lpstr>
      <vt:lpstr>MT: The Movement Area of the Brain </vt:lpstr>
      <vt:lpstr>MT: The Movement Area of the Brain </vt:lpstr>
      <vt:lpstr>Motion Aftereffects </vt:lpstr>
      <vt:lpstr>Form Perception and Biological Motion </vt:lpstr>
      <vt:lpstr>Action </vt:lpstr>
      <vt:lpstr>Action </vt:lpstr>
      <vt:lpstr>Visually Guided Eye Movements </vt:lpstr>
      <vt:lpstr>Visually Guided Eye Movements </vt:lpstr>
      <vt:lpstr>Visually Guided Grasping </vt:lpstr>
      <vt:lpstr>IN DEPTH: Motion Illusions </vt:lpstr>
      <vt:lpstr>IN DEPTH: Motion Illusions </vt:lpstr>
      <vt:lpstr>IN DEPTH: Motion Illusions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26</cp:revision>
  <dcterms:created xsi:type="dcterms:W3CDTF">2012-08-30T20:44:25Z</dcterms:created>
  <dcterms:modified xsi:type="dcterms:W3CDTF">2015-08-04T04:27:20Z</dcterms:modified>
</cp:coreProperties>
</file>