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4"/>
  </p:notesMasterIdLst>
  <p:handoutMasterIdLst>
    <p:handoutMasterId r:id="rId35"/>
  </p:handoutMasterIdLst>
  <p:sldIdLst>
    <p:sldId id="258" r:id="rId2"/>
    <p:sldId id="287" r:id="rId3"/>
    <p:sldId id="289" r:id="rId4"/>
    <p:sldId id="309" r:id="rId5"/>
    <p:sldId id="260" r:id="rId6"/>
    <p:sldId id="261" r:id="rId7"/>
    <p:sldId id="262" r:id="rId8"/>
    <p:sldId id="263" r:id="rId9"/>
    <p:sldId id="264" r:id="rId10"/>
    <p:sldId id="292" r:id="rId11"/>
    <p:sldId id="265" r:id="rId12"/>
    <p:sldId id="266" r:id="rId13"/>
    <p:sldId id="267" r:id="rId14"/>
    <p:sldId id="268" r:id="rId15"/>
    <p:sldId id="269" r:id="rId16"/>
    <p:sldId id="270" r:id="rId17"/>
    <p:sldId id="271" r:id="rId18"/>
    <p:sldId id="272" r:id="rId19"/>
    <p:sldId id="273" r:id="rId20"/>
    <p:sldId id="299" r:id="rId21"/>
    <p:sldId id="275" r:id="rId22"/>
    <p:sldId id="276" r:id="rId23"/>
    <p:sldId id="277" r:id="rId24"/>
    <p:sldId id="278" r:id="rId25"/>
    <p:sldId id="279" r:id="rId26"/>
    <p:sldId id="280" r:id="rId27"/>
    <p:sldId id="305" r:id="rId28"/>
    <p:sldId id="306" r:id="rId29"/>
    <p:sldId id="307" r:id="rId30"/>
    <p:sldId id="281" r:id="rId31"/>
    <p:sldId id="282" r:id="rId32"/>
    <p:sldId id="308"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0151" autoAdjust="0"/>
  </p:normalViewPr>
  <p:slideViewPr>
    <p:cSldViewPr>
      <p:cViewPr>
        <p:scale>
          <a:sx n="100" d="100"/>
          <a:sy n="100" d="100"/>
        </p:scale>
        <p:origin x="-102" y="-72"/>
      </p:cViewPr>
      <p:guideLst>
        <p:guide orient="horz" pos="2160"/>
        <p:guide pos="2880"/>
      </p:guideLst>
    </p:cSldViewPr>
  </p:slideViewPr>
  <p:outlineViewPr>
    <p:cViewPr>
      <p:scale>
        <a:sx n="33" d="100"/>
        <a:sy n="33" d="100"/>
      </p:scale>
      <p:origin x="0" y="4888"/>
    </p:cViewPr>
    <p:sldLst>
      <p:sld r:id="rId1" collapse="1"/>
      <p:sld r:id="rId2" collapse="1"/>
      <p:sld r:id="rId3" collapse="1"/>
    </p:sldLst>
  </p:outlineViewPr>
  <p:notesTextViewPr>
    <p:cViewPr>
      <p:scale>
        <a:sx n="100" d="100"/>
        <a:sy n="100" d="100"/>
      </p:scale>
      <p:origin x="0" y="0"/>
    </p:cViewPr>
  </p:notesTextViewPr>
  <p:sorterViewPr>
    <p:cViewPr>
      <p:scale>
        <a:sx n="305" d="100"/>
        <a:sy n="30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9.xml"/><Relationship Id="rId1"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5BCE40FC-D602-481E-9F96-CDEE7DC112AA}"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9C0868B-19A1-468D-BF52-AA24A242362C}" type="slidenum">
              <a:rPr lang="en-US" altLang="en-US"/>
              <a:pPr>
                <a:defRPr/>
              </a:pPr>
              <a:t>‹#›</a:t>
            </a:fld>
            <a:endParaRPr lang="en-US" altLang="en-US"/>
          </a:p>
        </p:txBody>
      </p:sp>
    </p:spTree>
    <p:extLst>
      <p:ext uri="{BB962C8B-B14F-4D97-AF65-F5344CB8AC3E}">
        <p14:creationId xmlns:p14="http://schemas.microsoft.com/office/powerpoint/2010/main" val="41542247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CFD40338-23E6-4923-975B-B79AA8CD28CF}"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308582A-FAC9-4E15-9AD3-50210D5566A3}" type="slidenum">
              <a:rPr lang="en-US" altLang="en-US"/>
              <a:pPr>
                <a:defRPr/>
              </a:pPr>
              <a:t>‹#›</a:t>
            </a:fld>
            <a:endParaRPr lang="en-US" altLang="en-US"/>
          </a:p>
        </p:txBody>
      </p:sp>
    </p:spTree>
    <p:extLst>
      <p:ext uri="{BB962C8B-B14F-4D97-AF65-F5344CB8AC3E}">
        <p14:creationId xmlns:p14="http://schemas.microsoft.com/office/powerpoint/2010/main" val="340895613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9.3 Divided attention. </a:t>
            </a:r>
          </a:p>
          <a:p>
            <a:r>
              <a:rPr lang="en-US" altLang="en-US" smtClean="0">
                <a:ea typeface="ＭＳ Ｐゴシック" pitchFamily="34" charset="-128"/>
              </a:rPr>
              <a:t>Modern life requires us to constantly divide our attention, as this family seems to be doing.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557ECDA-CF86-4DBE-AD95-5A2F7AAB72FC}"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CF1EC02-E408-4687-B187-CA6E33C595D5}"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9.13 Inattentional blindness: stimuli from Mack and Rock (1998). </a:t>
            </a:r>
          </a:p>
          <a:p>
            <a:r>
              <a:rPr lang="en-US" altLang="en-US" smtClean="0">
                <a:ea typeface="ＭＳ Ｐゴシック" pitchFamily="34" charset="-128"/>
              </a:rPr>
              <a:t>In critical trials, the fixation point changed from a cross to a diamond. In many critical trials, participants failed to notice the change.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0FBF5F7-EC72-487A-9312-B07E4DD2C6B1}"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9.14 Inattentional blindness in the real world. </a:t>
            </a:r>
          </a:p>
          <a:p>
            <a:r>
              <a:rPr lang="en-US" altLang="en-US" smtClean="0">
                <a:ea typeface="ＭＳ Ｐゴシック" pitchFamily="34" charset="-128"/>
              </a:rPr>
              <a:t>In this intriguing but frightening study by Drew et al. (2013), most radiologists failed to notice a small image of a gorilla on a CT scan they were asked to inspect for evidence of lung disease.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80B3B5-DDD4-4E03-BB0B-65AD613090BF}"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9.15 Visual search. </a:t>
            </a:r>
          </a:p>
          <a:p>
            <a:r>
              <a:rPr lang="en-US" altLang="en-US" smtClean="0">
                <a:ea typeface="ＭＳ Ｐゴシック" pitchFamily="34" charset="-128"/>
              </a:rPr>
              <a:t>Can you find the dead tree and the satellite dish? </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613F8BB-8847-4ECC-B1E4-B24031B9E765}" type="slidenum">
              <a:rPr lang="en-US" altLang="en-US" smtClean="0"/>
              <a:pPr eaLnBrk="1" hangingPunct="1">
                <a:spcBef>
                  <a:spcPct val="0"/>
                </a:spcBef>
              </a:pPr>
              <a:t>17</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9.16 Visual search tasks. </a:t>
            </a:r>
          </a:p>
          <a:p>
            <a:r>
              <a:rPr lang="en-US" altLang="en-US" smtClean="0">
                <a:ea typeface="ＭＳ Ｐゴシック" pitchFamily="34" charset="-128"/>
              </a:rPr>
              <a:t>In a feature search (a), the participant must identify the object that differs along one dimension (here, color). In a conjunction search (b), the participant must find the unique object among two sets of objects. Finally, in a spatial configuration search (c), the participant must look for a particular shape among numerous related shapes. The feature search takes place in parallel and therefore takes no longer among several distractors than many distractors. However, the conjunction search and the spatial configuration search are done in a serial self-terminating manner, which requires more time the more distractors are present.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9A370B2-A649-41E2-8A24-CA4EF5B57325}"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9.17 The rapid serial visual presentation (RSVP) paradigm. </a:t>
            </a:r>
          </a:p>
          <a:p>
            <a:r>
              <a:rPr lang="en-US" altLang="en-US" smtClean="0">
                <a:ea typeface="ＭＳ Ｐゴシック" pitchFamily="34" charset="-128"/>
              </a:rPr>
              <a:t>In this study, a series of stimuli, here letters, appear rapidly in time at the same point in visual space. The participant presses a button or key as fast as possible after a particular stimulus occurs.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2F327A4-E456-4BD5-A05F-4D8786BA984B}"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9.18 Attention networks in the brain. </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1D574B9-F936-4505-AC3A-60C40B79904C}"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9.19 Results from Tamber-Rosenau et al.’s (2011) study. </a:t>
            </a:r>
          </a:p>
          <a:p>
            <a:r>
              <a:rPr lang="en-US" altLang="en-US" smtClean="0">
                <a:ea typeface="ＭＳ Ｐゴシック" pitchFamily="34" charset="-128"/>
              </a:rPr>
              <a:t>These fMRI illustrations show activation in both the prefrontal lobe and the parietal lobe during attentional shifts. Within the orienting attention network, the medial parietal lobule was active during shifts of attention. Within the executive attention network, there was activity in the superior frontal sulcus/gyrus. </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66A706C-EB1F-45AA-B516-E2DFC3BFE026}"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9.20 Attentional networks and V4. </a:t>
            </a:r>
          </a:p>
          <a:p>
            <a:r>
              <a:rPr lang="en-US" altLang="en-US" smtClean="0">
                <a:ea typeface="ＭＳ Ｐゴシック" pitchFamily="34" charset="-128"/>
              </a:rPr>
              <a:t>Rhesus macaques fixated on a central marker but attended to stimuli to the left or right of that marker. Moran and Desimone (1985) found that when attention is directed to the effective stimuli, the V4 cell responds strongly. </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D3B021F-681F-48C6-8CE6-B6DF40C01614}" type="slidenum">
              <a:rPr lang="en-US" altLang="en-US" smtClean="0"/>
              <a:pPr eaLnBrk="1" hangingPunct="1">
                <a:spcBef>
                  <a:spcPct val="0"/>
                </a:spcBef>
              </a:pPr>
              <a:t>23</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9.21 Shifts of attention within the occipital lobe. </a:t>
            </a:r>
          </a:p>
          <a:p>
            <a:r>
              <a:rPr lang="en-US" altLang="en-US" smtClean="0">
                <a:ea typeface="ＭＳ Ｐゴシック" pitchFamily="34" charset="-128"/>
              </a:rPr>
              <a:t>When attention was directed to the left visual world, there was more activity in the right occipital lobe, and when attention was directed to the right visual world, there was more activity in the left occipital lobe </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3F57FAA-34BA-4BA0-9202-CD5EF0196879}" type="slidenum">
              <a:rPr lang="en-US" altLang="en-US" smtClean="0"/>
              <a:pPr eaLnBrk="1" hangingPunct="1">
                <a:spcBef>
                  <a:spcPct val="0"/>
                </a:spcBef>
              </a:pPr>
              <a:t>24</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9.4 Covert attention. </a:t>
            </a:r>
          </a:p>
          <a:p>
            <a:r>
              <a:rPr lang="en-US" altLang="en-US" smtClean="0">
                <a:ea typeface="ＭＳ Ｐゴシック" pitchFamily="34" charset="-128"/>
              </a:rPr>
              <a:t>Dwayne Wade of the Miami Heat may be looking left, but he may also make a no-look pass to the right. Thus, his attention is somewhere other than the direction of his gaze.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38D1DD1-7812-4B3D-91FF-1908DDCADC15}"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9.22 Hemifield neglect or unilateral visual neglect. </a:t>
            </a:r>
          </a:p>
          <a:p>
            <a:r>
              <a:rPr lang="en-US" altLang="en-US" smtClean="0">
                <a:ea typeface="ＭＳ Ｐゴシック" pitchFamily="34" charset="-128"/>
              </a:rPr>
              <a:t>Patients with this neurological condition ignore one half of the visual world (usually the left). These pictures show how patients with hemifield neglect interpret the world. They understand that a clock should have 12 numbers, but because they ignore half of the world, they put all 12 numbers on one side of the clock. </a:t>
            </a: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9E774F5-0331-46F2-BA02-B72A705E0DD9}" type="slidenum">
              <a:rPr lang="en-US" altLang="en-US" smtClean="0"/>
              <a:pPr eaLnBrk="1" hangingPunct="1">
                <a:spcBef>
                  <a:spcPct val="0"/>
                </a:spcBef>
              </a:pPr>
              <a:t>25</a:t>
            </a:fld>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9.24 Neuroimaging attention in the infant brain. </a:t>
            </a:r>
          </a:p>
          <a:p>
            <a:r>
              <a:rPr lang="en-US" altLang="en-US" smtClean="0">
                <a:ea typeface="ＭＳ Ｐゴシック" pitchFamily="34" charset="-128"/>
              </a:rPr>
              <a:t>Activity includes brain regions such as extrastriate cortex and the posterior parietal lobe. </a:t>
            </a: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C3144CD-43D3-4FBF-A8D7-C64D36EB464D}" type="slidenum">
              <a:rPr lang="en-US" altLang="en-US" smtClean="0"/>
              <a:pPr eaLnBrk="1" hangingPunct="1">
                <a:spcBef>
                  <a:spcPct val="0"/>
                </a:spcBef>
              </a:pPr>
              <a:t>26</a:t>
            </a:fld>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9.23 </a:t>
            </a:r>
          </a:p>
          <a:p>
            <a:r>
              <a:rPr lang="en-US" altLang="en-US" smtClean="0">
                <a:ea typeface="ＭＳ Ｐゴシック" pitchFamily="34" charset="-128"/>
              </a:rPr>
              <a:t>Do young infants have the ability to direct their attention to specific objects in the environment? </a:t>
            </a:r>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3736D84-EF6F-456E-9B28-8C5AA5747615}" type="slidenum">
              <a:rPr lang="en-US" altLang="en-US" smtClean="0"/>
              <a:pPr eaLnBrk="1" hangingPunct="1">
                <a:spcBef>
                  <a:spcPct val="0"/>
                </a:spcBef>
              </a:pPr>
              <a:t>27</a:t>
            </a:fld>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9.25 A sleepy cat. </a:t>
            </a:r>
          </a:p>
          <a:p>
            <a:r>
              <a:rPr lang="en-US" altLang="en-US" smtClean="0">
                <a:ea typeface="ＭＳ Ｐゴシック" pitchFamily="34" charset="-128"/>
              </a:rPr>
              <a:t>Many cat owners will smile at the relaxed pose and poise of the cat in this photo. Why does seeing a cat feel the way it does? </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5370413-A72A-405B-8CB6-6B44F3A2165F}" type="slidenum">
              <a:rPr lang="en-US" altLang="en-US" smtClean="0"/>
              <a:pPr eaLnBrk="1" hangingPunct="1">
                <a:spcBef>
                  <a:spcPct val="0"/>
                </a:spcBef>
              </a:pPr>
              <a:t>28</a:t>
            </a:fld>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9.26 Perceptual bistability and binocular rivalry. </a:t>
            </a:r>
          </a:p>
          <a:p>
            <a:r>
              <a:rPr lang="en-US" altLang="en-US" smtClean="0">
                <a:ea typeface="ＭＳ Ｐゴシック" pitchFamily="34" charset="-128"/>
              </a:rPr>
              <a:t>A bistable image anaglyph. Using a pair of 3D glasses, you can look at this image. You should sometimes see one image, sometimes the other. However, if you close one eye and then the other, while using the 3D glasses, you can clearly see each image. </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8A3C684-21F8-4B27-AE96-B9CDA214B943}" type="slidenum">
              <a:rPr lang="en-US" altLang="en-US" smtClean="0"/>
              <a:pPr eaLnBrk="1" hangingPunct="1">
                <a:spcBef>
                  <a:spcPct val="0"/>
                </a:spcBef>
              </a:pPr>
              <a:t>29</a:t>
            </a:fld>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9.27 Famous bistable images. </a:t>
            </a:r>
          </a:p>
          <a:p>
            <a:r>
              <a:rPr lang="en-US" altLang="en-US" smtClean="0">
                <a:ea typeface="ＭＳ Ｐゴシック" pitchFamily="34" charset="-128"/>
              </a:rPr>
              <a:t>Each of these drawings has two different interpretations. Most people report seeing one interpretation and then the other but never both simultaneously. </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A03A4DB-62B8-48FE-B1B8-C56975C051EC}" type="slidenum">
              <a:rPr lang="en-US" altLang="en-US" smtClean="0"/>
              <a:pPr eaLnBrk="1" hangingPunct="1">
                <a:spcBef>
                  <a:spcPct val="0"/>
                </a:spcBef>
              </a:pPr>
              <a:t>30</a:t>
            </a:fld>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9.28 Bistability in the brain. </a:t>
            </a:r>
          </a:p>
          <a:p>
            <a:r>
              <a:rPr lang="en-US" altLang="en-US" smtClean="0">
                <a:ea typeface="ＭＳ Ｐゴシック" pitchFamily="34" charset="-128"/>
              </a:rPr>
              <a:t>When participants perceived the face, there was more activity in the fusiform face area, but when participants perceived the house, there was more activity in the parahippocampal region. </a:t>
            </a: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0C88ABC-BEE0-4B7D-930B-E9C3A0BC014F}" type="slidenum">
              <a:rPr lang="en-US" altLang="en-US" smtClean="0"/>
              <a:pPr eaLnBrk="1" hangingPunct="1">
                <a:spcBef>
                  <a:spcPct val="0"/>
                </a:spcBef>
              </a:pPr>
              <a:t>31</a:t>
            </a:fld>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a:p>
            <a:r>
              <a:rPr lang="en-US" altLang="en-US" smtClean="0">
                <a:ea typeface="ＭＳ Ｐゴシック" pitchFamily="34" charset="-128"/>
              </a:rPr>
              <a:t>FIGURE 9.29 The pathways in blindsight. </a:t>
            </a:r>
          </a:p>
          <a:p>
            <a:r>
              <a:rPr lang="en-US" altLang="en-US" smtClean="0">
                <a:ea typeface="ＭＳ Ｐゴシック" pitchFamily="34" charset="-128"/>
              </a:rPr>
              <a:t>In people with blindsight, the route from the retinae to the lateral geniculate nucleus to V1 has been damaged. It is this route that supports conscious seeing. However, other routes, such as the link from the retinae to the superior colliculi, may support visual response in the absence of visual consciousness. </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328B871-D551-41EA-B51D-363FD42617F9}" type="slidenum">
              <a:rPr lang="en-US" altLang="en-US" smtClean="0"/>
              <a:pPr eaLnBrk="1" hangingPunct="1">
                <a:spcBef>
                  <a:spcPct val="0"/>
                </a:spcBef>
              </a:pPr>
              <a:t>32</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9.5 The Posner cuing paradigm. </a:t>
            </a:r>
          </a:p>
          <a:p>
            <a:r>
              <a:rPr lang="en-US" altLang="en-US" smtClean="0">
                <a:ea typeface="ＭＳ Ｐゴシック" pitchFamily="34" charset="-128"/>
              </a:rPr>
              <a:t>The participant maintains fixation at the central point. Cues indicate whether the target will appear on the left or the right. In most trials, the cue is valid; that is, the target appears on that side. But in some trials, the cue is invalid; that is, the target appears on the opposite side of the cue. The experimenters measure the reaction time to indicate that the target is present.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686DE48-DD53-488F-AE98-520F7598570F}"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9.6 The results of Posner’s (1980) experiment. </a:t>
            </a:r>
          </a:p>
          <a:p>
            <a:r>
              <a:rPr lang="en-US" altLang="en-US" smtClean="0">
                <a:ea typeface="ＭＳ Ｐゴシック" pitchFamily="34" charset="-128"/>
              </a:rPr>
              <a:t>Valid cues result in faster reaction times to the target than do neutral (control) trials or invalid trials. This figure depicts the reaction time with a stimulus onset asynchrony greater than zero.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C241924-CC4F-4835-A29F-0B336E153D8C}"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9.7 The spotlight model of attention. </a:t>
            </a:r>
          </a:p>
          <a:p>
            <a:r>
              <a:rPr lang="en-US" altLang="en-US" smtClean="0">
                <a:ea typeface="ＭＳ Ｐゴシック" pitchFamily="34" charset="-128"/>
              </a:rPr>
              <a:t>The spotlight model argues that, much like a spotlight on a stage, attention focuses on one location in visual space and allows us to process information better there.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9F1BAE3-6D8A-4610-B1C3-7705C7052171}"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9.8 Experimental setup from Egly et al. (1994). </a:t>
            </a:r>
          </a:p>
          <a:p>
            <a:r>
              <a:rPr lang="en-US" altLang="en-US" smtClean="0">
                <a:ea typeface="ＭＳ Ｐゴシック" pitchFamily="34" charset="-128"/>
              </a:rPr>
              <a:t>Participants look at the central fixation marker, but the target can occur in any one of four locations. The researchers found that cues to the left or right would benefit reaction time even when the cue was directed to either the top or the bottom of the same object (same side).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B2FE979-D718-41F9-96C5-52B13CFCD745}"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9.9 Attentional capture. </a:t>
            </a:r>
          </a:p>
          <a:p>
            <a:r>
              <a:rPr lang="en-US" altLang="en-US" smtClean="0">
                <a:ea typeface="ＭＳ Ｐゴシック" pitchFamily="34" charset="-128"/>
              </a:rPr>
              <a:t>A dog wearing reading glasses may attract your attention more so than a less unusual image.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3562783-9A30-4225-A6B9-A8264DC68452}"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9.10 Attentional capture. </a:t>
            </a:r>
          </a:p>
          <a:p>
            <a:r>
              <a:rPr lang="en-US" altLang="en-US" smtClean="0">
                <a:ea typeface="ＭＳ Ｐゴシック" pitchFamily="34" charset="-128"/>
              </a:rPr>
              <a:t>Participants’ attention was drawn to the printer, and participants spent more time looking at it than when the object was an expected pot. However, when it was presented at the periphery, participants failed to notice the printer miraculously defying gravity and suspended in the air above the stove.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7DDDB07-5022-41A8-9147-D612410A66D0}"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9.11 Change blindness. </a:t>
            </a:r>
          </a:p>
          <a:p>
            <a:r>
              <a:rPr lang="en-US" altLang="en-US" smtClean="0">
                <a:ea typeface="ＭＳ Ｐゴシック" pitchFamily="34" charset="-128"/>
              </a:rPr>
              <a:t>Can you detect the difference between the photographs? If you cannot find the difference and give up looking, go to the end of the chapter for the answer.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5F3A2F0-5EDD-43B4-8BF0-114FEC4FE277}" type="slidenum">
              <a:rPr lang="en-US" altLang="en-US" smtClean="0"/>
              <a:pPr eaLnBrk="1" hangingPunct="1">
                <a:spcBef>
                  <a:spcPct val="0"/>
                </a:spcBef>
              </a:pPr>
              <a:t>13</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B46631CA-BBE8-476F-B402-46E6043F56CA}"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8535064B-DC76-428D-8EE5-258FF627EF16}"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42922037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ACD9B80A-BD79-410C-A6A7-1AC1639A6D8B}"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24C12630-2223-4A8D-A0B7-DB983209BAE9}"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17425705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B948EEC7-9D6E-4C9F-8DC1-9E70565C1F1A}"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49632561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a:lvl1pPr>
          </a:lstStyle>
          <a:p>
            <a:pPr>
              <a:defRPr/>
            </a:pPr>
            <a:fld id="{D4274542-5EAD-477B-BCBA-0535C3663FA4}" type="slidenum">
              <a:rPr lang="en-US" altLang="en-US"/>
              <a:pPr>
                <a:defRPr/>
              </a:pPr>
              <a:t>‹#›</a:t>
            </a:fld>
            <a:endParaRPr lang="en-US" altLang="en-US"/>
          </a:p>
        </p:txBody>
      </p:sp>
    </p:spTree>
    <p:extLst>
      <p:ext uri="{BB962C8B-B14F-4D97-AF65-F5344CB8AC3E}">
        <p14:creationId xmlns:p14="http://schemas.microsoft.com/office/powerpoint/2010/main" val="16748206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7264C7F0-8646-453C-8775-F2960BD6E416}"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theinvisiblegorilla.com/videos.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rmAutofit/>
          </a:bodyPr>
          <a:lstStyle/>
          <a:p>
            <a:pPr eaLnBrk="1" fontAlgn="auto" hangingPunct="1">
              <a:spcAft>
                <a:spcPts val="0"/>
              </a:spcAft>
              <a:buFont typeface="Wingdings 2" charset="0"/>
              <a:buNone/>
              <a:defRPr/>
            </a:pPr>
            <a:r>
              <a:rPr lang="en-US" sz="3600" dirty="0">
                <a:solidFill>
                  <a:srgbClr val="000000"/>
                </a:solidFill>
              </a:rPr>
              <a:t>CHAPTER 9</a:t>
            </a:r>
          </a:p>
          <a:p>
            <a:pPr eaLnBrk="1" fontAlgn="auto" hangingPunct="1">
              <a:spcAft>
                <a:spcPts val="0"/>
              </a:spcAft>
              <a:buFont typeface="Wingdings 2" charset="0"/>
              <a:buNone/>
              <a:defRPr/>
            </a:pPr>
            <a:r>
              <a:rPr lang="en-US" sz="3600" dirty="0">
                <a:solidFill>
                  <a:srgbClr val="000000"/>
                </a:solidFill>
              </a:rPr>
              <a:t>VISUAL ATTENTION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534400" cy="758825"/>
          </a:xfrm>
        </p:spPr>
        <p:txBody>
          <a:bodyPr/>
          <a:lstStyle/>
          <a:p>
            <a:pPr>
              <a:defRPr/>
            </a:pPr>
            <a:r>
              <a:rPr lang="en-US" sz="3600" dirty="0" smtClean="0">
                <a:solidFill>
                  <a:srgbClr val="000000"/>
                </a:solidFill>
                <a:cs typeface="+mj-cs"/>
              </a:rPr>
              <a:t>Features of Attention </a:t>
            </a:r>
            <a:endParaRPr lang="en-US" dirty="0">
              <a:solidFill>
                <a:srgbClr val="000000"/>
              </a:solidFill>
              <a:cs typeface="+mj-cs"/>
            </a:endParaRPr>
          </a:p>
        </p:txBody>
      </p:sp>
      <p:sp>
        <p:nvSpPr>
          <p:cNvPr id="13314" name="Content Placeholder 2"/>
          <p:cNvSpPr>
            <a:spLocks noGrp="1"/>
          </p:cNvSpPr>
          <p:nvPr>
            <p:ph sz="quarter" idx="1"/>
          </p:nvPr>
        </p:nvSpPr>
        <p:spPr>
          <a:xfrm>
            <a:off x="301625" y="2362200"/>
            <a:ext cx="8504238" cy="3736975"/>
          </a:xfrm>
        </p:spPr>
        <p:txBody>
          <a:bodyPr/>
          <a:lstStyle/>
          <a:p>
            <a:pPr>
              <a:buFont typeface="Wingdings 2" charset="0"/>
              <a:buChar char=""/>
              <a:defRPr/>
            </a:pPr>
            <a:r>
              <a:rPr lang="en-US" sz="2400" dirty="0" smtClean="0">
                <a:solidFill>
                  <a:srgbClr val="000000"/>
                </a:solidFill>
                <a:cs typeface="+mj-cs"/>
              </a:rPr>
              <a:t>Stimulus Salience </a:t>
            </a:r>
          </a:p>
          <a:p>
            <a:pPr>
              <a:buFont typeface="Wingdings 2" charset="0"/>
              <a:buChar char=""/>
              <a:defRPr/>
            </a:pPr>
            <a:r>
              <a:rPr lang="en-US" sz="2400" dirty="0" smtClean="0">
                <a:solidFill>
                  <a:srgbClr val="000000"/>
                </a:solidFill>
                <a:cs typeface="+mj-cs"/>
              </a:rPr>
              <a:t>Change Blindness </a:t>
            </a:r>
          </a:p>
          <a:p>
            <a:pPr>
              <a:buFont typeface="Wingdings 2" charset="0"/>
              <a:buChar char=""/>
              <a:defRPr/>
            </a:pPr>
            <a:r>
              <a:rPr lang="en-US" sz="2400" dirty="0" err="1" smtClean="0">
                <a:solidFill>
                  <a:srgbClr val="000000"/>
                </a:solidFill>
                <a:cs typeface="+mj-cs"/>
              </a:rPr>
              <a:t>Inattentional</a:t>
            </a:r>
            <a:r>
              <a:rPr lang="en-US" sz="2400" dirty="0" smtClean="0">
                <a:solidFill>
                  <a:srgbClr val="000000"/>
                </a:solidFill>
                <a:cs typeface="+mj-cs"/>
              </a:rPr>
              <a:t> Blindness </a:t>
            </a:r>
          </a:p>
          <a:p>
            <a:pPr>
              <a:buFont typeface="Wingdings 2" charset="0"/>
              <a:buChar char=""/>
              <a:defRPr/>
            </a:pPr>
            <a:r>
              <a:rPr lang="en-US" sz="2400" dirty="0" smtClean="0">
                <a:solidFill>
                  <a:srgbClr val="000000"/>
                </a:solidFill>
                <a:cs typeface="+mj-cs"/>
              </a:rPr>
              <a:t>Visual Search </a:t>
            </a:r>
          </a:p>
          <a:p>
            <a:pPr>
              <a:buFont typeface="Wingdings 2" charset="0"/>
              <a:buChar char=""/>
              <a:defRPr/>
            </a:pPr>
            <a:r>
              <a:rPr lang="en-US" sz="2400" dirty="0" smtClean="0">
                <a:solidFill>
                  <a:srgbClr val="000000"/>
                </a:solidFill>
                <a:cs typeface="+mj-cs"/>
              </a:rPr>
              <a:t>Feature Integration Theory </a:t>
            </a:r>
          </a:p>
          <a:p>
            <a:pPr>
              <a:buFont typeface="Wingdings 2" charset="0"/>
              <a:buChar char=""/>
              <a:defRPr/>
            </a:pPr>
            <a:r>
              <a:rPr lang="en-US" sz="2400" dirty="0" err="1" smtClean="0">
                <a:solidFill>
                  <a:srgbClr val="000000"/>
                </a:solidFill>
                <a:cs typeface="+mj-cs"/>
              </a:rPr>
              <a:t>Attentional</a:t>
            </a:r>
            <a:r>
              <a:rPr lang="en-US" sz="2400" dirty="0" smtClean="0">
                <a:solidFill>
                  <a:srgbClr val="000000"/>
                </a:solidFill>
                <a:cs typeface="+mj-cs"/>
              </a:rPr>
              <a:t> Blink and Rapid Serial Visual Presentation</a:t>
            </a:r>
          </a:p>
          <a:p>
            <a:pPr>
              <a:buFont typeface="Wingdings 2" charset="0"/>
              <a:buChar char=""/>
              <a:defRPr/>
            </a:pPr>
            <a:r>
              <a:rPr lang="en-US" sz="2400" dirty="0">
                <a:solidFill>
                  <a:srgbClr val="000000"/>
                </a:solidFill>
              </a:rPr>
              <a:t>Repetition </a:t>
            </a:r>
            <a:r>
              <a:rPr lang="en-US" sz="2400" dirty="0" smtClean="0">
                <a:solidFill>
                  <a:srgbClr val="000000"/>
                </a:solidFill>
              </a:rPr>
              <a:t>blindness</a:t>
            </a:r>
            <a:r>
              <a:rPr lang="en-US" sz="2400" dirty="0" smtClean="0">
                <a:solidFill>
                  <a:srgbClr val="000000"/>
                </a:solidFill>
                <a:cs typeface="+mj-cs"/>
              </a:rPr>
              <a:t> </a:t>
            </a:r>
            <a:endParaRPr lang="en-US" sz="2400" dirty="0">
              <a:solidFill>
                <a:srgbClr val="000000"/>
              </a:solidFill>
            </a:endParaRPr>
          </a:p>
        </p:txBody>
      </p:sp>
      <p:sp>
        <p:nvSpPr>
          <p:cNvPr id="2560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Attentional Capture </a:t>
            </a:r>
          </a:p>
        </p:txBody>
      </p:sp>
      <p:pic>
        <p:nvPicPr>
          <p:cNvPr id="1638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11940" r="-11940"/>
          <a:stretch>
            <a:fillRect/>
          </a:stretch>
        </p:blipFill>
        <p:spPr>
          <a:xfrm>
            <a:off x="762000" y="2057400"/>
            <a:ext cx="7662863" cy="4119563"/>
          </a:xfrm>
        </p:spPr>
      </p:pic>
      <p:sp>
        <p:nvSpPr>
          <p:cNvPr id="1638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28600" y="1066800"/>
            <a:ext cx="8534400" cy="758825"/>
          </a:xfrm>
        </p:spPr>
        <p:txBody>
          <a:bodyPr/>
          <a:lstStyle/>
          <a:p>
            <a:pPr eaLnBrk="1" hangingPunct="1"/>
            <a:r>
              <a:rPr lang="en-US" altLang="en-US" sz="3600" smtClean="0">
                <a:solidFill>
                  <a:srgbClr val="000000"/>
                </a:solidFill>
                <a:ea typeface="ＭＳ Ｐゴシック" pitchFamily="34" charset="-128"/>
              </a:rPr>
              <a:t>Attentional Capture</a:t>
            </a:r>
            <a:endParaRPr lang="en-US" altLang="en-US" smtClean="0">
              <a:solidFill>
                <a:srgbClr val="000000"/>
              </a:solidFill>
              <a:ea typeface="ＭＳ Ｐゴシック" pitchFamily="34" charset="-128"/>
            </a:endParaRPr>
          </a:p>
        </p:txBody>
      </p:sp>
      <p:pic>
        <p:nvPicPr>
          <p:cNvPr id="1741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2746"/>
          <a:stretch>
            <a:fillRect/>
          </a:stretch>
        </p:blipFill>
        <p:spPr>
          <a:xfrm>
            <a:off x="1676400" y="2362200"/>
            <a:ext cx="2590800" cy="3868738"/>
          </a:xfrm>
        </p:spPr>
      </p:pic>
      <p:sp>
        <p:nvSpPr>
          <p:cNvPr id="1741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7413" name="Content Placeholder 1"/>
          <p:cNvPicPr>
            <a:picLocks noChangeAspect="1"/>
          </p:cNvPicPr>
          <p:nvPr/>
        </p:nvPicPr>
        <p:blipFill>
          <a:blip r:embed="rId4" cstate="email">
            <a:extLst>
              <a:ext uri="{28A0092B-C50C-407E-A947-70E740481C1C}">
                <a14:useLocalDpi xmlns:a14="http://schemas.microsoft.com/office/drawing/2010/main" val="0"/>
              </a:ext>
            </a:extLst>
          </a:blip>
          <a:srcRect l="-2746"/>
          <a:stretch>
            <a:fillRect/>
          </a:stretch>
        </p:blipFill>
        <p:spPr bwMode="auto">
          <a:xfrm>
            <a:off x="4648200" y="2286000"/>
            <a:ext cx="26670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TextBox 2"/>
          <p:cNvSpPr txBox="1">
            <a:spLocks noChangeArrowheads="1"/>
          </p:cNvSpPr>
          <p:nvPr/>
        </p:nvSpPr>
        <p:spPr bwMode="auto">
          <a:xfrm>
            <a:off x="1905000" y="1905000"/>
            <a:ext cx="22113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Processed by fovea</a:t>
            </a:r>
          </a:p>
        </p:txBody>
      </p:sp>
      <p:sp>
        <p:nvSpPr>
          <p:cNvPr id="17415" name="TextBox 8"/>
          <p:cNvSpPr txBox="1">
            <a:spLocks noChangeArrowheads="1"/>
          </p:cNvSpPr>
          <p:nvPr/>
        </p:nvSpPr>
        <p:spPr bwMode="auto">
          <a:xfrm>
            <a:off x="4724400" y="1828800"/>
            <a:ext cx="25447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Processed in periphery</a:t>
            </a:r>
          </a:p>
        </p:txBody>
      </p:sp>
      <p:sp>
        <p:nvSpPr>
          <p:cNvPr id="17416" name="TextBox 9"/>
          <p:cNvSpPr txBox="1">
            <a:spLocks noChangeArrowheads="1"/>
          </p:cNvSpPr>
          <p:nvPr/>
        </p:nvSpPr>
        <p:spPr bwMode="auto">
          <a:xfrm>
            <a:off x="228600" y="4419600"/>
            <a:ext cx="137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Printer attended to</a:t>
            </a:r>
          </a:p>
        </p:txBody>
      </p:sp>
      <p:sp>
        <p:nvSpPr>
          <p:cNvPr id="17417" name="TextBox 10"/>
          <p:cNvSpPr txBox="1">
            <a:spLocks noChangeArrowheads="1"/>
          </p:cNvSpPr>
          <p:nvPr/>
        </p:nvSpPr>
        <p:spPr bwMode="auto">
          <a:xfrm>
            <a:off x="7543800" y="4572000"/>
            <a:ext cx="1447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Printer NOT</a:t>
            </a:r>
          </a:p>
          <a:p>
            <a:pPr eaLnBrk="1" hangingPunct="1">
              <a:spcBef>
                <a:spcPct val="0"/>
              </a:spcBef>
              <a:buClrTx/>
              <a:buSzTx/>
              <a:buFontTx/>
              <a:buNone/>
            </a:pPr>
            <a:r>
              <a:rPr lang="en-US" altLang="en-US" sz="1800">
                <a:latin typeface="Arial" pitchFamily="34" charset="0"/>
              </a:rPr>
              <a:t>attended to</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1219200"/>
            <a:ext cx="8534400" cy="758825"/>
          </a:xfrm>
        </p:spPr>
        <p:txBody>
          <a:bodyPr/>
          <a:lstStyle/>
          <a:p>
            <a:pPr eaLnBrk="1" hangingPunct="1"/>
            <a:r>
              <a:rPr lang="en-US" altLang="en-US" sz="3600" smtClean="0">
                <a:solidFill>
                  <a:srgbClr val="000000"/>
                </a:solidFill>
                <a:ea typeface="ＭＳ Ｐゴシック" pitchFamily="34" charset="-128"/>
              </a:rPr>
              <a:t>Change Blindness</a:t>
            </a:r>
            <a:endParaRPr lang="en-US" altLang="en-US" smtClean="0">
              <a:solidFill>
                <a:srgbClr val="000000"/>
              </a:solidFill>
              <a:ea typeface="ＭＳ Ｐゴシック" pitchFamily="34" charset="-128"/>
            </a:endParaRPr>
          </a:p>
        </p:txBody>
      </p:sp>
      <p:pic>
        <p:nvPicPr>
          <p:cNvPr id="1843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4800" y="2578100"/>
            <a:ext cx="8504238" cy="3073400"/>
          </a:xfrm>
        </p:spPr>
      </p:pic>
      <p:sp>
        <p:nvSpPr>
          <p:cNvPr id="1843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1066800"/>
            <a:ext cx="8534400" cy="758825"/>
          </a:xfrm>
        </p:spPr>
        <p:txBody>
          <a:bodyPr/>
          <a:lstStyle/>
          <a:p>
            <a:pPr eaLnBrk="1" hangingPunct="1"/>
            <a:r>
              <a:rPr lang="en-US" altLang="en-US" sz="3600" smtClean="0">
                <a:solidFill>
                  <a:srgbClr val="000000"/>
                </a:solidFill>
                <a:ea typeface="ＭＳ Ｐゴシック" pitchFamily="34" charset="-128"/>
              </a:rPr>
              <a:t>Inattentional Blindness</a:t>
            </a:r>
            <a:endParaRPr lang="en-US" altLang="en-US" smtClean="0">
              <a:solidFill>
                <a:srgbClr val="000000"/>
              </a:solidFill>
              <a:ea typeface="ＭＳ Ｐゴシック" pitchFamily="34" charset="-128"/>
            </a:endParaRPr>
          </a:p>
        </p:txBody>
      </p:sp>
      <p:sp>
        <p:nvSpPr>
          <p:cNvPr id="19459"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2" name="Content Placeholder 1"/>
          <p:cNvSpPr>
            <a:spLocks noGrp="1"/>
          </p:cNvSpPr>
          <p:nvPr>
            <p:ph sz="quarter" idx="1"/>
          </p:nvPr>
        </p:nvSpPr>
        <p:spPr>
          <a:xfrm>
            <a:off x="301625" y="2133600"/>
            <a:ext cx="8504238" cy="3965575"/>
          </a:xfrm>
        </p:spPr>
        <p:txBody>
          <a:bodyPr/>
          <a:lstStyle/>
          <a:p>
            <a:pPr>
              <a:defRPr/>
            </a:pPr>
            <a:r>
              <a:rPr lang="en-US" dirty="0"/>
              <a:t>Simons and </a:t>
            </a:r>
            <a:r>
              <a:rPr lang="en-US" dirty="0" err="1"/>
              <a:t>Chabris</a:t>
            </a:r>
            <a:r>
              <a:rPr lang="en-US" dirty="0"/>
              <a:t> (1999</a:t>
            </a:r>
            <a:r>
              <a:rPr lang="en-US" dirty="0" smtClean="0"/>
              <a:t>)</a:t>
            </a:r>
          </a:p>
          <a:p>
            <a:pPr marL="0" indent="0">
              <a:buFont typeface="Wingdings 2" pitchFamily="18" charset="2"/>
              <a:buNone/>
              <a:defRPr/>
            </a:pPr>
            <a:r>
              <a:rPr lang="en-US" dirty="0" smtClean="0">
                <a:hlinkClick r:id="rId3"/>
              </a:rPr>
              <a:t>http</a:t>
            </a:r>
            <a:r>
              <a:rPr lang="en-US" dirty="0">
                <a:hlinkClick r:id="rId3"/>
              </a:rPr>
              <a:t>://</a:t>
            </a:r>
            <a:r>
              <a:rPr lang="en-US" dirty="0" smtClean="0">
                <a:hlinkClick r:id="rId3"/>
              </a:rPr>
              <a:t>www.theinvisiblegorilla.com/videos.html</a:t>
            </a:r>
            <a:r>
              <a:rPr lang="en-US" dirty="0"/>
              <a:t> </a:t>
            </a:r>
            <a:r>
              <a:rPr lang="en-US" dirty="0" smtClean="0"/>
              <a:t>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04800" y="1219200"/>
            <a:ext cx="8534400" cy="758825"/>
          </a:xfrm>
        </p:spPr>
        <p:txBody>
          <a:bodyPr/>
          <a:lstStyle/>
          <a:p>
            <a:pPr eaLnBrk="1" hangingPunct="1"/>
            <a:r>
              <a:rPr lang="en-US" altLang="en-US" sz="2800" smtClean="0">
                <a:solidFill>
                  <a:srgbClr val="000000"/>
                </a:solidFill>
                <a:ea typeface="ＭＳ Ｐゴシック" pitchFamily="34" charset="-128"/>
              </a:rPr>
              <a:t>Inattentional blindness: </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stimuli from Mack and Rock (1998)</a:t>
            </a:r>
          </a:p>
        </p:txBody>
      </p:sp>
      <p:pic>
        <p:nvPicPr>
          <p:cNvPr id="2048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590800" y="2057400"/>
            <a:ext cx="3776663" cy="4160838"/>
          </a:xfrm>
        </p:spPr>
      </p:pic>
      <p:sp>
        <p:nvSpPr>
          <p:cNvPr id="2048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04800" y="1524000"/>
            <a:ext cx="8613775" cy="762000"/>
          </a:xfrm>
        </p:spPr>
        <p:txBody>
          <a:bodyPr/>
          <a:lstStyle/>
          <a:p>
            <a:pPr eaLnBrk="1" hangingPunct="1"/>
            <a:r>
              <a:rPr lang="en-US" altLang="en-US" sz="3600" smtClean="0">
                <a:solidFill>
                  <a:srgbClr val="000000"/>
                </a:solidFill>
                <a:ea typeface="ＭＳ Ｐゴシック" pitchFamily="34" charset="-128"/>
              </a:rPr>
              <a:t>Inattentional Blindness in the Real World</a:t>
            </a:r>
            <a:endParaRPr lang="en-US" altLang="en-US" smtClean="0">
              <a:solidFill>
                <a:srgbClr val="000000"/>
              </a:solidFill>
              <a:ea typeface="ＭＳ Ｐゴシック" pitchFamily="34" charset="-128"/>
            </a:endParaRPr>
          </a:p>
        </p:txBody>
      </p:sp>
      <p:pic>
        <p:nvPicPr>
          <p:cNvPr id="2150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4800" y="2701925"/>
            <a:ext cx="8504238" cy="2520950"/>
          </a:xfrm>
        </p:spPr>
      </p:pic>
      <p:sp>
        <p:nvSpPr>
          <p:cNvPr id="2150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304800" y="1295400"/>
            <a:ext cx="8534400" cy="758825"/>
          </a:xfrm>
        </p:spPr>
        <p:txBody>
          <a:bodyPr/>
          <a:lstStyle/>
          <a:p>
            <a:pPr eaLnBrk="1" hangingPunct="1">
              <a:defRPr/>
            </a:pPr>
            <a:r>
              <a:rPr lang="en-US" sz="3600" dirty="0">
                <a:solidFill>
                  <a:srgbClr val="000000"/>
                </a:solidFill>
                <a:latin typeface="+mn-lt"/>
              </a:rPr>
              <a:t>Visual </a:t>
            </a:r>
            <a:r>
              <a:rPr lang="en-US" sz="3600" dirty="0" smtClean="0">
                <a:solidFill>
                  <a:srgbClr val="000000"/>
                </a:solidFill>
                <a:latin typeface="+mn-lt"/>
              </a:rPr>
              <a:t>Search</a:t>
            </a:r>
            <a:endParaRPr lang="en-US" dirty="0">
              <a:solidFill>
                <a:srgbClr val="000000"/>
              </a:solidFill>
            </a:endParaRPr>
          </a:p>
        </p:txBody>
      </p:sp>
      <p:pic>
        <p:nvPicPr>
          <p:cNvPr id="2253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19382" r="-19382"/>
          <a:stretch>
            <a:fillRect/>
          </a:stretch>
        </p:blipFill>
        <p:spPr>
          <a:xfrm>
            <a:off x="2362200" y="2209800"/>
            <a:ext cx="7505700" cy="4035425"/>
          </a:xfrm>
        </p:spPr>
      </p:pic>
      <p:sp>
        <p:nvSpPr>
          <p:cNvPr id="2253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22533" name="Rectangle 2"/>
          <p:cNvSpPr>
            <a:spLocks noChangeArrowheads="1"/>
          </p:cNvSpPr>
          <p:nvPr/>
        </p:nvSpPr>
        <p:spPr bwMode="auto">
          <a:xfrm>
            <a:off x="228600" y="3124200"/>
            <a:ext cx="28908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pitchFamily="34" charset="0"/>
              </a:rPr>
              <a:t>Can you find the dead tree and the satellite dish?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4800" y="838200"/>
            <a:ext cx="8534400" cy="758825"/>
          </a:xfrm>
        </p:spPr>
        <p:txBody>
          <a:bodyPr/>
          <a:lstStyle/>
          <a:p>
            <a:pPr eaLnBrk="1" hangingPunct="1"/>
            <a:r>
              <a:rPr lang="en-US" altLang="en-US" sz="3600" smtClean="0">
                <a:solidFill>
                  <a:srgbClr val="000000"/>
                </a:solidFill>
                <a:ea typeface="ＭＳ Ｐゴシック" pitchFamily="34" charset="-128"/>
              </a:rPr>
              <a:t>Visual Search Tasks</a:t>
            </a:r>
            <a:endParaRPr lang="en-US" altLang="en-US" smtClean="0">
              <a:solidFill>
                <a:srgbClr val="000000"/>
              </a:solidFill>
              <a:ea typeface="ＭＳ Ｐゴシック" pitchFamily="34" charset="-128"/>
            </a:endParaRPr>
          </a:p>
        </p:txBody>
      </p:sp>
      <p:sp>
        <p:nvSpPr>
          <p:cNvPr id="23555"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23556" name="Picture 10" descr="C:\Users\lberbeo\Desktop\Capture.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48000" y="1676400"/>
            <a:ext cx="3097213"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28600" y="1143000"/>
            <a:ext cx="8534400" cy="758825"/>
          </a:xfrm>
        </p:spPr>
        <p:txBody>
          <a:bodyPr/>
          <a:lstStyle/>
          <a:p>
            <a:pPr eaLnBrk="1" hangingPunct="1"/>
            <a:r>
              <a:rPr lang="en-US" altLang="en-US" sz="2800" smtClean="0">
                <a:solidFill>
                  <a:srgbClr val="000000"/>
                </a:solidFill>
                <a:ea typeface="ＭＳ Ｐゴシック" pitchFamily="34" charset="-128"/>
              </a:rPr>
              <a:t>The Rapid Serial Visual Presentation </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(RSVP) Paradigm</a:t>
            </a:r>
          </a:p>
        </p:txBody>
      </p:sp>
      <p:pic>
        <p:nvPicPr>
          <p:cNvPr id="2457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28432" r="-28432"/>
          <a:stretch>
            <a:fillRect/>
          </a:stretch>
        </p:blipFill>
        <p:spPr>
          <a:xfrm>
            <a:off x="762000" y="1981200"/>
            <a:ext cx="7891463" cy="4241800"/>
          </a:xfrm>
        </p:spPr>
      </p:pic>
      <p:sp>
        <p:nvSpPr>
          <p:cNvPr id="2458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1219200"/>
            <a:ext cx="8534400" cy="758825"/>
          </a:xfrm>
        </p:spPr>
        <p:txBody>
          <a:bodyPr/>
          <a:lstStyle/>
          <a:p>
            <a:r>
              <a:rPr lang="en-US" altLang="en-US" sz="3600" smtClean="0">
                <a:solidFill>
                  <a:srgbClr val="000000"/>
                </a:solidFill>
                <a:ea typeface="ＭＳ Ｐゴシック" pitchFamily="34" charset="-128"/>
              </a:rPr>
              <a:t>LEARNING OBJECTIVES </a:t>
            </a:r>
          </a:p>
        </p:txBody>
      </p:sp>
      <p:sp>
        <p:nvSpPr>
          <p:cNvPr id="3" name="Content Placeholder 2"/>
          <p:cNvSpPr>
            <a:spLocks noGrp="1"/>
          </p:cNvSpPr>
          <p:nvPr>
            <p:ph sz="quarter" idx="1"/>
          </p:nvPr>
        </p:nvSpPr>
        <p:spPr>
          <a:xfrm>
            <a:off x="301625" y="2362200"/>
            <a:ext cx="8504238" cy="3736975"/>
          </a:xfrm>
        </p:spPr>
        <p:txBody>
          <a:bodyPr/>
          <a:lstStyle/>
          <a:p>
            <a:pPr marL="514350" indent="-514350">
              <a:buFont typeface="+mj-lt"/>
              <a:buAutoNum type="arabicPeriod"/>
              <a:defRPr/>
            </a:pPr>
            <a:r>
              <a:rPr lang="en-US" sz="2400" dirty="0">
                <a:solidFill>
                  <a:srgbClr val="000000"/>
                </a:solidFill>
              </a:rPr>
              <a:t>Explain selective and divided attention. </a:t>
            </a:r>
          </a:p>
          <a:p>
            <a:pPr marL="514350" indent="-514350">
              <a:buFont typeface="+mj-lt"/>
              <a:buAutoNum type="arabicPeriod"/>
              <a:defRPr/>
            </a:pPr>
            <a:r>
              <a:rPr lang="en-US" sz="2400" dirty="0">
                <a:solidFill>
                  <a:srgbClr val="000000"/>
                </a:solidFill>
              </a:rPr>
              <a:t>Describe the nature of </a:t>
            </a:r>
            <a:r>
              <a:rPr lang="en-US" sz="2400" dirty="0" err="1">
                <a:solidFill>
                  <a:srgbClr val="000000"/>
                </a:solidFill>
              </a:rPr>
              <a:t>attentional</a:t>
            </a:r>
            <a:r>
              <a:rPr lang="en-US" sz="2400" dirty="0">
                <a:solidFill>
                  <a:srgbClr val="000000"/>
                </a:solidFill>
              </a:rPr>
              <a:t> capture and how it works in our visual system. </a:t>
            </a:r>
          </a:p>
          <a:p>
            <a:pPr marL="514350" indent="-514350">
              <a:buFont typeface="+mj-lt"/>
              <a:buAutoNum type="arabicPeriod"/>
              <a:defRPr/>
            </a:pPr>
            <a:r>
              <a:rPr lang="en-US" sz="2400" dirty="0">
                <a:solidFill>
                  <a:srgbClr val="000000"/>
                </a:solidFill>
              </a:rPr>
              <a:t>Explain the differences between the orienting attention network and the executive attention network. </a:t>
            </a:r>
          </a:p>
          <a:p>
            <a:pPr marL="514350" indent="-514350">
              <a:buFont typeface="+mj-lt"/>
              <a:buAutoNum type="arabicPeriod"/>
              <a:defRPr/>
            </a:pPr>
            <a:r>
              <a:rPr lang="en-US" sz="2400" dirty="0">
                <a:solidFill>
                  <a:srgbClr val="000000"/>
                </a:solidFill>
              </a:rPr>
              <a:t>Identify what factors lead to the development of visual attention. </a:t>
            </a:r>
            <a:endParaRPr lang="en-US" sz="2400" dirty="0" smtClean="0">
              <a:solidFill>
                <a:srgbClr val="000000"/>
              </a:solidFill>
              <a:latin typeface="+mj-lt"/>
            </a:endParaRP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95400"/>
            <a:ext cx="8534400" cy="758825"/>
          </a:xfrm>
        </p:spPr>
        <p:txBody>
          <a:bodyPr/>
          <a:lstStyle/>
          <a:p>
            <a:pPr>
              <a:defRPr/>
            </a:pPr>
            <a:r>
              <a:rPr lang="en-US" sz="3200" dirty="0" smtClean="0">
                <a:solidFill>
                  <a:srgbClr val="000000"/>
                </a:solidFill>
                <a:cs typeface="+mj-cs"/>
              </a:rPr>
              <a:t>The Anatomy and Physiology of Attention </a:t>
            </a:r>
            <a:endParaRPr lang="en-US" sz="3200" dirty="0">
              <a:solidFill>
                <a:srgbClr val="000000"/>
              </a:solidFill>
              <a:cs typeface="+mj-cs"/>
            </a:endParaRPr>
          </a:p>
        </p:txBody>
      </p:sp>
      <p:sp>
        <p:nvSpPr>
          <p:cNvPr id="25603" name="Content Placeholder 2"/>
          <p:cNvSpPr>
            <a:spLocks noGrp="1"/>
          </p:cNvSpPr>
          <p:nvPr>
            <p:ph sz="quarter" idx="1"/>
          </p:nvPr>
        </p:nvSpPr>
        <p:spPr>
          <a:xfrm>
            <a:off x="301625" y="2971800"/>
            <a:ext cx="8504238" cy="3127375"/>
          </a:xfrm>
        </p:spPr>
        <p:txBody>
          <a:bodyPr/>
          <a:lstStyle/>
          <a:p>
            <a:r>
              <a:rPr lang="en-US" altLang="en-US" sz="3200" smtClean="0">
                <a:solidFill>
                  <a:srgbClr val="000000"/>
                </a:solidFill>
                <a:ea typeface="ＭＳ Ｐゴシック" pitchFamily="34" charset="-128"/>
              </a:rPr>
              <a:t>The Orienting Attention Network </a:t>
            </a:r>
          </a:p>
          <a:p>
            <a:r>
              <a:rPr lang="en-US" altLang="en-US" sz="3200" smtClean="0">
                <a:solidFill>
                  <a:srgbClr val="000000"/>
                </a:solidFill>
                <a:ea typeface="ＭＳ Ｐゴシック" pitchFamily="34" charset="-128"/>
              </a:rPr>
              <a:t>The Executive Attention Network </a:t>
            </a:r>
          </a:p>
          <a:p>
            <a:r>
              <a:rPr lang="en-US" altLang="en-US" sz="3200" smtClean="0">
                <a:solidFill>
                  <a:srgbClr val="000000"/>
                </a:solidFill>
                <a:ea typeface="ＭＳ Ｐゴシック" pitchFamily="34" charset="-128"/>
              </a:rPr>
              <a:t>How Attention Affects the Visual Brain </a:t>
            </a:r>
          </a:p>
          <a:p>
            <a:r>
              <a:rPr lang="en-US" altLang="en-US" sz="3200" smtClean="0">
                <a:solidFill>
                  <a:srgbClr val="000000"/>
                </a:solidFill>
                <a:ea typeface="ＭＳ Ｐゴシック" pitchFamily="34" charset="-128"/>
              </a:rPr>
              <a:t>The Neuropsychology of Attention </a:t>
            </a:r>
          </a:p>
          <a:p>
            <a:r>
              <a:rPr lang="en-US" altLang="en-US" sz="3200" smtClean="0">
                <a:solidFill>
                  <a:srgbClr val="000000"/>
                </a:solidFill>
                <a:ea typeface="ＭＳ Ｐゴシック" pitchFamily="34" charset="-128"/>
              </a:rPr>
              <a:t>Bálint’s Syndrome </a:t>
            </a:r>
          </a:p>
        </p:txBody>
      </p:sp>
      <p:sp>
        <p:nvSpPr>
          <p:cNvPr id="45059"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1143000"/>
            <a:ext cx="8534400" cy="758825"/>
          </a:xfrm>
        </p:spPr>
        <p:txBody>
          <a:bodyPr/>
          <a:lstStyle/>
          <a:p>
            <a:pPr eaLnBrk="1" hangingPunct="1"/>
            <a:r>
              <a:rPr lang="en-US" altLang="en-US" sz="3600" smtClean="0">
                <a:solidFill>
                  <a:srgbClr val="000000"/>
                </a:solidFill>
                <a:ea typeface="ＭＳ Ｐゴシック" pitchFamily="34" charset="-128"/>
              </a:rPr>
              <a:t>Attention Networks in the Brain</a:t>
            </a:r>
            <a:endParaRPr lang="en-US" altLang="en-US" smtClean="0">
              <a:solidFill>
                <a:srgbClr val="000000"/>
              </a:solidFill>
              <a:ea typeface="ＭＳ Ｐゴシック" pitchFamily="34" charset="-128"/>
            </a:endParaRPr>
          </a:p>
        </p:txBody>
      </p:sp>
      <p:pic>
        <p:nvPicPr>
          <p:cNvPr id="2662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22308" r="-22308"/>
          <a:stretch>
            <a:fillRect/>
          </a:stretch>
        </p:blipFill>
        <p:spPr>
          <a:xfrm>
            <a:off x="685800" y="1905000"/>
            <a:ext cx="7891463" cy="4241800"/>
          </a:xfrm>
        </p:spPr>
      </p:pic>
      <p:sp>
        <p:nvSpPr>
          <p:cNvPr id="2662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1143000"/>
            <a:ext cx="8534400" cy="758825"/>
          </a:xfrm>
        </p:spPr>
        <p:txBody>
          <a:bodyPr/>
          <a:lstStyle/>
          <a:p>
            <a:pPr eaLnBrk="1" hangingPunct="1"/>
            <a:r>
              <a:rPr lang="en-US" altLang="en-US" sz="2800" smtClean="0">
                <a:solidFill>
                  <a:srgbClr val="000000"/>
                </a:solidFill>
                <a:ea typeface="ＭＳ Ｐゴシック" pitchFamily="34" charset="-128"/>
              </a:rPr>
              <a:t>Results from </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Tamber-Rosenau et al.’s (2011) study</a:t>
            </a:r>
          </a:p>
        </p:txBody>
      </p:sp>
      <p:pic>
        <p:nvPicPr>
          <p:cNvPr id="2765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38716" r="-38716"/>
          <a:stretch>
            <a:fillRect/>
          </a:stretch>
        </p:blipFill>
        <p:spPr>
          <a:xfrm>
            <a:off x="533400" y="1828800"/>
            <a:ext cx="8043863" cy="4324350"/>
          </a:xfrm>
        </p:spPr>
      </p:pic>
      <p:sp>
        <p:nvSpPr>
          <p:cNvPr id="2765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1295400"/>
            <a:ext cx="8534400" cy="758825"/>
          </a:xfrm>
        </p:spPr>
        <p:txBody>
          <a:bodyPr/>
          <a:lstStyle/>
          <a:p>
            <a:pPr eaLnBrk="1" hangingPunct="1"/>
            <a:r>
              <a:rPr lang="en-US" altLang="en-US" sz="3600" smtClean="0">
                <a:solidFill>
                  <a:srgbClr val="000000"/>
                </a:solidFill>
                <a:ea typeface="ＭＳ Ｐゴシック" pitchFamily="34" charset="-128"/>
              </a:rPr>
              <a:t>Attentional Networks and V4</a:t>
            </a:r>
            <a:endParaRPr lang="en-US" altLang="en-US" smtClean="0">
              <a:solidFill>
                <a:srgbClr val="000000"/>
              </a:solidFill>
              <a:ea typeface="ＭＳ Ｐゴシック" pitchFamily="34" charset="-128"/>
            </a:endParaRPr>
          </a:p>
        </p:txBody>
      </p:sp>
      <p:pic>
        <p:nvPicPr>
          <p:cNvPr id="2867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446338" y="2209800"/>
            <a:ext cx="4141787" cy="4037013"/>
          </a:xfrm>
        </p:spPr>
      </p:pic>
      <p:sp>
        <p:nvSpPr>
          <p:cNvPr id="2867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304800" y="1143000"/>
            <a:ext cx="8534400" cy="758825"/>
          </a:xfrm>
        </p:spPr>
        <p:txBody>
          <a:bodyPr/>
          <a:lstStyle/>
          <a:p>
            <a:pPr eaLnBrk="1" hangingPunct="1">
              <a:defRPr/>
            </a:pPr>
            <a:r>
              <a:rPr lang="en-US" sz="3200" dirty="0">
                <a:solidFill>
                  <a:srgbClr val="000000"/>
                </a:solidFill>
                <a:latin typeface="+mn-lt"/>
              </a:rPr>
              <a:t>Shifts of </a:t>
            </a:r>
            <a:r>
              <a:rPr lang="en-US" sz="3200" dirty="0" smtClean="0">
                <a:solidFill>
                  <a:srgbClr val="000000"/>
                </a:solidFill>
                <a:latin typeface="+mn-lt"/>
              </a:rPr>
              <a:t>Attention </a:t>
            </a:r>
            <a:r>
              <a:rPr lang="en-US" sz="3200" dirty="0">
                <a:solidFill>
                  <a:srgbClr val="000000"/>
                </a:solidFill>
                <a:latin typeface="+mn-lt"/>
              </a:rPr>
              <a:t>within the </a:t>
            </a:r>
            <a:r>
              <a:rPr lang="en-US" sz="3200" dirty="0" smtClean="0">
                <a:solidFill>
                  <a:srgbClr val="000000"/>
                </a:solidFill>
                <a:latin typeface="+mn-lt"/>
              </a:rPr>
              <a:t>Occipital Lobe</a:t>
            </a:r>
            <a:endParaRPr lang="en-US" sz="3200" dirty="0">
              <a:solidFill>
                <a:srgbClr val="000000"/>
              </a:solidFill>
            </a:endParaRPr>
          </a:p>
        </p:txBody>
      </p:sp>
      <p:pic>
        <p:nvPicPr>
          <p:cNvPr id="2969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4800" y="2443163"/>
            <a:ext cx="8504238" cy="3190875"/>
          </a:xfrm>
        </p:spPr>
      </p:pic>
      <p:sp>
        <p:nvSpPr>
          <p:cNvPr id="2970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04800" y="990600"/>
            <a:ext cx="8534400" cy="758825"/>
          </a:xfrm>
        </p:spPr>
        <p:txBody>
          <a:bodyPr/>
          <a:lstStyle/>
          <a:p>
            <a:pPr eaLnBrk="1" hangingPunct="1">
              <a:defRPr/>
            </a:pPr>
            <a:r>
              <a:rPr lang="en-US" sz="3200" dirty="0" err="1">
                <a:solidFill>
                  <a:srgbClr val="000000"/>
                </a:solidFill>
                <a:latin typeface="+mn-lt"/>
              </a:rPr>
              <a:t>Hemifield</a:t>
            </a:r>
            <a:r>
              <a:rPr lang="en-US" sz="3200" dirty="0">
                <a:solidFill>
                  <a:srgbClr val="000000"/>
                </a:solidFill>
                <a:latin typeface="+mn-lt"/>
              </a:rPr>
              <a:t> </a:t>
            </a:r>
            <a:r>
              <a:rPr lang="en-US" sz="3200" dirty="0" smtClean="0">
                <a:solidFill>
                  <a:srgbClr val="000000"/>
                </a:solidFill>
                <a:latin typeface="+mn-lt"/>
              </a:rPr>
              <a:t>Neglect </a:t>
            </a:r>
            <a:r>
              <a:rPr lang="en-US" sz="3200" dirty="0">
                <a:solidFill>
                  <a:srgbClr val="000000"/>
                </a:solidFill>
                <a:latin typeface="+mn-lt"/>
              </a:rPr>
              <a:t>or </a:t>
            </a:r>
            <a:r>
              <a:rPr lang="en-US" sz="3200" dirty="0" smtClean="0">
                <a:solidFill>
                  <a:srgbClr val="000000"/>
                </a:solidFill>
                <a:latin typeface="+mn-lt"/>
              </a:rPr>
              <a:t>Unilateral Visual Neglect</a:t>
            </a:r>
            <a:endParaRPr lang="en-US" sz="3200" dirty="0">
              <a:solidFill>
                <a:srgbClr val="000000"/>
              </a:solidFill>
            </a:endParaRPr>
          </a:p>
        </p:txBody>
      </p:sp>
      <p:pic>
        <p:nvPicPr>
          <p:cNvPr id="30723" name="Content Placeholder 3"/>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24585" r="-24585"/>
          <a:stretch>
            <a:fillRect/>
          </a:stretch>
        </p:blipFill>
        <p:spPr>
          <a:xfrm>
            <a:off x="457200" y="1828800"/>
            <a:ext cx="8120063" cy="4365625"/>
          </a:xfrm>
        </p:spPr>
      </p:pic>
      <p:sp>
        <p:nvSpPr>
          <p:cNvPr id="3072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304800" y="1143000"/>
            <a:ext cx="8534400" cy="758825"/>
          </a:xfrm>
        </p:spPr>
        <p:txBody>
          <a:bodyPr/>
          <a:lstStyle/>
          <a:p>
            <a:pPr eaLnBrk="1" hangingPunct="1">
              <a:defRPr/>
            </a:pPr>
            <a:r>
              <a:rPr lang="en-US" sz="3200" dirty="0">
                <a:solidFill>
                  <a:srgbClr val="000000"/>
                </a:solidFill>
                <a:latin typeface="+mn-lt"/>
              </a:rPr>
              <a:t>Neuroimaging </a:t>
            </a:r>
            <a:r>
              <a:rPr lang="en-US" sz="3200" dirty="0" smtClean="0">
                <a:solidFill>
                  <a:srgbClr val="000000"/>
                </a:solidFill>
                <a:latin typeface="+mn-lt"/>
              </a:rPr>
              <a:t>Attention </a:t>
            </a:r>
            <a:r>
              <a:rPr lang="en-US" sz="3200" dirty="0">
                <a:solidFill>
                  <a:srgbClr val="000000"/>
                </a:solidFill>
                <a:latin typeface="+mn-lt"/>
              </a:rPr>
              <a:t>in the </a:t>
            </a:r>
            <a:r>
              <a:rPr lang="en-US" sz="3200" dirty="0" smtClean="0">
                <a:solidFill>
                  <a:srgbClr val="000000"/>
                </a:solidFill>
                <a:latin typeface="+mn-lt"/>
              </a:rPr>
              <a:t>Infant Brain</a:t>
            </a:r>
            <a:endParaRPr lang="en-US" sz="3200" dirty="0">
              <a:solidFill>
                <a:srgbClr val="000000"/>
              </a:solidFill>
            </a:endParaRPr>
          </a:p>
        </p:txBody>
      </p:sp>
      <p:pic>
        <p:nvPicPr>
          <p:cNvPr id="3174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27170" b="-27170"/>
          <a:stretch>
            <a:fillRect/>
          </a:stretch>
        </p:blipFill>
        <p:spPr>
          <a:xfrm>
            <a:off x="301625" y="1527175"/>
            <a:ext cx="8504238" cy="4572000"/>
          </a:xfrm>
        </p:spPr>
      </p:pic>
      <p:sp>
        <p:nvSpPr>
          <p:cNvPr id="3174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0"/>
            <a:ext cx="8534400" cy="758825"/>
          </a:xfrm>
        </p:spPr>
        <p:txBody>
          <a:bodyPr/>
          <a:lstStyle/>
          <a:p>
            <a:pPr>
              <a:defRPr/>
            </a:pPr>
            <a:r>
              <a:rPr lang="en-US" sz="3200" dirty="0" smtClean="0">
                <a:solidFill>
                  <a:srgbClr val="000000"/>
                </a:solidFill>
                <a:cs typeface="+mj-cs"/>
              </a:rPr>
              <a:t>Developmental Aspects of Visual Attention </a:t>
            </a:r>
            <a:endParaRPr lang="en-US" sz="3200" dirty="0">
              <a:solidFill>
                <a:srgbClr val="000000"/>
              </a:solidFill>
              <a:cs typeface="+mj-cs"/>
            </a:endParaRPr>
          </a:p>
        </p:txBody>
      </p:sp>
      <p:pic>
        <p:nvPicPr>
          <p:cNvPr id="32771"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762000" y="2057400"/>
            <a:ext cx="7662863" cy="4119563"/>
          </a:xfrm>
        </p:spPr>
      </p:pic>
      <p:sp>
        <p:nvSpPr>
          <p:cNvPr id="58371"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71600"/>
            <a:ext cx="8534400" cy="758825"/>
          </a:xfrm>
        </p:spPr>
        <p:txBody>
          <a:bodyPr/>
          <a:lstStyle/>
          <a:p>
            <a:pPr>
              <a:defRPr/>
            </a:pPr>
            <a:r>
              <a:rPr lang="en-US" sz="2800" b="1" i="1" dirty="0" smtClean="0">
                <a:solidFill>
                  <a:srgbClr val="000000"/>
                </a:solidFill>
                <a:cs typeface="+mj-cs"/>
              </a:rPr>
              <a:t>IN DEPTH: Awareness and </a:t>
            </a:r>
            <a:br>
              <a:rPr lang="en-US" sz="2800" b="1" i="1" dirty="0" smtClean="0">
                <a:solidFill>
                  <a:srgbClr val="000000"/>
                </a:solidFill>
                <a:cs typeface="+mj-cs"/>
              </a:rPr>
            </a:br>
            <a:r>
              <a:rPr lang="en-US" sz="2800" b="1" i="1" dirty="0" smtClean="0">
                <a:solidFill>
                  <a:srgbClr val="000000"/>
                </a:solidFill>
                <a:cs typeface="+mj-cs"/>
              </a:rPr>
              <a:t>Visual Consciousness </a:t>
            </a:r>
            <a:endParaRPr lang="en-US" sz="2800" b="1" dirty="0">
              <a:solidFill>
                <a:srgbClr val="000000"/>
              </a:solidFill>
              <a:cs typeface="+mj-cs"/>
            </a:endParaRPr>
          </a:p>
        </p:txBody>
      </p:sp>
      <p:sp>
        <p:nvSpPr>
          <p:cNvPr id="33795" name="Content Placeholder 2"/>
          <p:cNvSpPr>
            <a:spLocks noGrp="1"/>
          </p:cNvSpPr>
          <p:nvPr>
            <p:ph sz="quarter" idx="1"/>
          </p:nvPr>
        </p:nvSpPr>
        <p:spPr>
          <a:xfrm>
            <a:off x="301625" y="2590800"/>
            <a:ext cx="8504238" cy="3508375"/>
          </a:xfrm>
        </p:spPr>
        <p:txBody>
          <a:bodyPr/>
          <a:lstStyle/>
          <a:p>
            <a:r>
              <a:rPr lang="en-US" altLang="en-US" sz="2400" smtClean="0">
                <a:solidFill>
                  <a:srgbClr val="000000"/>
                </a:solidFill>
                <a:ea typeface="ＭＳ Ｐゴシック" pitchFamily="34" charset="-128"/>
              </a:rPr>
              <a:t>Perceptual bistability</a:t>
            </a:r>
          </a:p>
          <a:p>
            <a:r>
              <a:rPr lang="en-US" altLang="en-US" sz="2400" smtClean="0">
                <a:solidFill>
                  <a:srgbClr val="000000"/>
                </a:solidFill>
                <a:ea typeface="ＭＳ Ｐゴシック" pitchFamily="34" charset="-128"/>
              </a:rPr>
              <a:t>Binocular rivalry </a:t>
            </a:r>
          </a:p>
          <a:p>
            <a:r>
              <a:rPr lang="en-US" altLang="en-US" sz="2400" smtClean="0">
                <a:solidFill>
                  <a:srgbClr val="000000"/>
                </a:solidFill>
                <a:ea typeface="ＭＳ Ｐゴシック" pitchFamily="34" charset="-128"/>
              </a:rPr>
              <a:t>Blindsight</a:t>
            </a:r>
          </a:p>
        </p:txBody>
      </p:sp>
      <p:sp>
        <p:nvSpPr>
          <p:cNvPr id="60419"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pic>
        <p:nvPicPr>
          <p:cNvPr id="33797"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43400" y="2362200"/>
            <a:ext cx="4114800" cy="323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TextBox 4"/>
          <p:cNvSpPr txBox="1">
            <a:spLocks noChangeArrowheads="1"/>
          </p:cNvSpPr>
          <p:nvPr/>
        </p:nvSpPr>
        <p:spPr bwMode="auto">
          <a:xfrm>
            <a:off x="5638800" y="5638800"/>
            <a:ext cx="1506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solidFill>
                  <a:srgbClr val="000000"/>
                </a:solidFill>
                <a:latin typeface="Univers LT Std 57 Cn" charset="0"/>
              </a:rPr>
              <a:t>A sleepy cat. </a:t>
            </a:r>
            <a:endParaRPr lang="en-US" altLang="en-US" sz="18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95400"/>
            <a:ext cx="8534400" cy="758825"/>
          </a:xfrm>
        </p:spPr>
        <p:txBody>
          <a:bodyPr/>
          <a:lstStyle/>
          <a:p>
            <a:pPr>
              <a:defRPr/>
            </a:pPr>
            <a:r>
              <a:rPr lang="en-US" sz="3200" dirty="0" smtClean="0">
                <a:solidFill>
                  <a:srgbClr val="000000"/>
                </a:solidFill>
                <a:cs typeface="+mj-cs"/>
              </a:rPr>
              <a:t>Perceptual </a:t>
            </a:r>
            <a:r>
              <a:rPr lang="en-US" sz="3200" dirty="0" err="1" smtClean="0">
                <a:solidFill>
                  <a:srgbClr val="000000"/>
                </a:solidFill>
                <a:cs typeface="+mj-cs"/>
              </a:rPr>
              <a:t>Bistability</a:t>
            </a:r>
            <a:r>
              <a:rPr lang="en-US" sz="3200" dirty="0" smtClean="0">
                <a:solidFill>
                  <a:srgbClr val="000000"/>
                </a:solidFill>
                <a:cs typeface="+mj-cs"/>
              </a:rPr>
              <a:t> </a:t>
            </a:r>
            <a:r>
              <a:rPr lang="en-US" sz="3200" dirty="0" smtClean="0">
                <a:solidFill>
                  <a:srgbClr val="000000"/>
                </a:solidFill>
              </a:rPr>
              <a:t>and Binocular Rivalry</a:t>
            </a:r>
            <a:r>
              <a:rPr lang="en-US" sz="3200" dirty="0" smtClean="0">
                <a:solidFill>
                  <a:srgbClr val="000000"/>
                </a:solidFill>
                <a:cs typeface="+mj-cs"/>
              </a:rPr>
              <a:t> </a:t>
            </a:r>
            <a:endParaRPr lang="en-US" sz="3200" dirty="0">
              <a:solidFill>
                <a:srgbClr val="000000"/>
              </a:solidFill>
              <a:cs typeface="+mj-cs"/>
            </a:endParaRPr>
          </a:p>
        </p:txBody>
      </p:sp>
      <p:pic>
        <p:nvPicPr>
          <p:cNvPr id="3481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19798" r="-19798"/>
          <a:stretch>
            <a:fillRect/>
          </a:stretch>
        </p:blipFill>
        <p:spPr>
          <a:xfrm>
            <a:off x="1066800" y="2209800"/>
            <a:ext cx="7358063" cy="3956050"/>
          </a:xfrm>
        </p:spPr>
      </p:pic>
      <p:sp>
        <p:nvSpPr>
          <p:cNvPr id="62467"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758825"/>
          </a:xfrm>
        </p:spPr>
        <p:txBody>
          <a:bodyPr/>
          <a:lstStyle/>
          <a:p>
            <a:pPr>
              <a:defRPr/>
            </a:pPr>
            <a:r>
              <a:rPr lang="en-US" sz="3600" dirty="0" smtClean="0">
                <a:solidFill>
                  <a:srgbClr val="000000"/>
                </a:solidFill>
                <a:cs typeface="+mj-cs"/>
              </a:rPr>
              <a:t>Selective Attention: Covert Attention </a:t>
            </a:r>
            <a:endParaRPr lang="en-US" dirty="0">
              <a:solidFill>
                <a:srgbClr val="000000"/>
              </a:solidFill>
              <a:cs typeface="+mj-cs"/>
            </a:endParaRPr>
          </a:p>
        </p:txBody>
      </p:sp>
      <p:sp>
        <p:nvSpPr>
          <p:cNvPr id="10242" name="Content Placeholder 2"/>
          <p:cNvSpPr>
            <a:spLocks noGrp="1"/>
          </p:cNvSpPr>
          <p:nvPr>
            <p:ph sz="quarter" idx="1"/>
          </p:nvPr>
        </p:nvSpPr>
        <p:spPr>
          <a:xfrm>
            <a:off x="301625" y="2590800"/>
            <a:ext cx="8504238" cy="3508375"/>
          </a:xfrm>
        </p:spPr>
        <p:txBody>
          <a:bodyPr/>
          <a:lstStyle/>
          <a:p>
            <a:pPr>
              <a:buFont typeface="Wingdings 2" charset="0"/>
              <a:buChar char=""/>
              <a:defRPr/>
            </a:pPr>
            <a:r>
              <a:rPr lang="en-US" sz="3200" dirty="0">
                <a:solidFill>
                  <a:srgbClr val="000000"/>
                </a:solidFill>
              </a:rPr>
              <a:t>Attention </a:t>
            </a:r>
            <a:endParaRPr lang="en-US" sz="3200" dirty="0" smtClean="0">
              <a:solidFill>
                <a:srgbClr val="000000"/>
              </a:solidFill>
            </a:endParaRPr>
          </a:p>
          <a:p>
            <a:pPr>
              <a:buFont typeface="Wingdings 2" charset="0"/>
              <a:buChar char=""/>
              <a:defRPr/>
            </a:pPr>
            <a:r>
              <a:rPr lang="en-US" sz="3200" dirty="0" smtClean="0">
                <a:solidFill>
                  <a:srgbClr val="000000"/>
                </a:solidFill>
                <a:cs typeface="+mj-cs"/>
              </a:rPr>
              <a:t>Selective Attention</a:t>
            </a:r>
          </a:p>
          <a:p>
            <a:pPr>
              <a:buFont typeface="Wingdings 2" charset="0"/>
              <a:buChar char=""/>
              <a:defRPr/>
            </a:pPr>
            <a:r>
              <a:rPr lang="en-US" sz="3200" dirty="0">
                <a:solidFill>
                  <a:srgbClr val="000000"/>
                </a:solidFill>
              </a:rPr>
              <a:t>Divided </a:t>
            </a:r>
            <a:r>
              <a:rPr lang="en-US" sz="3200" dirty="0" smtClean="0">
                <a:solidFill>
                  <a:srgbClr val="000000"/>
                </a:solidFill>
              </a:rPr>
              <a:t>attention</a:t>
            </a:r>
          </a:p>
          <a:p>
            <a:pPr>
              <a:buFont typeface="Wingdings 2" charset="0"/>
              <a:buChar char=""/>
              <a:defRPr/>
            </a:pPr>
            <a:r>
              <a:rPr lang="en-US" sz="3200" dirty="0">
                <a:solidFill>
                  <a:srgbClr val="000000"/>
                </a:solidFill>
              </a:rPr>
              <a:t>Stimulus onset asynchrony </a:t>
            </a:r>
            <a:r>
              <a:rPr lang="en-US" sz="3200" dirty="0" smtClean="0">
                <a:solidFill>
                  <a:srgbClr val="000000"/>
                </a:solidFill>
                <a:cs typeface="+mj-cs"/>
              </a:rPr>
              <a:t> </a:t>
            </a:r>
          </a:p>
          <a:p>
            <a:pPr>
              <a:buFont typeface="Wingdings 2" charset="0"/>
              <a:buChar char=""/>
              <a:defRPr/>
            </a:pPr>
            <a:r>
              <a:rPr lang="en-US" sz="3200" dirty="0" smtClean="0">
                <a:solidFill>
                  <a:srgbClr val="000000"/>
                </a:solidFill>
                <a:cs typeface="+mj-cs"/>
              </a:rPr>
              <a:t>Attention and the Direction of Gaze in Space </a:t>
            </a:r>
            <a:endParaRPr lang="en-US" sz="3200" dirty="0">
              <a:solidFill>
                <a:srgbClr val="000000"/>
              </a:solidFill>
            </a:endParaRPr>
          </a:p>
        </p:txBody>
      </p:sp>
      <p:sp>
        <p:nvSpPr>
          <p:cNvPr id="12291"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304800" y="1295400"/>
            <a:ext cx="8534400" cy="758825"/>
          </a:xfrm>
        </p:spPr>
        <p:txBody>
          <a:bodyPr/>
          <a:lstStyle/>
          <a:p>
            <a:pPr eaLnBrk="1" hangingPunct="1"/>
            <a:r>
              <a:rPr lang="en-US" altLang="en-US" sz="3600" smtClean="0">
                <a:solidFill>
                  <a:srgbClr val="000000"/>
                </a:solidFill>
                <a:ea typeface="ＭＳ Ｐゴシック" pitchFamily="34" charset="-128"/>
              </a:rPr>
              <a:t>Famous Bistable Images </a:t>
            </a:r>
            <a:endParaRPr lang="en-US" altLang="en-US" smtClean="0">
              <a:solidFill>
                <a:srgbClr val="000000"/>
              </a:solidFill>
              <a:ea typeface="ＭＳ Ｐゴシック" pitchFamily="34" charset="-128"/>
            </a:endParaRPr>
          </a:p>
        </p:txBody>
      </p:sp>
      <p:pic>
        <p:nvPicPr>
          <p:cNvPr id="3584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1625" y="2517775"/>
            <a:ext cx="8504238" cy="2590800"/>
          </a:xfrm>
        </p:spPr>
      </p:pic>
      <p:sp>
        <p:nvSpPr>
          <p:cNvPr id="3584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304800" y="1066800"/>
            <a:ext cx="8534400" cy="758825"/>
          </a:xfrm>
        </p:spPr>
        <p:txBody>
          <a:bodyPr/>
          <a:lstStyle/>
          <a:p>
            <a:pPr eaLnBrk="1" hangingPunct="1">
              <a:defRPr/>
            </a:pPr>
            <a:r>
              <a:rPr lang="en-US" sz="3600" dirty="0" err="1">
                <a:solidFill>
                  <a:srgbClr val="000000"/>
                </a:solidFill>
                <a:latin typeface="+mn-lt"/>
              </a:rPr>
              <a:t>Bistability</a:t>
            </a:r>
            <a:r>
              <a:rPr lang="en-US" sz="3600" dirty="0">
                <a:solidFill>
                  <a:srgbClr val="000000"/>
                </a:solidFill>
                <a:latin typeface="+mn-lt"/>
              </a:rPr>
              <a:t> in the </a:t>
            </a:r>
            <a:r>
              <a:rPr lang="en-US" sz="3600" dirty="0" smtClean="0">
                <a:solidFill>
                  <a:srgbClr val="000000"/>
                </a:solidFill>
                <a:latin typeface="+mn-lt"/>
              </a:rPr>
              <a:t>Brain</a:t>
            </a:r>
            <a:endParaRPr lang="en-US" dirty="0">
              <a:solidFill>
                <a:srgbClr val="000000"/>
              </a:solidFill>
            </a:endParaRPr>
          </a:p>
        </p:txBody>
      </p:sp>
      <p:pic>
        <p:nvPicPr>
          <p:cNvPr id="3686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798513" y="2057400"/>
            <a:ext cx="7437437" cy="4119563"/>
          </a:xfrm>
        </p:spPr>
      </p:pic>
      <p:sp>
        <p:nvSpPr>
          <p:cNvPr id="3686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14400"/>
            <a:ext cx="8534400" cy="758825"/>
          </a:xfrm>
        </p:spPr>
        <p:txBody>
          <a:bodyPr/>
          <a:lstStyle/>
          <a:p>
            <a:pPr>
              <a:defRPr/>
            </a:pPr>
            <a:r>
              <a:rPr lang="en-US" sz="3600" dirty="0">
                <a:solidFill>
                  <a:srgbClr val="000000"/>
                </a:solidFill>
              </a:rPr>
              <a:t>The </a:t>
            </a:r>
            <a:r>
              <a:rPr lang="en-US" sz="3600" dirty="0" smtClean="0">
                <a:solidFill>
                  <a:srgbClr val="000000"/>
                </a:solidFill>
              </a:rPr>
              <a:t>Pathways </a:t>
            </a:r>
            <a:r>
              <a:rPr lang="en-US" sz="3600" dirty="0">
                <a:solidFill>
                  <a:srgbClr val="000000"/>
                </a:solidFill>
              </a:rPr>
              <a:t>in </a:t>
            </a:r>
            <a:r>
              <a:rPr lang="en-US" sz="3600" dirty="0" err="1" smtClean="0">
                <a:solidFill>
                  <a:srgbClr val="000000"/>
                </a:solidFill>
              </a:rPr>
              <a:t>Blindsight</a:t>
            </a:r>
            <a:r>
              <a:rPr lang="en-US" sz="3600" dirty="0" smtClean="0">
                <a:solidFill>
                  <a:srgbClr val="000000"/>
                </a:solidFill>
              </a:rPr>
              <a:t> </a:t>
            </a:r>
            <a:r>
              <a:rPr lang="en-US" sz="3600" dirty="0" smtClean="0">
                <a:solidFill>
                  <a:srgbClr val="000000"/>
                </a:solidFill>
                <a:cs typeface="+mj-cs"/>
              </a:rPr>
              <a:t> </a:t>
            </a:r>
            <a:endParaRPr lang="en-US" dirty="0">
              <a:solidFill>
                <a:srgbClr val="000000"/>
              </a:solidFill>
              <a:cs typeface="+mj-cs"/>
            </a:endParaRPr>
          </a:p>
        </p:txBody>
      </p:sp>
      <p:pic>
        <p:nvPicPr>
          <p:cNvPr id="37891"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438400" y="1828800"/>
            <a:ext cx="4081463" cy="4324350"/>
          </a:xfrm>
        </p:spPr>
      </p:pic>
      <p:sp>
        <p:nvSpPr>
          <p:cNvPr id="68611"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295400"/>
            <a:ext cx="8534400" cy="758825"/>
          </a:xfrm>
        </p:spPr>
        <p:txBody>
          <a:bodyPr/>
          <a:lstStyle/>
          <a:p>
            <a:pPr>
              <a:defRPr/>
            </a:pPr>
            <a:r>
              <a:rPr lang="en-US" dirty="0">
                <a:solidFill>
                  <a:srgbClr val="000000"/>
                </a:solidFill>
              </a:rPr>
              <a:t>Divided </a:t>
            </a:r>
            <a:r>
              <a:rPr lang="en-US" dirty="0" smtClean="0">
                <a:solidFill>
                  <a:srgbClr val="000000"/>
                </a:solidFill>
              </a:rPr>
              <a:t>Attention </a:t>
            </a:r>
            <a:endParaRPr lang="en-US" dirty="0">
              <a:solidFill>
                <a:srgbClr val="000000"/>
              </a:solidFill>
              <a:cs typeface="+mj-cs"/>
            </a:endParaRPr>
          </a:p>
        </p:txBody>
      </p:sp>
      <p:pic>
        <p:nvPicPr>
          <p:cNvPr id="921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23473" r="-23473"/>
          <a:stretch>
            <a:fillRect/>
          </a:stretch>
        </p:blipFill>
        <p:spPr>
          <a:xfrm>
            <a:off x="762000" y="2286000"/>
            <a:ext cx="7242175" cy="3894138"/>
          </a:xfrm>
        </p:spPr>
      </p:pic>
      <p:sp>
        <p:nvSpPr>
          <p:cNvPr id="13315"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Covert Attention</a:t>
            </a:r>
          </a:p>
        </p:txBody>
      </p:sp>
      <p:sp>
        <p:nvSpPr>
          <p:cNvPr id="10243"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10244" name="Content Placeholder 1"/>
          <p:cNvSpPr>
            <a:spLocks noGrp="1"/>
          </p:cNvSpPr>
          <p:nvPr>
            <p:ph sz="quarter" idx="1"/>
          </p:nvPr>
        </p:nvSpPr>
        <p:spPr>
          <a:xfrm>
            <a:off x="301625" y="1981200"/>
            <a:ext cx="8504238" cy="4117975"/>
          </a:xfrm>
        </p:spPr>
        <p:txBody>
          <a:bodyPr/>
          <a:lstStyle/>
          <a:p>
            <a:r>
              <a:rPr lang="en-US" altLang="en-US" smtClean="0">
                <a:ea typeface="ＭＳ Ｐゴシック" pitchFamily="34" charset="-128"/>
              </a:rPr>
              <a:t>A basketball player may be running down the court looking to the left at a teammate ahead of him</a:t>
            </a:r>
          </a:p>
          <a:p>
            <a:r>
              <a:rPr lang="en-US" altLang="en-US" smtClean="0">
                <a:ea typeface="ＭＳ Ｐゴシック" pitchFamily="34" charset="-128"/>
              </a:rPr>
              <a:t>Instead, he passes the ball to a player moving to his right</a:t>
            </a:r>
          </a:p>
          <a:p>
            <a:r>
              <a:rPr lang="en-US" altLang="en-US" smtClean="0">
                <a:ea typeface="ＭＳ Ｐゴシック" pitchFamily="34" charset="-128"/>
              </a:rPr>
              <a:t>This may catch the opposing team off guard, and the no-look pass results in a score, thanks to </a:t>
            </a:r>
            <a:r>
              <a:rPr lang="en-US" altLang="en-US" b="1" smtClean="0">
                <a:ea typeface="ＭＳ Ｐゴシック" pitchFamily="34" charset="-128"/>
              </a:rPr>
              <a:t>covert attention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4800" y="990600"/>
            <a:ext cx="8534400" cy="758825"/>
          </a:xfrm>
        </p:spPr>
        <p:txBody>
          <a:bodyPr/>
          <a:lstStyle/>
          <a:p>
            <a:pPr eaLnBrk="1" hangingPunct="1"/>
            <a:r>
              <a:rPr lang="en-US" altLang="en-US" smtClean="0">
                <a:solidFill>
                  <a:srgbClr val="000000"/>
                </a:solidFill>
                <a:ea typeface="ＭＳ Ｐゴシック" pitchFamily="34" charset="-128"/>
              </a:rPr>
              <a:t>The Posner Cuing Paradigm </a:t>
            </a:r>
          </a:p>
        </p:txBody>
      </p:sp>
      <p:pic>
        <p:nvPicPr>
          <p:cNvPr id="1126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931863" y="1981200"/>
            <a:ext cx="2879725" cy="1277938"/>
          </a:xfrm>
        </p:spPr>
      </p:pic>
      <p:sp>
        <p:nvSpPr>
          <p:cNvPr id="1126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1269" name="Content Placeholder 1"/>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438525" y="3276600"/>
            <a:ext cx="3048000" cy="152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Content Placeholder 1"/>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803900" y="4757738"/>
            <a:ext cx="2965450"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1295400"/>
            <a:ext cx="8534400" cy="758825"/>
          </a:xfrm>
        </p:spPr>
        <p:txBody>
          <a:bodyPr/>
          <a:lstStyle/>
          <a:p>
            <a:pPr eaLnBrk="1" hangingPunct="1"/>
            <a:r>
              <a:rPr lang="en-US" altLang="en-US" smtClean="0">
                <a:solidFill>
                  <a:srgbClr val="000000"/>
                </a:solidFill>
                <a:ea typeface="ＭＳ Ｐゴシック" pitchFamily="34" charset="-128"/>
              </a:rPr>
              <a:t>Results of Posner’s (1980) Experiment</a:t>
            </a:r>
          </a:p>
        </p:txBody>
      </p:sp>
      <p:pic>
        <p:nvPicPr>
          <p:cNvPr id="1229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058988" y="2286000"/>
            <a:ext cx="5449887" cy="3914775"/>
          </a:xfrm>
        </p:spPr>
      </p:pic>
      <p:sp>
        <p:nvSpPr>
          <p:cNvPr id="1229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914400"/>
            <a:ext cx="8534400" cy="758825"/>
          </a:xfrm>
        </p:spPr>
        <p:txBody>
          <a:bodyPr/>
          <a:lstStyle/>
          <a:p>
            <a:pPr eaLnBrk="1" hangingPunct="1"/>
            <a:r>
              <a:rPr lang="en-US" altLang="en-US" smtClean="0">
                <a:solidFill>
                  <a:srgbClr val="000000"/>
                </a:solidFill>
                <a:ea typeface="ＭＳ Ｐゴシック" pitchFamily="34" charset="-128"/>
              </a:rPr>
              <a:t>The Spotlight Model of Attention</a:t>
            </a:r>
          </a:p>
        </p:txBody>
      </p:sp>
      <p:pic>
        <p:nvPicPr>
          <p:cNvPr id="1331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12073" r="-12073"/>
          <a:stretch>
            <a:fillRect/>
          </a:stretch>
        </p:blipFill>
        <p:spPr>
          <a:xfrm>
            <a:off x="609600" y="1905000"/>
            <a:ext cx="7739063" cy="4160838"/>
          </a:xfrm>
        </p:spPr>
      </p:pic>
      <p:sp>
        <p:nvSpPr>
          <p:cNvPr id="1331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Experimental Setup from Egly et al. (1994). </a:t>
            </a:r>
          </a:p>
        </p:txBody>
      </p:sp>
      <p:sp>
        <p:nvSpPr>
          <p:cNvPr id="14339"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4340" name="Content Placeholder 3"/>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685800" y="2338388"/>
            <a:ext cx="7815263" cy="3487737"/>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270</TotalTime>
  <Words>2006</Words>
  <Application>Microsoft Office PowerPoint</Application>
  <PresentationFormat>On-screen Show (4:3)</PresentationFormat>
  <Paragraphs>179</Paragraphs>
  <Slides>32</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ＭＳ Ｐゴシック</vt:lpstr>
      <vt:lpstr>Georgia</vt:lpstr>
      <vt:lpstr>Wingdings 2</vt:lpstr>
      <vt:lpstr>Wingdings</vt:lpstr>
      <vt:lpstr>Calibri</vt:lpstr>
      <vt:lpstr>Univers LT Std 57 Cn</vt:lpstr>
      <vt:lpstr>Civic</vt:lpstr>
      <vt:lpstr>PowerPoint Presentation</vt:lpstr>
      <vt:lpstr>LEARNING OBJECTIVES </vt:lpstr>
      <vt:lpstr>Selective Attention: Covert Attention </vt:lpstr>
      <vt:lpstr>Divided Attention </vt:lpstr>
      <vt:lpstr>Covert Attention</vt:lpstr>
      <vt:lpstr>The Posner Cuing Paradigm </vt:lpstr>
      <vt:lpstr>Results of Posner’s (1980) Experiment</vt:lpstr>
      <vt:lpstr>The Spotlight Model of Attention</vt:lpstr>
      <vt:lpstr>Experimental Setup from Egly et al. (1994). </vt:lpstr>
      <vt:lpstr>Features of Attention </vt:lpstr>
      <vt:lpstr>Attentional Capture </vt:lpstr>
      <vt:lpstr>Attentional Capture</vt:lpstr>
      <vt:lpstr>Change Blindness</vt:lpstr>
      <vt:lpstr>Inattentional Blindness</vt:lpstr>
      <vt:lpstr>Inattentional blindness:  stimuli from Mack and Rock (1998)</vt:lpstr>
      <vt:lpstr>Inattentional Blindness in the Real World</vt:lpstr>
      <vt:lpstr>Visual Search</vt:lpstr>
      <vt:lpstr>Visual Search Tasks</vt:lpstr>
      <vt:lpstr>The Rapid Serial Visual Presentation  (RSVP) Paradigm</vt:lpstr>
      <vt:lpstr>The Anatomy and Physiology of Attention </vt:lpstr>
      <vt:lpstr>Attention Networks in the Brain</vt:lpstr>
      <vt:lpstr>Results from  Tamber-Rosenau et al.’s (2011) study</vt:lpstr>
      <vt:lpstr>Attentional Networks and V4</vt:lpstr>
      <vt:lpstr>Shifts of Attention within the Occipital Lobe</vt:lpstr>
      <vt:lpstr>Hemifield Neglect or Unilateral Visual Neglect</vt:lpstr>
      <vt:lpstr>Neuroimaging Attention in the Infant Brain</vt:lpstr>
      <vt:lpstr>Developmental Aspects of Visual Attention </vt:lpstr>
      <vt:lpstr>IN DEPTH: Awareness and  Visual Consciousness </vt:lpstr>
      <vt:lpstr>Perceptual Bistability and Binocular Rivalry </vt:lpstr>
      <vt:lpstr>Famous Bistable Images </vt:lpstr>
      <vt:lpstr>Bistability in the Brain</vt:lpstr>
      <vt:lpstr>The Pathways in Blindsight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41</cp:revision>
  <dcterms:created xsi:type="dcterms:W3CDTF">2012-08-30T20:44:25Z</dcterms:created>
  <dcterms:modified xsi:type="dcterms:W3CDTF">2015-08-04T04:49:20Z</dcterms:modified>
</cp:coreProperties>
</file>