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258" r:id="rId2"/>
    <p:sldId id="287" r:id="rId3"/>
    <p:sldId id="310" r:id="rId4"/>
    <p:sldId id="309" r:id="rId5"/>
    <p:sldId id="311" r:id="rId6"/>
    <p:sldId id="312" r:id="rId7"/>
    <p:sldId id="260" r:id="rId8"/>
    <p:sldId id="261" r:id="rId9"/>
    <p:sldId id="313" r:id="rId10"/>
    <p:sldId id="314" r:id="rId11"/>
    <p:sldId id="264" r:id="rId12"/>
    <p:sldId id="262" r:id="rId13"/>
    <p:sldId id="315" r:id="rId14"/>
    <p:sldId id="316" r:id="rId15"/>
    <p:sldId id="317" r:id="rId16"/>
    <p:sldId id="318" r:id="rId17"/>
    <p:sldId id="319" r:id="rId18"/>
    <p:sldId id="265" r:id="rId19"/>
    <p:sldId id="266" r:id="rId20"/>
    <p:sldId id="320" r:id="rId21"/>
    <p:sldId id="267" r:id="rId22"/>
    <p:sldId id="268" r:id="rId23"/>
    <p:sldId id="321" r:id="rId24"/>
    <p:sldId id="269" r:id="rId25"/>
    <p:sldId id="270" r:id="rId26"/>
    <p:sldId id="322" r:id="rId27"/>
    <p:sldId id="271" r:id="rId28"/>
    <p:sldId id="326" r:id="rId29"/>
    <p:sldId id="327"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5365" autoAdjust="0"/>
  </p:normalViewPr>
  <p:slideViewPr>
    <p:cSldViewPr>
      <p:cViewPr>
        <p:scale>
          <a:sx n="100" d="100"/>
          <a:sy n="100" d="100"/>
        </p:scale>
        <p:origin x="-102" y="486"/>
      </p:cViewPr>
      <p:guideLst>
        <p:guide orient="horz" pos="2160"/>
        <p:guide pos="2880"/>
      </p:guideLst>
    </p:cSldViewPr>
  </p:slideViewPr>
  <p:outlineViewPr>
    <p:cViewPr>
      <p:scale>
        <a:sx n="33" d="100"/>
        <a:sy n="33" d="100"/>
      </p:scale>
      <p:origin x="0" y="10944"/>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93" d="100"/>
        <a:sy n="9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1.xml"/><Relationship Id="rId1" Type="http://schemas.openxmlformats.org/officeDocument/2006/relationships/slide" Target="slides/slide4.xml"/><Relationship Id="rId5" Type="http://schemas.openxmlformats.org/officeDocument/2006/relationships/slide" Target="slides/slide24.xml"/><Relationship Id="rId4" Type="http://schemas.openxmlformats.org/officeDocument/2006/relationships/slide" Target="slides/slide2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8001D4FC-F826-4829-8A1E-989B47C6F861}"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8C5055C4-FAF9-4D92-9297-C5F0A804571D}" type="slidenum">
              <a:rPr lang="en-US" altLang="en-US"/>
              <a:pPr>
                <a:defRPr/>
              </a:pPr>
              <a:t>‹#›</a:t>
            </a:fld>
            <a:endParaRPr lang="en-US" altLang="en-US"/>
          </a:p>
        </p:txBody>
      </p:sp>
    </p:spTree>
    <p:extLst>
      <p:ext uri="{BB962C8B-B14F-4D97-AF65-F5344CB8AC3E}">
        <p14:creationId xmlns:p14="http://schemas.microsoft.com/office/powerpoint/2010/main" val="39448378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822B3C3E-CD71-4DCC-8FCA-FB85E34A6A6F}"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D3AD8B4-FD12-4922-97FF-3EAD62759EEE}" type="slidenum">
              <a:rPr lang="en-US" altLang="en-US"/>
              <a:pPr>
                <a:defRPr/>
              </a:pPr>
              <a:t>‹#›</a:t>
            </a:fld>
            <a:endParaRPr lang="en-US" altLang="en-US"/>
          </a:p>
        </p:txBody>
      </p:sp>
    </p:spTree>
    <p:extLst>
      <p:ext uri="{BB962C8B-B14F-4D97-AF65-F5344CB8AC3E}">
        <p14:creationId xmlns:p14="http://schemas.microsoft.com/office/powerpoint/2010/main" val="1784807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10.2 The propagation of sound through a medium. </a:t>
            </a:r>
          </a:p>
          <a:p>
            <a:r>
              <a:rPr lang="en-US" altLang="en-US" smtClean="0">
                <a:ea typeface="ＭＳ Ｐゴシック" pitchFamily="34" charset="-128"/>
              </a:rPr>
              <a:t>When a person claps, air pressure changes are created. The clap creates a compression of air between the hands, which pushes against the air adjacent to it in all directions. The compression creates a rarefaction of air next to it, which alternates with the compression and propagates through the air.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7000021-6CAB-40C5-84A1-CA6CC5A52412}"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10.12 Pinnae in different mammals.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BE0D571-8299-4DAD-9E75-3F79D195E003}"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10.13 Anatomy of the middle ear. </a:t>
            </a:r>
          </a:p>
          <a:p>
            <a:r>
              <a:rPr lang="en-US" altLang="en-US" smtClean="0">
                <a:ea typeface="ＭＳ Ｐゴシック" pitchFamily="34" charset="-128"/>
              </a:rPr>
              <a:t>The three bones of the middle ear receive mechanical stimulation from the tympanic membrane and transmit it to the oval window. Because the oval window is smaller than the tympanic membrane, this transmission acts to amplify the sound.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8CCA9F1-8EA0-4652-9260-A18ADA3D329F}"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10.14 The inner ear. </a:t>
            </a:r>
          </a:p>
          <a:p>
            <a:r>
              <a:rPr lang="en-US" altLang="en-US" smtClean="0">
                <a:ea typeface="ＭＳ Ｐゴシック" pitchFamily="34" charset="-128"/>
              </a:rPr>
              <a:t>The inner ear is a very complicated part of the body that contains the hair cells that transduce sound into a neural signal. These hair cells are located along the basilar membrane, which transmits the mechanical input of sound. When sound enters the inner ear, the tectorial membrane causes the basilar membrane to vibrate. These vibrations are detected by the hair cells, starting the neural signal.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98C350B-07EA-4253-909E-AFF1E21A6E79}"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10.15 Cross-section of the cochlea. </a:t>
            </a:r>
          </a:p>
          <a:p>
            <a:r>
              <a:rPr lang="en-US" altLang="en-US" smtClean="0">
                <a:ea typeface="ＭＳ Ｐゴシック" pitchFamily="34" charset="-128"/>
              </a:rPr>
              <a:t>You can see Reissner’s membrane along the top and the basilar membrane in the middle. Reissner’s membrane separates the vestibular canal from the middle canal. The basilar membrane separates the middle canal from the tympanic canal. The organs of Corti rest along the basilar membrane.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532994B-F4E2-4EC0-9A1E-6BF2010CD12D}"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10.16 Sound waves and changes to the basilar membrane. </a:t>
            </a:r>
          </a:p>
          <a:p>
            <a:r>
              <a:rPr lang="en-US" altLang="en-US" smtClean="0">
                <a:ea typeface="ＭＳ Ｐゴシック" pitchFamily="34" charset="-128"/>
              </a:rPr>
              <a:t>Incoming vibrations will cause the basilar membrane to vibrate. The base of the basilar membrane is tightly wound and thus more responsive to high frequencies, whereas the apex of the Basilar membrane is loose and responsive to lower frequencies.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5721506-4D62-4352-B540-1CDB820702D1}"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10.17 Frequency and displacement along the basilar membrane. </a:t>
            </a:r>
          </a:p>
          <a:p>
            <a:r>
              <a:rPr lang="en-US" altLang="en-US" smtClean="0">
                <a:ea typeface="ＭＳ Ｐゴシック" pitchFamily="34" charset="-128"/>
              </a:rPr>
              <a:t>The basilar membrane is shown here as if it were uncoiled and spread in a line. Each location along the basilar membrane vibrates to the greatest extent in response to one frequency. That is, a sound of a particular frequency will maximally displace the basilar membrane at that location. In (b), we can see characteristic frequencies and their displacement along a schematic basilar membrane. Sounds of high frequency excite locations toward the base of the basilar membrane, whereas sounds of low frequency excite locations toward the apex of the basilar membrane.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21C40D9-9AD8-411F-A510-31A23C244151}"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10.18 The organ of Corti. </a:t>
            </a:r>
          </a:p>
          <a:p>
            <a:r>
              <a:rPr lang="en-US" altLang="en-US" smtClean="0">
                <a:ea typeface="ＭＳ Ｐゴシック" pitchFamily="34" charset="-128"/>
              </a:rPr>
              <a:t>The organ of Corti contains both inner hair cells and outer hair cells, as well as the tectorial membrane. The outer hair cells connect to the auditory nerve.</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3F91FAD-691F-4279-8CEB-97FDBE1A1452}"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10.19 Actions of hair cells. </a:t>
            </a:r>
          </a:p>
          <a:p>
            <a:r>
              <a:rPr lang="en-US" altLang="en-US" smtClean="0">
                <a:ea typeface="ＭＳ Ｐゴシック" pitchFamily="34" charset="-128"/>
              </a:rPr>
              <a:t>Vibration causes the tectorial membrane to shear against the hair cells, that is, to move in opposite directions. This movement causes the stereocilia of the hair cells to transduce sound into a neural signal.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BA9611B-0B8F-43D2-9932-6D16AB214016}"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10.20 Audiological report. </a:t>
            </a:r>
          </a:p>
          <a:p>
            <a:r>
              <a:rPr lang="en-US" altLang="en-US" smtClean="0">
                <a:ea typeface="ＭＳ Ｐゴシック" pitchFamily="34" charset="-128"/>
              </a:rPr>
              <a:t>This patient has moderate to severe hearing loss in both ears throughout the frequency range. But you can also see that some frequencies are more affected than others.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1F1BE0-91FA-4AB6-92B9-4BB4A9AE407C}"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10.21 Hearing aids. </a:t>
            </a:r>
          </a:p>
          <a:p>
            <a:r>
              <a:rPr lang="en-US" altLang="en-US" smtClean="0">
                <a:ea typeface="ＭＳ Ｐゴシック" pitchFamily="34" charset="-128"/>
              </a:rPr>
              <a:t>(A) Out-of-the-ear aids. (B) In-the-ear aids. Hearing aids amplify sounds so that the person can hear better. Modern digital hearing aids can be adjusted to amplify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2539844-990C-44FC-9C23-F2156417DF3F}"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10.3 Frequency or wavelength of sound. </a:t>
            </a:r>
          </a:p>
          <a:p>
            <a:r>
              <a:rPr lang="en-US" altLang="en-US" smtClean="0">
                <a:ea typeface="ＭＳ Ｐゴシック" pitchFamily="34" charset="-128"/>
              </a:rPr>
              <a:t>The vibrations coming from an object, such as hands clapping, can be measured by looking at the pattern of increasing and decreasing air pressure. One cycle is the amount of time it takes for air to return to the same state of air pressure at an earlier point in the wave or, more technically, the time between two consecutive high peaks.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8536621-D118-4AFD-A7CA-7B9A2A3C189E}"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10.22 Cochlear implants. </a:t>
            </a:r>
          </a:p>
          <a:p>
            <a:r>
              <a:rPr lang="en-US" altLang="en-US" smtClean="0">
                <a:ea typeface="ＭＳ Ｐゴシック" pitchFamily="34" charset="-128"/>
              </a:rPr>
              <a:t>Cochlear implants allow deaf people to hear again by placing electrodes inside the cochlea. These electrodes are connected to an external microphone, which selectively stimulates electrodes depending on what frequencies are present in the sound signal. The electrodes then directly stimulate auditory nerve fibers.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2E91B8-65A1-4459-AECA-8B800B8B7782}"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10.5 Amplitude, frequency, and waveform. </a:t>
            </a:r>
          </a:p>
          <a:p>
            <a:r>
              <a:rPr lang="en-US" altLang="en-US" smtClean="0">
                <a:ea typeface="ＭＳ Ｐゴシック" pitchFamily="34" charset="-128"/>
              </a:rPr>
              <a:t>(A) Difference between a low- and a high-amplitude sound. The perceptual equivalent of amplitude is loudness. (B) Difference between a low- and a high-frequency sound. The perceptual equivalent of frequency is pitch. (C) Difference between a simple waveform or pure tone and a complex sound. Complex waveforms contribute to our perception of timbre.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C483390-310E-485C-8141-61E01A7DED59}"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10.6 Amplitude (loudness) of common sounds. </a:t>
            </a:r>
          </a:p>
          <a:p>
            <a:r>
              <a:rPr lang="en-US" altLang="en-US" smtClean="0">
                <a:ea typeface="ＭＳ Ｐゴシック" pitchFamily="34" charset="-128"/>
              </a:rPr>
              <a:t>Sustained exposure to sounds over 85 dB is potentially damaging, and even short 1-second exposures to sounds over 120 dB can result in immediate hearing damage.</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4FDCA4D-7C35-4DDF-AF8E-6733E8B7C052}"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10.7 Frequency and pitch. </a:t>
            </a:r>
          </a:p>
          <a:p>
            <a:r>
              <a:rPr lang="en-US" altLang="en-US" smtClean="0">
                <a:ea typeface="ＭＳ Ｐゴシック" pitchFamily="34" charset="-128"/>
              </a:rPr>
              <a:t>A piano keyboard nicely illustrates the relation between frequency and pitch. As one moves to the right from the keys farthest to the left on a piano, frequency increases. The lowest key on a piano is 27 Hz, whereas the highest is 4,186 Hz. As one moves from left to right on the piano keyboard, the notes also increase from low in pitch to high in pitch.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3B63E0C-5F5E-410C-A237-1D19EB10F13D}"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10.8 Complex waveforms. </a:t>
            </a:r>
          </a:p>
          <a:p>
            <a:r>
              <a:rPr lang="en-US" altLang="en-US" smtClean="0">
                <a:ea typeface="ＭＳ Ｐゴシック" pitchFamily="34" charset="-128"/>
              </a:rPr>
              <a:t>When three notes (a, b, and c) are combined, the result is a complex waveform (d). Fourier analysis can be used to determine how the component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EF541D9-6139-4D31-B2FB-4F43581930B4}"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10.9 Fundamental frequency and harmonics of common musical instruments. </a:t>
            </a:r>
          </a:p>
          <a:p>
            <a:r>
              <a:rPr lang="en-US" altLang="en-US" smtClean="0">
                <a:ea typeface="ＭＳ Ｐゴシック" pitchFamily="34" charset="-128"/>
              </a:rPr>
              <a:t>The fundamental frequency is the lowest frequency produced when playing a particular note, though it need not the loudest frequency. The higher harmonics provide overtones that make the sound more richer and complex; that is, they provide timbre.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DA755F0-FFE3-46F6-A323-BE0451D73212}"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10.10 Phase. </a:t>
            </a:r>
          </a:p>
          <a:p>
            <a:r>
              <a:rPr lang="en-US" altLang="en-US" i="1" smtClean="0">
                <a:ea typeface="ＭＳ Ｐゴシック" pitchFamily="34" charset="-128"/>
              </a:rPr>
              <a:t>Phase </a:t>
            </a:r>
            <a:r>
              <a:rPr lang="en-US" altLang="en-US" smtClean="0">
                <a:ea typeface="ＭＳ Ｐゴシック" pitchFamily="34" charset="-128"/>
              </a:rPr>
              <a:t>refers to the position in one cycle of a wave. The two waves shown here have the same frequency, but are 180° out of phase with each other (a and b). If played together, they would cancel each other out (as in c), and we would hear nothing.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337CA9-8B17-4100-9CE4-9730006E2797}"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10.11 The anatomy of the human ear. </a:t>
            </a:r>
          </a:p>
          <a:p>
            <a:r>
              <a:rPr lang="en-US" altLang="en-US" smtClean="0">
                <a:ea typeface="ＭＳ Ｐゴシック" pitchFamily="34" charset="-128"/>
              </a:rPr>
              <a:t>This illustration shows the outer, middle, and inner ear. Transduction of sound into a neural signal takes place in the inner ear.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1D035CA-B3EF-4588-B1F2-C5911323BDD3}" type="slidenum">
              <a:rPr lang="en-US" altLang="en-US" smtClean="0"/>
              <a:pPr eaLnBrk="1" hangingPunct="1">
                <a:spcBef>
                  <a:spcPct val="0"/>
                </a:spcBef>
              </a:pPr>
              <a:t>14</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575BB1C3-177F-4AAF-9DB8-1A57266D9E64}"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EA9915DA-DBBB-4B89-91E3-0DD87FA9FB04}"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77023413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A4D45152-2131-4637-8D14-DE3A7D0D03D1}"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6AB06A40-A22E-4B9B-8F97-EC5646A2CBDE}"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89390242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E87E4328-57CB-4770-B14D-FE36D5DD193D}"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0455029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2DB3054A-6C22-4539-8CE0-A152A2190641}" type="slidenum">
              <a:rPr lang="en-US" altLang="en-US"/>
              <a:pPr>
                <a:defRPr/>
              </a:pPr>
              <a:t>‹#›</a:t>
            </a:fld>
            <a:endParaRPr lang="en-US" altLang="en-US"/>
          </a:p>
        </p:txBody>
      </p:sp>
    </p:spTree>
    <p:extLst>
      <p:ext uri="{BB962C8B-B14F-4D97-AF65-F5344CB8AC3E}">
        <p14:creationId xmlns:p14="http://schemas.microsoft.com/office/powerpoint/2010/main" val="19169791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A8413332-FEB2-4103-B517-8AFAD7B701D8}"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fontScale="92500"/>
          </a:bodyPr>
          <a:lstStyle/>
          <a:p>
            <a:pPr eaLnBrk="1" fontAlgn="auto" hangingPunct="1">
              <a:spcAft>
                <a:spcPts val="0"/>
              </a:spcAft>
              <a:buFont typeface="Wingdings 2" charset="0"/>
              <a:buNone/>
              <a:defRPr/>
            </a:pPr>
            <a:r>
              <a:rPr lang="en-US" sz="3600" dirty="0">
                <a:solidFill>
                  <a:srgbClr val="000000"/>
                </a:solidFill>
              </a:rPr>
              <a:t>CHAPTER 10</a:t>
            </a:r>
          </a:p>
          <a:p>
            <a:pPr eaLnBrk="1" fontAlgn="auto" hangingPunct="1">
              <a:spcAft>
                <a:spcPts val="0"/>
              </a:spcAft>
              <a:buFont typeface="Wingdings 2" charset="0"/>
              <a:buNone/>
              <a:defRPr/>
            </a:pPr>
            <a:r>
              <a:rPr lang="en-US" sz="3600" dirty="0">
                <a:solidFill>
                  <a:srgbClr val="000000"/>
                </a:solidFill>
              </a:rPr>
              <a:t>THE AUDITORY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Waveform and Timbre </a:t>
            </a:r>
          </a:p>
        </p:txBody>
      </p:sp>
      <p:sp>
        <p:nvSpPr>
          <p:cNvPr id="15363" name="Content Placeholder 2"/>
          <p:cNvSpPr>
            <a:spLocks noGrp="1"/>
          </p:cNvSpPr>
          <p:nvPr>
            <p:ph sz="quarter" idx="1"/>
          </p:nvPr>
        </p:nvSpPr>
        <p:spPr>
          <a:xfrm>
            <a:off x="301625" y="1981200"/>
            <a:ext cx="8504238" cy="4117975"/>
          </a:xfrm>
        </p:spPr>
        <p:txBody>
          <a:bodyPr/>
          <a:lstStyle/>
          <a:p>
            <a:r>
              <a:rPr lang="en-US" altLang="en-US" sz="3200" smtClean="0">
                <a:solidFill>
                  <a:srgbClr val="000000"/>
                </a:solidFill>
                <a:ea typeface="ＭＳ Ｐゴシック" pitchFamily="34" charset="-128"/>
              </a:rPr>
              <a:t>Harmonics</a:t>
            </a:r>
          </a:p>
          <a:p>
            <a:r>
              <a:rPr lang="en-US" altLang="en-US" sz="3200" smtClean="0">
                <a:solidFill>
                  <a:srgbClr val="000000"/>
                </a:solidFill>
                <a:ea typeface="ＭＳ Ｐゴシック" pitchFamily="34" charset="-128"/>
              </a:rPr>
              <a:t>Complex sound</a:t>
            </a:r>
          </a:p>
          <a:p>
            <a:r>
              <a:rPr lang="en-US" altLang="en-US" sz="3200" smtClean="0">
                <a:solidFill>
                  <a:srgbClr val="000000"/>
                </a:solidFill>
                <a:ea typeface="ＭＳ Ｐゴシック" pitchFamily="34" charset="-128"/>
              </a:rPr>
              <a:t>Fourier analysis</a:t>
            </a:r>
          </a:p>
          <a:p>
            <a:r>
              <a:rPr lang="en-US" altLang="en-US" sz="3200" smtClean="0">
                <a:solidFill>
                  <a:srgbClr val="000000"/>
                </a:solidFill>
                <a:ea typeface="ＭＳ Ｐゴシック" pitchFamily="34" charset="-128"/>
              </a:rPr>
              <a:t>Fundamental frequency</a:t>
            </a:r>
          </a:p>
          <a:p>
            <a:r>
              <a:rPr lang="en-US" altLang="en-US" sz="3200" smtClean="0">
                <a:solidFill>
                  <a:srgbClr val="000000"/>
                </a:solidFill>
                <a:ea typeface="ＭＳ Ｐゴシック" pitchFamily="34" charset="-128"/>
              </a:rPr>
              <a:t>Timbre</a:t>
            </a:r>
          </a:p>
        </p:txBody>
      </p:sp>
      <p:sp>
        <p:nvSpPr>
          <p:cNvPr id="2253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304800" y="1143000"/>
            <a:ext cx="8534400" cy="758825"/>
          </a:xfrm>
        </p:spPr>
        <p:txBody>
          <a:bodyPr/>
          <a:lstStyle/>
          <a:p>
            <a:pPr eaLnBrk="1" hangingPunct="1">
              <a:defRPr/>
            </a:pPr>
            <a:r>
              <a:rPr lang="en-US" sz="3600" dirty="0">
                <a:solidFill>
                  <a:srgbClr val="000000"/>
                </a:solidFill>
                <a:latin typeface="+mn-lt"/>
              </a:rPr>
              <a:t>Complex </a:t>
            </a:r>
            <a:r>
              <a:rPr lang="en-US" sz="3600" dirty="0" smtClean="0">
                <a:solidFill>
                  <a:srgbClr val="000000"/>
                </a:solidFill>
                <a:latin typeface="+mn-lt"/>
              </a:rPr>
              <a:t>Waveforms</a:t>
            </a:r>
            <a:endParaRPr lang="en-US" dirty="0">
              <a:solidFill>
                <a:srgbClr val="000000"/>
              </a:solidFill>
            </a:endParaRPr>
          </a:p>
        </p:txBody>
      </p:sp>
      <p:pic>
        <p:nvPicPr>
          <p:cNvPr id="1638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917700" y="2206625"/>
            <a:ext cx="5384800" cy="3892550"/>
          </a:xfrm>
        </p:spPr>
      </p:pic>
      <p:sp>
        <p:nvSpPr>
          <p:cNvPr id="1638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04800" y="990600"/>
            <a:ext cx="8534400" cy="758825"/>
          </a:xfrm>
        </p:spPr>
        <p:txBody>
          <a:bodyPr/>
          <a:lstStyle/>
          <a:p>
            <a:pPr eaLnBrk="1" hangingPunct="1">
              <a:defRPr/>
            </a:pPr>
            <a:r>
              <a:rPr lang="en-US" sz="3600" dirty="0">
                <a:solidFill>
                  <a:srgbClr val="000000"/>
                </a:solidFill>
                <a:latin typeface="+mn-lt"/>
              </a:rPr>
              <a:t>Fundamental </a:t>
            </a:r>
            <a:r>
              <a:rPr lang="en-US" sz="3600" dirty="0" smtClean="0">
                <a:solidFill>
                  <a:srgbClr val="000000"/>
                </a:solidFill>
                <a:latin typeface="+mn-lt"/>
              </a:rPr>
              <a:t>Frequency </a:t>
            </a:r>
            <a:r>
              <a:rPr lang="en-US" sz="3600" dirty="0">
                <a:solidFill>
                  <a:srgbClr val="000000"/>
                </a:solidFill>
                <a:latin typeface="+mn-lt"/>
              </a:rPr>
              <a:t>and </a:t>
            </a:r>
            <a:r>
              <a:rPr lang="en-US" sz="3600" dirty="0" smtClean="0">
                <a:solidFill>
                  <a:srgbClr val="000000"/>
                </a:solidFill>
                <a:latin typeface="+mn-lt"/>
              </a:rPr>
              <a:t>Harmonics</a:t>
            </a:r>
            <a:endParaRPr lang="en-US" dirty="0">
              <a:solidFill>
                <a:srgbClr val="000000"/>
              </a:solidFill>
            </a:endParaRPr>
          </a:p>
        </p:txBody>
      </p:sp>
      <p:pic>
        <p:nvPicPr>
          <p:cNvPr id="1741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17488" y="2057400"/>
            <a:ext cx="4327525" cy="3124200"/>
          </a:xfrm>
        </p:spPr>
      </p:pic>
      <p:sp>
        <p:nvSpPr>
          <p:cNvPr id="1741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7413" name="Picture 2"/>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33913" y="2057400"/>
            <a:ext cx="410686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Phase </a:t>
            </a:r>
          </a:p>
        </p:txBody>
      </p:sp>
      <p:pic>
        <p:nvPicPr>
          <p:cNvPr id="1843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838200" y="1828800"/>
            <a:ext cx="7620000" cy="3525838"/>
          </a:xfrm>
        </p:spPr>
      </p:pic>
      <p:sp>
        <p:nvSpPr>
          <p:cNvPr id="2765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
        <p:nvSpPr>
          <p:cNvPr id="18437" name="Title 1"/>
          <p:cNvSpPr txBox="1">
            <a:spLocks/>
          </p:cNvSpPr>
          <p:nvPr/>
        </p:nvSpPr>
        <p:spPr bwMode="auto">
          <a:xfrm>
            <a:off x="609600" y="54864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547688" indent="-2730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822325"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096963"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13716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1828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286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2743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2004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lgn="ctr">
              <a:spcBef>
                <a:spcPct val="0"/>
              </a:spcBef>
              <a:buClrTx/>
              <a:buSzTx/>
              <a:buFontTx/>
              <a:buNone/>
            </a:pPr>
            <a:r>
              <a:rPr lang="en-US" altLang="en-US" sz="2800">
                <a:solidFill>
                  <a:srgbClr val="000000"/>
                </a:solidFill>
              </a:rPr>
              <a:t>When these two sounds are played together they cancel out, leaving nothing to hear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Anatomy of the Ear </a:t>
            </a:r>
          </a:p>
        </p:txBody>
      </p:sp>
      <p:pic>
        <p:nvPicPr>
          <p:cNvPr id="1945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774825" y="1920875"/>
            <a:ext cx="5594350" cy="4178300"/>
          </a:xfrm>
        </p:spPr>
      </p:pic>
      <p:sp>
        <p:nvSpPr>
          <p:cNvPr id="29699"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371600"/>
            <a:ext cx="8534400" cy="758825"/>
          </a:xfrm>
        </p:spPr>
        <p:txBody>
          <a:bodyPr/>
          <a:lstStyle/>
          <a:p>
            <a:r>
              <a:rPr lang="en-US" altLang="en-US" smtClean="0">
                <a:solidFill>
                  <a:srgbClr val="000000"/>
                </a:solidFill>
                <a:ea typeface="ＭＳ Ｐゴシック" pitchFamily="34" charset="-128"/>
              </a:rPr>
              <a:t>The Outer Ear </a:t>
            </a:r>
          </a:p>
        </p:txBody>
      </p:sp>
      <p:sp>
        <p:nvSpPr>
          <p:cNvPr id="20483" name="Content Placeholder 2"/>
          <p:cNvSpPr>
            <a:spLocks noGrp="1"/>
          </p:cNvSpPr>
          <p:nvPr>
            <p:ph sz="quarter" idx="1"/>
          </p:nvPr>
        </p:nvSpPr>
        <p:spPr>
          <a:xfrm>
            <a:off x="301625" y="2438400"/>
            <a:ext cx="8504238" cy="3660775"/>
          </a:xfrm>
        </p:spPr>
        <p:txBody>
          <a:bodyPr/>
          <a:lstStyle/>
          <a:p>
            <a:r>
              <a:rPr lang="en-US" altLang="en-US" sz="2800" smtClean="0">
                <a:solidFill>
                  <a:srgbClr val="000000"/>
                </a:solidFill>
                <a:ea typeface="ＭＳ Ｐゴシック" pitchFamily="34" charset="-128"/>
              </a:rPr>
              <a:t>Pinna </a:t>
            </a:r>
          </a:p>
          <a:p>
            <a:r>
              <a:rPr lang="en-US" altLang="en-US" sz="2800" smtClean="0">
                <a:solidFill>
                  <a:srgbClr val="000000"/>
                </a:solidFill>
                <a:ea typeface="ＭＳ Ｐゴシック" pitchFamily="34" charset="-128"/>
              </a:rPr>
              <a:t>External auditory canal (external auditory meatus)</a:t>
            </a:r>
          </a:p>
          <a:p>
            <a:r>
              <a:rPr lang="en-US" altLang="en-US" sz="2800" smtClean="0">
                <a:solidFill>
                  <a:srgbClr val="000000"/>
                </a:solidFill>
                <a:ea typeface="ＭＳ Ｐゴシック" pitchFamily="34" charset="-128"/>
              </a:rPr>
              <a:t>Tympanic membrane </a:t>
            </a:r>
          </a:p>
        </p:txBody>
      </p:sp>
      <p:sp>
        <p:nvSpPr>
          <p:cNvPr id="31747"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20485"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14800" y="3878263"/>
            <a:ext cx="4518025"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Rectangle 3"/>
          <p:cNvSpPr>
            <a:spLocks noChangeArrowheads="1"/>
          </p:cNvSpPr>
          <p:nvPr/>
        </p:nvSpPr>
        <p:spPr bwMode="auto">
          <a:xfrm>
            <a:off x="914400" y="5486400"/>
            <a:ext cx="310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Pinnae in different mammals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914400"/>
            <a:ext cx="8534400" cy="758825"/>
          </a:xfrm>
        </p:spPr>
        <p:txBody>
          <a:bodyPr/>
          <a:lstStyle/>
          <a:p>
            <a:r>
              <a:rPr lang="en-US" altLang="en-US" smtClean="0">
                <a:solidFill>
                  <a:srgbClr val="000000"/>
                </a:solidFill>
                <a:ea typeface="ＭＳ Ｐゴシック" pitchFamily="34" charset="-128"/>
              </a:rPr>
              <a:t>The Middle Ear </a:t>
            </a:r>
          </a:p>
        </p:txBody>
      </p:sp>
      <p:sp>
        <p:nvSpPr>
          <p:cNvPr id="21507" name="Content Placeholder 2"/>
          <p:cNvSpPr>
            <a:spLocks noGrp="1"/>
          </p:cNvSpPr>
          <p:nvPr>
            <p:ph sz="quarter" idx="1"/>
          </p:nvPr>
        </p:nvSpPr>
        <p:spPr>
          <a:xfrm>
            <a:off x="457200" y="1981200"/>
            <a:ext cx="8348663" cy="4117975"/>
          </a:xfrm>
        </p:spPr>
        <p:txBody>
          <a:bodyPr/>
          <a:lstStyle/>
          <a:p>
            <a:r>
              <a:rPr lang="en-US" altLang="en-US" sz="2400" smtClean="0">
                <a:solidFill>
                  <a:srgbClr val="000000"/>
                </a:solidFill>
                <a:ea typeface="ＭＳ Ｐゴシック" pitchFamily="34" charset="-128"/>
              </a:rPr>
              <a:t>Ossicles</a:t>
            </a:r>
          </a:p>
          <a:p>
            <a:pPr lvl="1"/>
            <a:r>
              <a:rPr lang="en-US" altLang="en-US" sz="2400" smtClean="0">
                <a:solidFill>
                  <a:srgbClr val="000000"/>
                </a:solidFill>
                <a:ea typeface="ＭＳ Ｐゴシック" pitchFamily="34" charset="-128"/>
              </a:rPr>
              <a:t>Malleus</a:t>
            </a:r>
          </a:p>
          <a:p>
            <a:pPr lvl="1"/>
            <a:r>
              <a:rPr lang="en-US" altLang="en-US" sz="2400" smtClean="0">
                <a:solidFill>
                  <a:srgbClr val="000000"/>
                </a:solidFill>
                <a:ea typeface="ＭＳ Ｐゴシック" pitchFamily="34" charset="-128"/>
              </a:rPr>
              <a:t>Incus</a:t>
            </a:r>
          </a:p>
          <a:p>
            <a:pPr lvl="1"/>
            <a:r>
              <a:rPr lang="en-US" altLang="en-US" sz="2400" smtClean="0">
                <a:solidFill>
                  <a:srgbClr val="000000"/>
                </a:solidFill>
                <a:ea typeface="ＭＳ Ｐゴシック" pitchFamily="34" charset="-128"/>
              </a:rPr>
              <a:t>Stapes </a:t>
            </a:r>
          </a:p>
          <a:p>
            <a:r>
              <a:rPr lang="en-US" altLang="en-US" sz="2400" smtClean="0">
                <a:solidFill>
                  <a:srgbClr val="000000"/>
                </a:solidFill>
                <a:ea typeface="ＭＳ Ｐゴシック" pitchFamily="34" charset="-128"/>
              </a:rPr>
              <a:t>Eustachian tube </a:t>
            </a:r>
          </a:p>
          <a:p>
            <a:r>
              <a:rPr lang="en-US" altLang="en-US" sz="2400" smtClean="0">
                <a:solidFill>
                  <a:srgbClr val="000000"/>
                </a:solidFill>
                <a:ea typeface="ＭＳ Ｐゴシック" pitchFamily="34" charset="-128"/>
              </a:rPr>
              <a:t>Tensor tympani</a:t>
            </a:r>
          </a:p>
          <a:p>
            <a:r>
              <a:rPr lang="en-US" altLang="en-US" sz="2400" smtClean="0">
                <a:solidFill>
                  <a:srgbClr val="000000"/>
                </a:solidFill>
                <a:ea typeface="ＭＳ Ｐゴシック" pitchFamily="34" charset="-128"/>
              </a:rPr>
              <a:t>Stapedius</a:t>
            </a:r>
          </a:p>
          <a:p>
            <a:r>
              <a:rPr lang="en-US" altLang="en-US" sz="2400" smtClean="0">
                <a:solidFill>
                  <a:srgbClr val="000000"/>
                </a:solidFill>
                <a:ea typeface="ＭＳ Ｐゴシック" pitchFamily="34" charset="-128"/>
              </a:rPr>
              <a:t>Acoustic reflex </a:t>
            </a:r>
          </a:p>
        </p:txBody>
      </p:sp>
      <p:sp>
        <p:nvSpPr>
          <p:cNvPr id="33795"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21509"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67225" y="1676400"/>
            <a:ext cx="29527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371600"/>
            <a:ext cx="8534400" cy="758825"/>
          </a:xfrm>
        </p:spPr>
        <p:txBody>
          <a:bodyPr/>
          <a:lstStyle/>
          <a:p>
            <a:r>
              <a:rPr lang="en-US" altLang="en-US" smtClean="0">
                <a:solidFill>
                  <a:srgbClr val="000000"/>
                </a:solidFill>
                <a:ea typeface="ＭＳ Ｐゴシック" pitchFamily="34" charset="-128"/>
              </a:rPr>
              <a:t>The Inner Ear </a:t>
            </a:r>
          </a:p>
        </p:txBody>
      </p:sp>
      <p:sp>
        <p:nvSpPr>
          <p:cNvPr id="22531" name="Content Placeholder 2"/>
          <p:cNvSpPr>
            <a:spLocks noGrp="1"/>
          </p:cNvSpPr>
          <p:nvPr>
            <p:ph sz="quarter" idx="1"/>
          </p:nvPr>
        </p:nvSpPr>
        <p:spPr>
          <a:xfrm>
            <a:off x="301625" y="2438400"/>
            <a:ext cx="8504238" cy="3660775"/>
          </a:xfrm>
        </p:spPr>
        <p:txBody>
          <a:bodyPr/>
          <a:lstStyle/>
          <a:p>
            <a:r>
              <a:rPr lang="en-US" altLang="en-US" sz="3200" smtClean="0">
                <a:solidFill>
                  <a:srgbClr val="000000"/>
                </a:solidFill>
                <a:ea typeface="ＭＳ Ｐゴシック" pitchFamily="34" charset="-128"/>
              </a:rPr>
              <a:t>Cochlea</a:t>
            </a:r>
          </a:p>
          <a:p>
            <a:r>
              <a:rPr lang="en-US" altLang="en-US" sz="3200" smtClean="0">
                <a:solidFill>
                  <a:srgbClr val="000000"/>
                </a:solidFill>
                <a:ea typeface="ＭＳ Ｐゴシック" pitchFamily="34" charset="-128"/>
              </a:rPr>
              <a:t>Tympanic canal</a:t>
            </a:r>
          </a:p>
          <a:p>
            <a:r>
              <a:rPr lang="en-US" altLang="en-US" sz="3200" smtClean="0">
                <a:solidFill>
                  <a:srgbClr val="000000"/>
                </a:solidFill>
                <a:ea typeface="ＭＳ Ｐゴシック" pitchFamily="34" charset="-128"/>
              </a:rPr>
              <a:t>Middle canal (cochlear duct)</a:t>
            </a:r>
          </a:p>
          <a:p>
            <a:r>
              <a:rPr lang="en-US" altLang="en-US" sz="3200" smtClean="0">
                <a:solidFill>
                  <a:srgbClr val="000000"/>
                </a:solidFill>
                <a:ea typeface="ＭＳ Ｐゴシック" pitchFamily="34" charset="-128"/>
              </a:rPr>
              <a:t>Vestibular canal</a:t>
            </a:r>
          </a:p>
          <a:p>
            <a:r>
              <a:rPr lang="en-US" altLang="en-US" sz="3200" smtClean="0">
                <a:solidFill>
                  <a:srgbClr val="000000"/>
                </a:solidFill>
                <a:ea typeface="ＭＳ Ｐゴシック" pitchFamily="34" charset="-128"/>
              </a:rPr>
              <a:t>Round window</a:t>
            </a:r>
          </a:p>
        </p:txBody>
      </p:sp>
      <p:sp>
        <p:nvSpPr>
          <p:cNvPr id="3584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04800" y="9144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Inner Ear</a:t>
            </a:r>
            <a:endParaRPr lang="en-US" dirty="0">
              <a:solidFill>
                <a:srgbClr val="000000"/>
              </a:solidFill>
            </a:endParaRPr>
          </a:p>
        </p:txBody>
      </p:sp>
      <p:pic>
        <p:nvPicPr>
          <p:cNvPr id="2355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455863" y="1838325"/>
            <a:ext cx="3927475" cy="4260850"/>
          </a:xfrm>
        </p:spPr>
      </p:pic>
      <p:sp>
        <p:nvSpPr>
          <p:cNvPr id="2355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066800"/>
            <a:ext cx="8534400" cy="758825"/>
          </a:xfrm>
        </p:spPr>
        <p:txBody>
          <a:bodyPr/>
          <a:lstStyle/>
          <a:p>
            <a:pPr eaLnBrk="1" hangingPunct="1"/>
            <a:r>
              <a:rPr lang="en-US" altLang="en-US" sz="3600" smtClean="0">
                <a:solidFill>
                  <a:srgbClr val="000000"/>
                </a:solidFill>
                <a:ea typeface="ＭＳ Ｐゴシック" pitchFamily="34" charset="-128"/>
              </a:rPr>
              <a:t>Cross-section of the Cochlea</a:t>
            </a:r>
          </a:p>
        </p:txBody>
      </p:sp>
      <p:pic>
        <p:nvPicPr>
          <p:cNvPr id="2457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460625" y="1962150"/>
            <a:ext cx="4298950" cy="4137025"/>
          </a:xfrm>
        </p:spPr>
      </p:pic>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2192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1625" y="2057400"/>
            <a:ext cx="8504238" cy="4041775"/>
          </a:xfrm>
        </p:spPr>
        <p:txBody>
          <a:bodyPr/>
          <a:lstStyle/>
          <a:p>
            <a:pPr marL="514350" indent="-514350">
              <a:buFont typeface="+mj-lt"/>
              <a:buAutoNum type="arabicPeriod"/>
              <a:defRPr/>
            </a:pPr>
            <a:r>
              <a:rPr lang="en-US" sz="2400" dirty="0">
                <a:solidFill>
                  <a:srgbClr val="000000"/>
                </a:solidFill>
              </a:rPr>
              <a:t>Discuss the physical nature of sound and how it correlates with the perceptual nature of sound. </a:t>
            </a:r>
          </a:p>
          <a:p>
            <a:pPr marL="514350" indent="-514350">
              <a:buFont typeface="+mj-lt"/>
              <a:buAutoNum type="arabicPeriod"/>
              <a:defRPr/>
            </a:pPr>
            <a:r>
              <a:rPr lang="en-US" sz="2400" dirty="0">
                <a:solidFill>
                  <a:srgbClr val="000000"/>
                </a:solidFill>
              </a:rPr>
              <a:t>Describe the basic anatomy of the ear and the difference between the outer, middle, and inner ear. </a:t>
            </a:r>
          </a:p>
          <a:p>
            <a:pPr marL="514350" indent="-514350">
              <a:buFont typeface="+mj-lt"/>
              <a:buAutoNum type="arabicPeriod"/>
              <a:defRPr/>
            </a:pPr>
            <a:r>
              <a:rPr lang="en-US" sz="2400" dirty="0">
                <a:solidFill>
                  <a:srgbClr val="000000"/>
                </a:solidFill>
              </a:rPr>
              <a:t>Examine the nature of hearing loss and what can be done to improve hearing in hearing-impaired individuals </a:t>
            </a:r>
            <a:endParaRPr lang="en-US" sz="2400" dirty="0" smtClean="0">
              <a:solidFill>
                <a:srgbClr val="000000"/>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The Basilar Membrane of the Cochlea </a:t>
            </a:r>
          </a:p>
        </p:txBody>
      </p:sp>
      <p:sp>
        <p:nvSpPr>
          <p:cNvPr id="25603" name="Content Placeholder 2"/>
          <p:cNvSpPr>
            <a:spLocks noGrp="1"/>
          </p:cNvSpPr>
          <p:nvPr>
            <p:ph sz="quarter" idx="1"/>
          </p:nvPr>
        </p:nvSpPr>
        <p:spPr>
          <a:xfrm>
            <a:off x="301625" y="2286000"/>
            <a:ext cx="8504238" cy="3813175"/>
          </a:xfrm>
        </p:spPr>
        <p:txBody>
          <a:bodyPr/>
          <a:lstStyle/>
          <a:p>
            <a:r>
              <a:rPr lang="en-US" altLang="en-US" sz="3200" smtClean="0">
                <a:solidFill>
                  <a:srgbClr val="000000"/>
                </a:solidFill>
                <a:ea typeface="ＭＳ Ｐゴシック" pitchFamily="34" charset="-128"/>
              </a:rPr>
              <a:t>Reissner’s membrane</a:t>
            </a:r>
          </a:p>
          <a:p>
            <a:r>
              <a:rPr lang="en-US" altLang="en-US" sz="3200" smtClean="0">
                <a:solidFill>
                  <a:srgbClr val="000000"/>
                </a:solidFill>
                <a:ea typeface="ＭＳ Ｐゴシック" pitchFamily="34" charset="-128"/>
              </a:rPr>
              <a:t>Basilar membrane</a:t>
            </a:r>
          </a:p>
          <a:p>
            <a:r>
              <a:rPr lang="en-US" altLang="en-US" sz="3200" smtClean="0">
                <a:solidFill>
                  <a:srgbClr val="000000"/>
                </a:solidFill>
                <a:ea typeface="ＭＳ Ｐゴシック" pitchFamily="34" charset="-128"/>
              </a:rPr>
              <a:t>Organ of Corti</a:t>
            </a:r>
          </a:p>
          <a:p>
            <a:r>
              <a:rPr lang="en-US" altLang="en-US" sz="3200" smtClean="0">
                <a:solidFill>
                  <a:srgbClr val="000000"/>
                </a:solidFill>
                <a:ea typeface="ＭＳ Ｐゴシック" pitchFamily="34" charset="-128"/>
              </a:rPr>
              <a:t>Perilymph</a:t>
            </a:r>
          </a:p>
          <a:p>
            <a:r>
              <a:rPr lang="en-US" altLang="en-US" sz="3200" smtClean="0">
                <a:solidFill>
                  <a:srgbClr val="000000"/>
                </a:solidFill>
                <a:ea typeface="ＭＳ Ｐゴシック" pitchFamily="34" charset="-128"/>
              </a:rPr>
              <a:t>Characteristic frequency  </a:t>
            </a:r>
          </a:p>
        </p:txBody>
      </p:sp>
      <p:sp>
        <p:nvSpPr>
          <p:cNvPr id="4096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228600" y="1066800"/>
            <a:ext cx="8534400" cy="758825"/>
          </a:xfrm>
        </p:spPr>
        <p:txBody>
          <a:bodyPr/>
          <a:lstStyle/>
          <a:p>
            <a:pPr eaLnBrk="1" hangingPunct="1">
              <a:defRPr/>
            </a:pPr>
            <a:r>
              <a:rPr lang="en-US" sz="2800" dirty="0">
                <a:solidFill>
                  <a:srgbClr val="000000"/>
                </a:solidFill>
                <a:latin typeface="+mn-lt"/>
              </a:rPr>
              <a:t>Sound </a:t>
            </a:r>
            <a:r>
              <a:rPr lang="en-US" sz="2800" dirty="0" smtClean="0">
                <a:solidFill>
                  <a:srgbClr val="000000"/>
                </a:solidFill>
                <a:latin typeface="+mn-lt"/>
              </a:rPr>
              <a:t>Waves </a:t>
            </a:r>
            <a:r>
              <a:rPr lang="en-US" sz="2800" dirty="0">
                <a:solidFill>
                  <a:srgbClr val="000000"/>
                </a:solidFill>
                <a:latin typeface="+mn-lt"/>
              </a:rPr>
              <a:t>and </a:t>
            </a:r>
            <a:r>
              <a:rPr lang="en-US" sz="2800" dirty="0" smtClean="0">
                <a:solidFill>
                  <a:srgbClr val="000000"/>
                </a:solidFill>
                <a:latin typeface="+mn-lt"/>
              </a:rPr>
              <a:t>Changes </a:t>
            </a:r>
            <a:r>
              <a:rPr lang="en-US" sz="2800" dirty="0">
                <a:solidFill>
                  <a:srgbClr val="000000"/>
                </a:solidFill>
                <a:latin typeface="+mn-lt"/>
              </a:rPr>
              <a:t>to the </a:t>
            </a:r>
            <a:r>
              <a:rPr lang="en-US" sz="2800" dirty="0" smtClean="0">
                <a:solidFill>
                  <a:srgbClr val="000000"/>
                </a:solidFill>
                <a:latin typeface="+mn-lt"/>
              </a:rPr>
              <a:t>Basilar Membrane</a:t>
            </a:r>
            <a:endParaRPr lang="en-US" sz="2800" dirty="0">
              <a:solidFill>
                <a:srgbClr val="000000"/>
              </a:solidFill>
            </a:endParaRPr>
          </a:p>
        </p:txBody>
      </p:sp>
      <p:pic>
        <p:nvPicPr>
          <p:cNvPr id="2662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38288" y="1879600"/>
            <a:ext cx="6143625" cy="4219575"/>
          </a:xfrm>
        </p:spPr>
      </p:pic>
      <p:sp>
        <p:nvSpPr>
          <p:cNvPr id="2662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914400"/>
            <a:ext cx="8534400" cy="758825"/>
          </a:xfrm>
        </p:spPr>
        <p:txBody>
          <a:bodyPr/>
          <a:lstStyle/>
          <a:p>
            <a:pPr eaLnBrk="1" hangingPunct="1"/>
            <a:r>
              <a:rPr lang="en-US" altLang="en-US" sz="2400" smtClean="0">
                <a:solidFill>
                  <a:srgbClr val="000000"/>
                </a:solidFill>
                <a:ea typeface="ＭＳ Ｐゴシック" pitchFamily="34" charset="-128"/>
              </a:rPr>
              <a:t>Frequency and Displacement along the Basilar Membrane </a:t>
            </a:r>
          </a:p>
        </p:txBody>
      </p:sp>
      <p:pic>
        <p:nvPicPr>
          <p:cNvPr id="2765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81163" y="1757363"/>
            <a:ext cx="5476875" cy="4341812"/>
          </a:xfrm>
        </p:spPr>
      </p:pic>
      <p:sp>
        <p:nvSpPr>
          <p:cNvPr id="2765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The Organ of Corti </a:t>
            </a:r>
          </a:p>
        </p:txBody>
      </p:sp>
      <p:sp>
        <p:nvSpPr>
          <p:cNvPr id="28675" name="Content Placeholder 2"/>
          <p:cNvSpPr>
            <a:spLocks noGrp="1"/>
          </p:cNvSpPr>
          <p:nvPr>
            <p:ph sz="quarter" idx="1"/>
          </p:nvPr>
        </p:nvSpPr>
        <p:spPr>
          <a:xfrm>
            <a:off x="301625" y="2209800"/>
            <a:ext cx="8504238" cy="3889375"/>
          </a:xfrm>
        </p:spPr>
        <p:txBody>
          <a:bodyPr/>
          <a:lstStyle/>
          <a:p>
            <a:r>
              <a:rPr lang="en-US" altLang="en-US" sz="2800" smtClean="0">
                <a:solidFill>
                  <a:srgbClr val="000000"/>
                </a:solidFill>
                <a:ea typeface="ＭＳ Ｐゴシック" pitchFamily="34" charset="-128"/>
              </a:rPr>
              <a:t>Hair cells</a:t>
            </a:r>
          </a:p>
          <a:p>
            <a:r>
              <a:rPr lang="en-US" altLang="en-US" sz="2800" smtClean="0">
                <a:solidFill>
                  <a:srgbClr val="000000"/>
                </a:solidFill>
                <a:ea typeface="ＭＳ Ｐゴシック" pitchFamily="34" charset="-128"/>
              </a:rPr>
              <a:t>Stereocilium</a:t>
            </a:r>
          </a:p>
          <a:p>
            <a:r>
              <a:rPr lang="en-US" altLang="en-US" sz="2800" smtClean="0">
                <a:solidFill>
                  <a:srgbClr val="000000"/>
                </a:solidFill>
                <a:ea typeface="ＭＳ Ｐゴシック" pitchFamily="34" charset="-128"/>
              </a:rPr>
              <a:t>Outer hair cells</a:t>
            </a:r>
          </a:p>
          <a:p>
            <a:r>
              <a:rPr lang="en-US" altLang="en-US" sz="2800" smtClean="0">
                <a:solidFill>
                  <a:srgbClr val="000000"/>
                </a:solidFill>
                <a:ea typeface="ＭＳ Ｐゴシック" pitchFamily="34" charset="-128"/>
              </a:rPr>
              <a:t>Inner hair cells</a:t>
            </a:r>
          </a:p>
          <a:p>
            <a:r>
              <a:rPr lang="en-US" altLang="en-US" sz="2800" smtClean="0">
                <a:solidFill>
                  <a:srgbClr val="000000"/>
                </a:solidFill>
                <a:ea typeface="ＭＳ Ｐゴシック" pitchFamily="34" charset="-128"/>
              </a:rPr>
              <a:t>Tectorial membrane</a:t>
            </a:r>
          </a:p>
          <a:p>
            <a:r>
              <a:rPr lang="en-US" altLang="en-US" sz="2800" smtClean="0">
                <a:solidFill>
                  <a:srgbClr val="000000"/>
                </a:solidFill>
                <a:ea typeface="ＭＳ Ｐゴシック" pitchFamily="34" charset="-128"/>
              </a:rPr>
              <a:t>Place code theory</a:t>
            </a:r>
          </a:p>
          <a:p>
            <a:r>
              <a:rPr lang="en-US" altLang="en-US" sz="2800" smtClean="0">
                <a:solidFill>
                  <a:srgbClr val="000000"/>
                </a:solidFill>
                <a:ea typeface="ＭＳ Ｐゴシック" pitchFamily="34" charset="-128"/>
              </a:rPr>
              <a:t>Temporal code theory</a:t>
            </a:r>
          </a:p>
        </p:txBody>
      </p:sp>
      <p:sp>
        <p:nvSpPr>
          <p:cNvPr id="4608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1219200"/>
            <a:ext cx="8534400" cy="758825"/>
          </a:xfrm>
        </p:spPr>
        <p:txBody>
          <a:bodyPr/>
          <a:lstStyle/>
          <a:p>
            <a:pPr eaLnBrk="1" hangingPunct="1"/>
            <a:r>
              <a:rPr lang="en-US" altLang="en-US" smtClean="0">
                <a:solidFill>
                  <a:srgbClr val="000000"/>
                </a:solidFill>
                <a:ea typeface="ＭＳ Ｐゴシック" pitchFamily="34" charset="-128"/>
              </a:rPr>
              <a:t>The Organ of Corti </a:t>
            </a:r>
          </a:p>
        </p:txBody>
      </p:sp>
      <p:pic>
        <p:nvPicPr>
          <p:cNvPr id="2969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863725" y="2125663"/>
            <a:ext cx="5187950" cy="3973512"/>
          </a:xfrm>
        </p:spPr>
      </p:pic>
      <p:sp>
        <p:nvSpPr>
          <p:cNvPr id="2970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304800" y="990600"/>
            <a:ext cx="8534400" cy="758825"/>
          </a:xfrm>
        </p:spPr>
        <p:txBody>
          <a:bodyPr/>
          <a:lstStyle/>
          <a:p>
            <a:pPr eaLnBrk="1" hangingPunct="1">
              <a:defRPr/>
            </a:pPr>
            <a:r>
              <a:rPr lang="en-US" sz="3600" dirty="0">
                <a:solidFill>
                  <a:srgbClr val="000000"/>
                </a:solidFill>
                <a:latin typeface="+mn-lt"/>
              </a:rPr>
              <a:t>Actions of </a:t>
            </a:r>
            <a:r>
              <a:rPr lang="en-US" sz="3600" dirty="0" smtClean="0">
                <a:solidFill>
                  <a:srgbClr val="000000"/>
                </a:solidFill>
                <a:latin typeface="+mn-lt"/>
              </a:rPr>
              <a:t>Hair Cells</a:t>
            </a:r>
            <a:endParaRPr lang="en-US" dirty="0">
              <a:solidFill>
                <a:srgbClr val="000000"/>
              </a:solidFill>
            </a:endParaRPr>
          </a:p>
        </p:txBody>
      </p:sp>
      <p:pic>
        <p:nvPicPr>
          <p:cNvPr id="3072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085850" y="2125663"/>
            <a:ext cx="7200900" cy="3973512"/>
          </a:xfrm>
        </p:spPr>
      </p:pic>
      <p:sp>
        <p:nvSpPr>
          <p:cNvPr id="3072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1524000"/>
            <a:ext cx="8534400" cy="758825"/>
          </a:xfrm>
        </p:spPr>
        <p:txBody>
          <a:bodyPr/>
          <a:lstStyle/>
          <a:p>
            <a:r>
              <a:rPr lang="en-US" altLang="en-US" sz="3200" smtClean="0">
                <a:solidFill>
                  <a:srgbClr val="000000"/>
                </a:solidFill>
                <a:ea typeface="ＭＳ Ｐゴシック" pitchFamily="34" charset="-128"/>
              </a:rPr>
              <a:t>Hearing Loss, Hearing Aids, </a:t>
            </a:r>
            <a:br>
              <a:rPr lang="en-US" altLang="en-US" sz="3200" smtClean="0">
                <a:solidFill>
                  <a:srgbClr val="000000"/>
                </a:solidFill>
                <a:ea typeface="ＭＳ Ｐゴシック" pitchFamily="34" charset="-128"/>
              </a:rPr>
            </a:br>
            <a:r>
              <a:rPr lang="en-US" altLang="en-US" sz="3200" smtClean="0">
                <a:solidFill>
                  <a:srgbClr val="000000"/>
                </a:solidFill>
                <a:ea typeface="ＭＳ Ｐゴシック" pitchFamily="34" charset="-128"/>
              </a:rPr>
              <a:t>and Cochlear Implants </a:t>
            </a:r>
          </a:p>
        </p:txBody>
      </p:sp>
      <p:sp>
        <p:nvSpPr>
          <p:cNvPr id="31747" name="Content Placeholder 2"/>
          <p:cNvSpPr>
            <a:spLocks noGrp="1"/>
          </p:cNvSpPr>
          <p:nvPr>
            <p:ph sz="quarter" idx="1"/>
          </p:nvPr>
        </p:nvSpPr>
        <p:spPr>
          <a:xfrm>
            <a:off x="301625" y="2514600"/>
            <a:ext cx="8504238" cy="3584575"/>
          </a:xfrm>
        </p:spPr>
        <p:txBody>
          <a:bodyPr/>
          <a:lstStyle/>
          <a:p>
            <a:r>
              <a:rPr lang="en-US" altLang="en-US" sz="2400" smtClean="0">
                <a:solidFill>
                  <a:srgbClr val="000000"/>
                </a:solidFill>
                <a:ea typeface="ＭＳ Ｐゴシック" pitchFamily="34" charset="-128"/>
              </a:rPr>
              <a:t>Audiometer</a:t>
            </a:r>
          </a:p>
          <a:p>
            <a:r>
              <a:rPr lang="en-US" altLang="en-US" sz="2400" smtClean="0">
                <a:solidFill>
                  <a:srgbClr val="000000"/>
                </a:solidFill>
                <a:ea typeface="ＭＳ Ｐゴシック" pitchFamily="34" charset="-128"/>
              </a:rPr>
              <a:t>Audiogram</a:t>
            </a:r>
          </a:p>
          <a:p>
            <a:r>
              <a:rPr lang="en-US" altLang="en-US" sz="2400" smtClean="0">
                <a:solidFill>
                  <a:srgbClr val="000000"/>
                </a:solidFill>
                <a:ea typeface="ＭＳ Ｐゴシック" pitchFamily="34" charset="-128"/>
              </a:rPr>
              <a:t>Conductive Hearing Loss </a:t>
            </a:r>
          </a:p>
          <a:p>
            <a:pPr lvl="1"/>
            <a:r>
              <a:rPr lang="en-US" altLang="en-US" sz="2400" smtClean="0">
                <a:solidFill>
                  <a:srgbClr val="000000"/>
                </a:solidFill>
                <a:ea typeface="ＭＳ Ｐゴシック" pitchFamily="34" charset="-128"/>
              </a:rPr>
              <a:t>Otosclerosis</a:t>
            </a:r>
          </a:p>
          <a:p>
            <a:r>
              <a:rPr lang="en-US" altLang="en-US" sz="2400" smtClean="0">
                <a:solidFill>
                  <a:srgbClr val="000000"/>
                </a:solidFill>
                <a:ea typeface="ＭＳ Ｐゴシック" pitchFamily="34" charset="-128"/>
              </a:rPr>
              <a:t>Sensorineural Hearing Loss </a:t>
            </a:r>
          </a:p>
          <a:p>
            <a:r>
              <a:rPr lang="en-US" altLang="en-US" sz="2400" smtClean="0">
                <a:solidFill>
                  <a:srgbClr val="000000"/>
                </a:solidFill>
                <a:ea typeface="ＭＳ Ｐゴシック" pitchFamily="34" charset="-128"/>
              </a:rPr>
              <a:t>Tinnitus</a:t>
            </a:r>
            <a:r>
              <a:rPr lang="en-US" altLang="en-US" sz="2400" b="1" smtClean="0">
                <a:solidFill>
                  <a:srgbClr val="000000"/>
                </a:solidFill>
                <a:ea typeface="ＭＳ Ｐゴシック" pitchFamily="34" charset="-128"/>
              </a:rPr>
              <a:t> </a:t>
            </a:r>
            <a:endParaRPr lang="en-US" altLang="en-US" sz="2400" smtClean="0">
              <a:solidFill>
                <a:srgbClr val="000000"/>
              </a:solidFill>
              <a:ea typeface="ＭＳ Ｐゴシック" pitchFamily="34" charset="-128"/>
            </a:endParaRPr>
          </a:p>
        </p:txBody>
      </p:sp>
      <p:sp>
        <p:nvSpPr>
          <p:cNvPr id="5120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304800" y="1066800"/>
            <a:ext cx="8534400" cy="758825"/>
          </a:xfrm>
        </p:spPr>
        <p:txBody>
          <a:bodyPr/>
          <a:lstStyle/>
          <a:p>
            <a:pPr eaLnBrk="1" hangingPunct="1">
              <a:defRPr/>
            </a:pPr>
            <a:r>
              <a:rPr lang="en-US" sz="3600" dirty="0" err="1">
                <a:solidFill>
                  <a:srgbClr val="000000"/>
                </a:solidFill>
                <a:latin typeface="+mn-lt"/>
              </a:rPr>
              <a:t>Audiological</a:t>
            </a:r>
            <a:r>
              <a:rPr lang="en-US" sz="3600" dirty="0">
                <a:solidFill>
                  <a:srgbClr val="000000"/>
                </a:solidFill>
                <a:latin typeface="+mn-lt"/>
              </a:rPr>
              <a:t> </a:t>
            </a:r>
            <a:r>
              <a:rPr lang="en-US" sz="3600" dirty="0" smtClean="0">
                <a:solidFill>
                  <a:srgbClr val="000000"/>
                </a:solidFill>
                <a:latin typeface="+mn-lt"/>
              </a:rPr>
              <a:t>Report</a:t>
            </a:r>
            <a:endParaRPr lang="en-US" dirty="0">
              <a:solidFill>
                <a:srgbClr val="000000"/>
              </a:solidFill>
            </a:endParaRPr>
          </a:p>
        </p:txBody>
      </p:sp>
      <p:pic>
        <p:nvPicPr>
          <p:cNvPr id="3277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60575" y="1920875"/>
            <a:ext cx="5022850" cy="4178300"/>
          </a:xfrm>
        </p:spPr>
      </p:pic>
      <p:sp>
        <p:nvSpPr>
          <p:cNvPr id="3277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Hearing Aids </a:t>
            </a:r>
          </a:p>
        </p:txBody>
      </p:sp>
      <p:pic>
        <p:nvPicPr>
          <p:cNvPr id="3379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4" r="-44"/>
          <a:stretch>
            <a:fillRect/>
          </a:stretch>
        </p:blipFill>
        <p:spPr>
          <a:xfrm>
            <a:off x="304800" y="2286000"/>
            <a:ext cx="4232275" cy="2819400"/>
          </a:xfrm>
        </p:spPr>
      </p:pic>
      <p:sp>
        <p:nvSpPr>
          <p:cNvPr id="54275"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33797" name="Picture 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24400" y="2286000"/>
            <a:ext cx="4178300"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990600"/>
            <a:ext cx="8534400" cy="758825"/>
          </a:xfrm>
        </p:spPr>
        <p:txBody>
          <a:bodyPr/>
          <a:lstStyle/>
          <a:p>
            <a:r>
              <a:rPr lang="en-US" altLang="en-US" smtClean="0">
                <a:solidFill>
                  <a:srgbClr val="000000"/>
                </a:solidFill>
                <a:ea typeface="ＭＳ Ｐゴシック" pitchFamily="34" charset="-128"/>
              </a:rPr>
              <a:t>Cochlear Implants </a:t>
            </a:r>
          </a:p>
        </p:txBody>
      </p:sp>
      <p:pic>
        <p:nvPicPr>
          <p:cNvPr id="3481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828800" y="1879600"/>
            <a:ext cx="5410200" cy="4219575"/>
          </a:xfrm>
        </p:spPr>
      </p:pic>
      <p:sp>
        <p:nvSpPr>
          <p:cNvPr id="5632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Sound as Stimulus </a:t>
            </a:r>
          </a:p>
        </p:txBody>
      </p:sp>
      <p:sp>
        <p:nvSpPr>
          <p:cNvPr id="8195" name="Content Placeholder 2"/>
          <p:cNvSpPr>
            <a:spLocks noGrp="1"/>
          </p:cNvSpPr>
          <p:nvPr>
            <p:ph sz="quarter" idx="1"/>
          </p:nvPr>
        </p:nvSpPr>
        <p:spPr>
          <a:xfrm>
            <a:off x="301625" y="1828800"/>
            <a:ext cx="8504238" cy="4270375"/>
          </a:xfrm>
        </p:spPr>
        <p:txBody>
          <a:bodyPr/>
          <a:lstStyle/>
          <a:p>
            <a:r>
              <a:rPr lang="en-US" altLang="en-US" sz="3200" smtClean="0">
                <a:solidFill>
                  <a:srgbClr val="000000"/>
                </a:solidFill>
                <a:ea typeface="ＭＳ Ｐゴシック" pitchFamily="34" charset="-128"/>
              </a:rPr>
              <a:t>Sound stimulus</a:t>
            </a:r>
          </a:p>
          <a:p>
            <a:r>
              <a:rPr lang="en-US" altLang="en-US" sz="3200" smtClean="0">
                <a:solidFill>
                  <a:srgbClr val="000000"/>
                </a:solidFill>
                <a:ea typeface="ＭＳ Ｐゴシック" pitchFamily="34" charset="-128"/>
              </a:rPr>
              <a:t>Sound waves</a:t>
            </a:r>
          </a:p>
        </p:txBody>
      </p:sp>
      <p:sp>
        <p:nvSpPr>
          <p:cNvPr id="1024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8197"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0" y="2919413"/>
            <a:ext cx="5786438"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Box 3"/>
          <p:cNvSpPr txBox="1">
            <a:spLocks noChangeArrowheads="1"/>
          </p:cNvSpPr>
          <p:nvPr/>
        </p:nvSpPr>
        <p:spPr bwMode="auto">
          <a:xfrm>
            <a:off x="3810000" y="5791200"/>
            <a:ext cx="4803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The propagation of sound through a medium.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534400" cy="758825"/>
          </a:xfrm>
        </p:spPr>
        <p:txBody>
          <a:bodyPr/>
          <a:lstStyle/>
          <a:p>
            <a:pPr>
              <a:defRPr/>
            </a:pPr>
            <a:r>
              <a:rPr lang="en-US" sz="3600" dirty="0">
                <a:solidFill>
                  <a:srgbClr val="000000"/>
                </a:solidFill>
                <a:latin typeface="+mn-lt"/>
              </a:rPr>
              <a:t>Frequency or </a:t>
            </a:r>
            <a:r>
              <a:rPr lang="en-US" sz="3600" dirty="0" smtClean="0">
                <a:solidFill>
                  <a:srgbClr val="000000"/>
                </a:solidFill>
                <a:latin typeface="+mn-lt"/>
              </a:rPr>
              <a:t>Wavelength </a:t>
            </a:r>
            <a:r>
              <a:rPr lang="en-US" sz="3600" dirty="0">
                <a:solidFill>
                  <a:srgbClr val="000000"/>
                </a:solidFill>
                <a:latin typeface="+mn-lt"/>
              </a:rPr>
              <a:t>of </a:t>
            </a:r>
            <a:r>
              <a:rPr lang="en-US" sz="3600" dirty="0" smtClean="0">
                <a:solidFill>
                  <a:srgbClr val="000000"/>
                </a:solidFill>
                <a:latin typeface="+mn-lt"/>
              </a:rPr>
              <a:t>Sound</a:t>
            </a:r>
            <a:endParaRPr lang="en-US" dirty="0">
              <a:solidFill>
                <a:srgbClr val="000000"/>
              </a:solidFill>
              <a:cs typeface="+mj-cs"/>
            </a:endParaRPr>
          </a:p>
        </p:txBody>
      </p:sp>
      <p:pic>
        <p:nvPicPr>
          <p:cNvPr id="921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51050" y="1981200"/>
            <a:ext cx="5118100" cy="4137025"/>
          </a:xfrm>
        </p:spPr>
      </p:pic>
      <p:sp>
        <p:nvSpPr>
          <p:cNvPr id="12291"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371600"/>
            <a:ext cx="8534400" cy="758825"/>
          </a:xfrm>
        </p:spPr>
        <p:txBody>
          <a:bodyPr/>
          <a:lstStyle/>
          <a:p>
            <a:r>
              <a:rPr lang="en-US" altLang="en-US" sz="3200" smtClean="0">
                <a:solidFill>
                  <a:srgbClr val="000000"/>
                </a:solidFill>
                <a:ea typeface="ＭＳ Ｐゴシック" pitchFamily="34" charset="-128"/>
              </a:rPr>
              <a:t>The Relation of Physical and </a:t>
            </a:r>
            <a:br>
              <a:rPr lang="en-US" altLang="en-US" sz="3200" smtClean="0">
                <a:solidFill>
                  <a:srgbClr val="000000"/>
                </a:solidFill>
                <a:ea typeface="ＭＳ Ｐゴシック" pitchFamily="34" charset="-128"/>
              </a:rPr>
            </a:br>
            <a:r>
              <a:rPr lang="en-US" altLang="en-US" sz="3200" smtClean="0">
                <a:solidFill>
                  <a:srgbClr val="000000"/>
                </a:solidFill>
                <a:ea typeface="ＭＳ Ｐゴシック" pitchFamily="34" charset="-128"/>
              </a:rPr>
              <a:t>Perceptual Attributes of Sound </a:t>
            </a:r>
          </a:p>
        </p:txBody>
      </p:sp>
      <p:sp>
        <p:nvSpPr>
          <p:cNvPr id="10243" name="Content Placeholder 2"/>
          <p:cNvSpPr>
            <a:spLocks noGrp="1"/>
          </p:cNvSpPr>
          <p:nvPr>
            <p:ph sz="quarter" idx="1"/>
          </p:nvPr>
        </p:nvSpPr>
        <p:spPr>
          <a:xfrm>
            <a:off x="301625" y="2362200"/>
            <a:ext cx="8504238" cy="3736975"/>
          </a:xfrm>
        </p:spPr>
        <p:txBody>
          <a:bodyPr/>
          <a:lstStyle/>
          <a:p>
            <a:r>
              <a:rPr lang="en-US" altLang="en-US" smtClean="0">
                <a:solidFill>
                  <a:srgbClr val="000000"/>
                </a:solidFill>
                <a:ea typeface="ＭＳ Ｐゴシック" pitchFamily="34" charset="-128"/>
              </a:rPr>
              <a:t>Amplitude and Loudness </a:t>
            </a:r>
          </a:p>
          <a:p>
            <a:r>
              <a:rPr lang="en-US" altLang="en-US" smtClean="0">
                <a:solidFill>
                  <a:srgbClr val="000000"/>
                </a:solidFill>
                <a:ea typeface="ＭＳ Ｐゴシック" pitchFamily="34" charset="-128"/>
              </a:rPr>
              <a:t>Frequency and Pitch </a:t>
            </a:r>
          </a:p>
          <a:p>
            <a:r>
              <a:rPr lang="en-US" altLang="en-US" smtClean="0">
                <a:solidFill>
                  <a:srgbClr val="000000"/>
                </a:solidFill>
                <a:ea typeface="ＭＳ Ｐゴシック" pitchFamily="34" charset="-128"/>
              </a:rPr>
              <a:t>Waveform and Timbre </a:t>
            </a:r>
          </a:p>
          <a:p>
            <a:endParaRPr lang="en-US" altLang="en-US" smtClean="0">
              <a:solidFill>
                <a:srgbClr val="000000"/>
              </a:solidFill>
              <a:ea typeface="ＭＳ Ｐゴシック" pitchFamily="34" charset="-128"/>
            </a:endParaRPr>
          </a:p>
        </p:txBody>
      </p:sp>
      <p:sp>
        <p:nvSpPr>
          <p:cNvPr id="14339"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Amplitude and Loudness </a:t>
            </a:r>
          </a:p>
        </p:txBody>
      </p:sp>
      <p:sp>
        <p:nvSpPr>
          <p:cNvPr id="11267" name="Content Placeholder 2"/>
          <p:cNvSpPr>
            <a:spLocks noGrp="1"/>
          </p:cNvSpPr>
          <p:nvPr>
            <p:ph sz="quarter" idx="1"/>
          </p:nvPr>
        </p:nvSpPr>
        <p:spPr>
          <a:xfrm>
            <a:off x="301625" y="1905000"/>
            <a:ext cx="8504238" cy="4194175"/>
          </a:xfrm>
        </p:spPr>
        <p:txBody>
          <a:bodyPr/>
          <a:lstStyle/>
          <a:p>
            <a:r>
              <a:rPr lang="en-US" altLang="en-US" sz="3200" smtClean="0">
                <a:solidFill>
                  <a:srgbClr val="000000"/>
                </a:solidFill>
                <a:ea typeface="ＭＳ Ｐゴシック" pitchFamily="34" charset="-128"/>
              </a:rPr>
              <a:t>Pure tone</a:t>
            </a:r>
          </a:p>
          <a:p>
            <a:r>
              <a:rPr lang="en-US" altLang="en-US" sz="3200" smtClean="0">
                <a:solidFill>
                  <a:srgbClr val="000000"/>
                </a:solidFill>
                <a:ea typeface="ＭＳ Ｐゴシック" pitchFamily="34" charset="-128"/>
              </a:rPr>
              <a:t>Amplitude</a:t>
            </a:r>
          </a:p>
          <a:p>
            <a:r>
              <a:rPr lang="en-US" altLang="en-US" sz="3200" smtClean="0">
                <a:solidFill>
                  <a:srgbClr val="000000"/>
                </a:solidFill>
                <a:ea typeface="ＭＳ Ｐゴシック" pitchFamily="34" charset="-128"/>
              </a:rPr>
              <a:t>Loudness</a:t>
            </a:r>
          </a:p>
          <a:p>
            <a:r>
              <a:rPr lang="en-US" altLang="en-US" sz="3200" smtClean="0">
                <a:solidFill>
                  <a:srgbClr val="000000"/>
                </a:solidFill>
                <a:ea typeface="ＭＳ Ｐゴシック" pitchFamily="34" charset="-128"/>
              </a:rPr>
              <a:t>Decibel (dB)</a:t>
            </a:r>
          </a:p>
        </p:txBody>
      </p:sp>
      <p:sp>
        <p:nvSpPr>
          <p:cNvPr id="1536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143000"/>
            <a:ext cx="8534400" cy="758825"/>
          </a:xfrm>
        </p:spPr>
        <p:txBody>
          <a:bodyPr/>
          <a:lstStyle/>
          <a:p>
            <a:pPr eaLnBrk="1" hangingPunct="1"/>
            <a:r>
              <a:rPr lang="en-US" altLang="en-US" sz="3600" smtClean="0">
                <a:solidFill>
                  <a:srgbClr val="000000"/>
                </a:solidFill>
                <a:ea typeface="ＭＳ Ｐゴシック" pitchFamily="34" charset="-128"/>
              </a:rPr>
              <a:t>Amplitude, Frequency, and Waveform</a:t>
            </a:r>
            <a:endParaRPr lang="en-US" altLang="en-US" smtClean="0">
              <a:solidFill>
                <a:srgbClr val="000000"/>
              </a:solidFill>
              <a:ea typeface="ＭＳ Ｐゴシック" pitchFamily="34" charset="-128"/>
            </a:endParaRP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71625" y="1879600"/>
            <a:ext cx="6076950" cy="4219575"/>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04800" y="990600"/>
            <a:ext cx="8534400" cy="758825"/>
          </a:xfrm>
        </p:spPr>
        <p:txBody>
          <a:bodyPr/>
          <a:lstStyle/>
          <a:p>
            <a:pPr eaLnBrk="1" hangingPunct="1">
              <a:defRPr/>
            </a:pPr>
            <a:r>
              <a:rPr lang="en-US" sz="3200" dirty="0">
                <a:solidFill>
                  <a:srgbClr val="000000"/>
                </a:solidFill>
                <a:latin typeface="+mn-lt"/>
              </a:rPr>
              <a:t>Amplitude (loudness) of </a:t>
            </a:r>
            <a:r>
              <a:rPr lang="en-US" sz="3200" dirty="0" smtClean="0">
                <a:solidFill>
                  <a:srgbClr val="000000"/>
                </a:solidFill>
                <a:latin typeface="+mn-lt"/>
              </a:rPr>
              <a:t>Common Sounds</a:t>
            </a:r>
            <a:endParaRPr lang="en-US" sz="3200" dirty="0">
              <a:solidFill>
                <a:srgbClr val="000000"/>
              </a:solidFill>
            </a:endParaRPr>
          </a:p>
        </p:txBody>
      </p:sp>
      <p:pic>
        <p:nvPicPr>
          <p:cNvPr id="133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411538" y="1838325"/>
            <a:ext cx="2473325" cy="4260850"/>
          </a:xfrm>
        </p:spPr>
      </p:pic>
      <p:sp>
        <p:nvSpPr>
          <p:cNvPr id="1331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Frequency and Pitch </a:t>
            </a:r>
          </a:p>
        </p:txBody>
      </p:sp>
      <p:sp>
        <p:nvSpPr>
          <p:cNvPr id="14339" name="Content Placeholder 2"/>
          <p:cNvSpPr>
            <a:spLocks noGrp="1"/>
          </p:cNvSpPr>
          <p:nvPr>
            <p:ph sz="quarter" idx="1"/>
          </p:nvPr>
        </p:nvSpPr>
        <p:spPr>
          <a:xfrm>
            <a:off x="301625" y="1828800"/>
            <a:ext cx="8504238" cy="4270375"/>
          </a:xfrm>
        </p:spPr>
        <p:txBody>
          <a:bodyPr/>
          <a:lstStyle/>
          <a:p>
            <a:r>
              <a:rPr lang="en-US" altLang="en-US" sz="2800" smtClean="0">
                <a:solidFill>
                  <a:srgbClr val="000000"/>
                </a:solidFill>
                <a:ea typeface="ＭＳ Ｐゴシック" pitchFamily="34" charset="-128"/>
              </a:rPr>
              <a:t>Frequency (sound stimulus)</a:t>
            </a:r>
          </a:p>
          <a:p>
            <a:r>
              <a:rPr lang="en-US" altLang="en-US" sz="2800" smtClean="0">
                <a:solidFill>
                  <a:srgbClr val="000000"/>
                </a:solidFill>
                <a:ea typeface="ＭＳ Ｐゴシック" pitchFamily="34" charset="-128"/>
              </a:rPr>
              <a:t>Pitch</a:t>
            </a:r>
          </a:p>
          <a:p>
            <a:r>
              <a:rPr lang="en-US" altLang="en-US" sz="2800" smtClean="0">
                <a:solidFill>
                  <a:srgbClr val="000000"/>
                </a:solidFill>
                <a:ea typeface="ＭＳ Ｐゴシック" pitchFamily="34" charset="-128"/>
              </a:rPr>
              <a:t>Hertz (Hz)</a:t>
            </a:r>
          </a:p>
        </p:txBody>
      </p:sp>
      <p:sp>
        <p:nvSpPr>
          <p:cNvPr id="2048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pic>
        <p:nvPicPr>
          <p:cNvPr id="1434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67000" y="3309938"/>
            <a:ext cx="5638800" cy="248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311</TotalTime>
  <Words>1803</Words>
  <Application>Microsoft Office PowerPoint</Application>
  <PresentationFormat>On-screen Show (4:3)</PresentationFormat>
  <Paragraphs>174</Paragraphs>
  <Slides>29</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ＭＳ Ｐゴシック</vt:lpstr>
      <vt:lpstr>Georgia</vt:lpstr>
      <vt:lpstr>Wingdings 2</vt:lpstr>
      <vt:lpstr>Wingdings</vt:lpstr>
      <vt:lpstr>Calibri</vt:lpstr>
      <vt:lpstr>Civic</vt:lpstr>
      <vt:lpstr>PowerPoint Presentation</vt:lpstr>
      <vt:lpstr>LEARNING OBJECTIVES </vt:lpstr>
      <vt:lpstr>Sound as Stimulus </vt:lpstr>
      <vt:lpstr>Frequency or Wavelength of Sound</vt:lpstr>
      <vt:lpstr>The Relation of Physical and  Perceptual Attributes of Sound </vt:lpstr>
      <vt:lpstr>Amplitude and Loudness </vt:lpstr>
      <vt:lpstr>Amplitude, Frequency, and Waveform</vt:lpstr>
      <vt:lpstr>Amplitude (loudness) of Common Sounds</vt:lpstr>
      <vt:lpstr>Frequency and Pitch </vt:lpstr>
      <vt:lpstr>Waveform and Timbre </vt:lpstr>
      <vt:lpstr>Complex Waveforms</vt:lpstr>
      <vt:lpstr>Fundamental Frequency and Harmonics</vt:lpstr>
      <vt:lpstr>Phase </vt:lpstr>
      <vt:lpstr>Anatomy of the Ear </vt:lpstr>
      <vt:lpstr>The Outer Ear </vt:lpstr>
      <vt:lpstr>The Middle Ear </vt:lpstr>
      <vt:lpstr>The Inner Ear </vt:lpstr>
      <vt:lpstr>The Inner Ear</vt:lpstr>
      <vt:lpstr>Cross-section of the Cochlea</vt:lpstr>
      <vt:lpstr>The Basilar Membrane of the Cochlea </vt:lpstr>
      <vt:lpstr>Sound Waves and Changes to the Basilar Membrane</vt:lpstr>
      <vt:lpstr>Frequency and Displacement along the Basilar Membrane </vt:lpstr>
      <vt:lpstr>The Organ of Corti </vt:lpstr>
      <vt:lpstr>The Organ of Corti </vt:lpstr>
      <vt:lpstr>Actions of Hair Cells</vt:lpstr>
      <vt:lpstr>Hearing Loss, Hearing Aids,  and Cochlear Implants </vt:lpstr>
      <vt:lpstr>Audiological Report</vt:lpstr>
      <vt:lpstr>Hearing Aids </vt:lpstr>
      <vt:lpstr>Cochlear Implants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40</cp:revision>
  <dcterms:created xsi:type="dcterms:W3CDTF">2012-08-30T20:44:25Z</dcterms:created>
  <dcterms:modified xsi:type="dcterms:W3CDTF">2015-08-04T04:50:14Z</dcterms:modified>
</cp:coreProperties>
</file>