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6"/>
  </p:notesMasterIdLst>
  <p:handoutMasterIdLst>
    <p:handoutMasterId r:id="rId27"/>
  </p:handoutMasterIdLst>
  <p:sldIdLst>
    <p:sldId id="258" r:id="rId2"/>
    <p:sldId id="287" r:id="rId3"/>
    <p:sldId id="309" r:id="rId4"/>
    <p:sldId id="260" r:id="rId5"/>
    <p:sldId id="261" r:id="rId6"/>
    <p:sldId id="322" r:id="rId7"/>
    <p:sldId id="262" r:id="rId8"/>
    <p:sldId id="263" r:id="rId9"/>
    <p:sldId id="321" r:id="rId10"/>
    <p:sldId id="324" r:id="rId11"/>
    <p:sldId id="267" r:id="rId12"/>
    <p:sldId id="323" r:id="rId13"/>
    <p:sldId id="318" r:id="rId14"/>
    <p:sldId id="317" r:id="rId15"/>
    <p:sldId id="325" r:id="rId16"/>
    <p:sldId id="315" r:id="rId17"/>
    <p:sldId id="326" r:id="rId18"/>
    <p:sldId id="268" r:id="rId19"/>
    <p:sldId id="269" r:id="rId20"/>
    <p:sldId id="310" r:id="rId21"/>
    <p:sldId id="270" r:id="rId22"/>
    <p:sldId id="271" r:id="rId23"/>
    <p:sldId id="272" r:id="rId24"/>
    <p:sldId id="273" r:id="rId2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1"/>
    </p:ext>
    <p:ext uri="{D31A062A-798A-4329-ABDD-BBA856620510}">
      <p14:defaultImageDpi xmlns:p14="http://schemas.microsoft.com/office/powerpoint/2010/main" val="96"/>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5" autoAdjust="0"/>
    <p:restoredTop sz="94670" autoAdjust="0"/>
  </p:normalViewPr>
  <p:slideViewPr>
    <p:cSldViewPr>
      <p:cViewPr>
        <p:scale>
          <a:sx n="100" d="100"/>
          <a:sy n="100" d="100"/>
        </p:scale>
        <p:origin x="-102" y="-66"/>
      </p:cViewPr>
      <p:guideLst>
        <p:guide orient="horz" pos="2160"/>
        <p:guide pos="2880"/>
      </p:guideLst>
    </p:cSldViewPr>
  </p:slideViewPr>
  <p:outlineViewPr>
    <p:cViewPr>
      <p:scale>
        <a:sx n="33" d="100"/>
        <a:sy n="33" d="100"/>
      </p:scale>
      <p:origin x="0" y="5840"/>
    </p:cViewPr>
    <p:sldLst>
      <p:sld r:id="rId1" collapse="1"/>
      <p:sld r:id="rId2" collapse="1"/>
      <p:sld r:id="rId3" collapse="1"/>
      <p:sld r:id="rId4" collapse="1"/>
      <p:sld r:id="rId5" collapse="1"/>
      <p:sld r:id="rId6" collapse="1"/>
    </p:sldLst>
  </p:outlineViewPr>
  <p:notesTextViewPr>
    <p:cViewPr>
      <p:scale>
        <a:sx n="100" d="100"/>
        <a:sy n="100" d="100"/>
      </p:scale>
      <p:origin x="0" y="0"/>
    </p:cViewPr>
  </p:notesTextViewPr>
  <p:sorterViewPr>
    <p:cViewPr>
      <p:scale>
        <a:sx n="344" d="100"/>
        <a:sy n="344"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_rels/viewProps.xml.rels><?xml version="1.0" encoding="UTF-8" standalone="yes"?>
<Relationships xmlns="http://schemas.openxmlformats.org/package/2006/relationships"><Relationship Id="rId3" Type="http://schemas.openxmlformats.org/officeDocument/2006/relationships/slide" Target="slides/slide7.xml"/><Relationship Id="rId2" Type="http://schemas.openxmlformats.org/officeDocument/2006/relationships/slide" Target="slides/slide5.xml"/><Relationship Id="rId1" Type="http://schemas.openxmlformats.org/officeDocument/2006/relationships/slide" Target="slides/slide4.xml"/><Relationship Id="rId6" Type="http://schemas.openxmlformats.org/officeDocument/2006/relationships/slide" Target="slides/slide24.xml"/><Relationship Id="rId5" Type="http://schemas.openxmlformats.org/officeDocument/2006/relationships/slide" Target="slides/slide19.xml"/><Relationship Id="rId4"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0"/>
                <a:cs typeface="ＭＳ Ｐゴシック" charset="0"/>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9A5716D0-BDB2-4641-8DEA-8E8FCF8C085A}" type="datetimeFigureOut">
              <a:rPr lang="en-US" altLang="en-US"/>
              <a:pPr>
                <a:defRPr/>
              </a:pPr>
              <a:t>8/3/2015</a:t>
            </a:fld>
            <a:endParaRPr lang="en-US" alt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0"/>
                <a:cs typeface="ＭＳ Ｐゴシック" charset="0"/>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873557B9-102B-4B52-9FD6-52A89303528A}" type="slidenum">
              <a:rPr lang="en-US" altLang="en-US"/>
              <a:pPr>
                <a:defRPr/>
              </a:pPr>
              <a:t>‹#›</a:t>
            </a:fld>
            <a:endParaRPr lang="en-US" altLang="en-US"/>
          </a:p>
        </p:txBody>
      </p:sp>
    </p:spTree>
    <p:extLst>
      <p:ext uri="{BB962C8B-B14F-4D97-AF65-F5344CB8AC3E}">
        <p14:creationId xmlns:p14="http://schemas.microsoft.com/office/powerpoint/2010/main" val="413913687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8F68C914-8610-4C09-9610-FF1328A26A13}" type="datetimeFigureOut">
              <a:rPr lang="en-US" altLang="en-US"/>
              <a:pPr>
                <a:defRPr/>
              </a:pPr>
              <a:t>8/3/2015</a:t>
            </a:fld>
            <a:endParaRPr lang="en-US" alt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0C2390D5-C649-41E8-8BF8-F34E19277FC0}" type="slidenum">
              <a:rPr lang="en-US" altLang="en-US"/>
              <a:pPr>
                <a:defRPr/>
              </a:pPr>
              <a:t>‹#›</a:t>
            </a:fld>
            <a:endParaRPr lang="en-US" altLang="en-US"/>
          </a:p>
        </p:txBody>
      </p:sp>
    </p:spTree>
    <p:extLst>
      <p:ext uri="{BB962C8B-B14F-4D97-AF65-F5344CB8AC3E}">
        <p14:creationId xmlns:p14="http://schemas.microsoft.com/office/powerpoint/2010/main" val="3763189518"/>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11.2 Tuning curve for eighth cranial nerve fibers. </a:t>
            </a:r>
          </a:p>
          <a:p>
            <a:r>
              <a:rPr lang="en-US" altLang="en-US" smtClean="0">
                <a:ea typeface="ＭＳ Ｐゴシック" pitchFamily="34" charset="-128"/>
              </a:rPr>
              <a:t>These curves show the maximum sensitivity to frequency for different eighth cranial nerve fibers. </a:t>
            </a:r>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4DF6AD28-E7D5-4C5D-8E4E-367F336A4623}" type="slidenum">
              <a:rPr lang="en-US" altLang="en-US" smtClean="0"/>
              <a:pPr eaLnBrk="1" hangingPunct="1">
                <a:spcBef>
                  <a:spcPct val="0"/>
                </a:spcBef>
              </a:pPr>
              <a:t>4</a:t>
            </a:fld>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11.11 The human pinna. </a:t>
            </a:r>
          </a:p>
          <a:p>
            <a:r>
              <a:rPr lang="en-US" altLang="en-US" smtClean="0">
                <a:ea typeface="ＭＳ Ｐゴシック" pitchFamily="34" charset="-128"/>
              </a:rPr>
              <a:t>Pinnae vary greatly from one person to the next. Each individual learns from birth how his or her pinnae change sound as it enters the ears. The shape of the pinna can provide information about the height of the source of a sound. </a:t>
            </a:r>
          </a:p>
        </p:txBody>
      </p:sp>
      <p:sp>
        <p:nvSpPr>
          <p:cNvPr id="409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CF660FF9-675E-48E0-8C01-4C37CEE832C8}" type="slidenum">
              <a:rPr lang="en-US" altLang="en-US" smtClean="0"/>
              <a:pPr eaLnBrk="1" hangingPunct="1">
                <a:spcBef>
                  <a:spcPct val="0"/>
                </a:spcBef>
              </a:pPr>
              <a:t>14</a:t>
            </a:fld>
            <a:endParaRPr lang="en-US"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11.12 Auditory scene analysis. </a:t>
            </a:r>
          </a:p>
          <a:p>
            <a:r>
              <a:rPr lang="en-US" altLang="en-US" smtClean="0">
                <a:ea typeface="ＭＳ Ｐゴシック" pitchFamily="34" charset="-128"/>
              </a:rPr>
              <a:t>Complex sounds from six different objects enter a person’s cochlea at exactly the same time. The person’s ability to separate out these inputs and attribute them to the unique objects is known as auditory scene analysis. </a:t>
            </a:r>
          </a:p>
        </p:txBody>
      </p:sp>
      <p:sp>
        <p:nvSpPr>
          <p:cNvPr id="419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405E186A-3644-4249-8147-00A006E7E0A5}" type="slidenum">
              <a:rPr lang="en-US" altLang="en-US" smtClean="0"/>
              <a:pPr eaLnBrk="1" hangingPunct="1">
                <a:spcBef>
                  <a:spcPct val="0"/>
                </a:spcBef>
              </a:pPr>
              <a:t>15</a:t>
            </a:fld>
            <a:endParaRPr lang="en-US"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11.12 Auditory scene analysis. </a:t>
            </a:r>
          </a:p>
          <a:p>
            <a:r>
              <a:rPr lang="en-US" altLang="en-US" smtClean="0">
                <a:ea typeface="ＭＳ Ｐゴシック" pitchFamily="34" charset="-128"/>
              </a:rPr>
              <a:t>Complex sounds from six different objects enter a person’s cochlea at exactly the same time. The person’s ability to separate out these inputs and attribute them to the unique objects is known as auditory scene analysis. </a:t>
            </a:r>
          </a:p>
        </p:txBody>
      </p:sp>
      <p:sp>
        <p:nvSpPr>
          <p:cNvPr id="430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9331AC81-8444-421C-BBED-1F2A0E0D12E4}" type="slidenum">
              <a:rPr lang="en-US" altLang="en-US" smtClean="0"/>
              <a:pPr eaLnBrk="1" hangingPunct="1">
                <a:spcBef>
                  <a:spcPct val="0"/>
                </a:spcBef>
              </a:pPr>
              <a:t>16</a:t>
            </a:fld>
            <a:endParaRPr lang="en-US"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11.13 Temporal segregation. </a:t>
            </a:r>
          </a:p>
          <a:p>
            <a:r>
              <a:rPr lang="en-US" altLang="en-US" smtClean="0">
                <a:ea typeface="ＭＳ Ｐゴシック" pitchFamily="34" charset="-128"/>
              </a:rPr>
              <a:t>In Sequence A, because the high- and low-frequency tones alternate rapidly, we hear two separate sources of sound. In Sequence B, when the time between the successive tones gets longer, we join the two tones into a common theme, and tend to hear one sound bouncing between two frequencies. </a:t>
            </a:r>
          </a:p>
        </p:txBody>
      </p:sp>
      <p:sp>
        <p:nvSpPr>
          <p:cNvPr id="440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FE4B6D6A-330B-4A34-93C6-61A46856CEA3}" type="slidenum">
              <a:rPr lang="en-US" altLang="en-US" smtClean="0"/>
              <a:pPr eaLnBrk="1" hangingPunct="1">
                <a:spcBef>
                  <a:spcPct val="0"/>
                </a:spcBef>
              </a:pPr>
              <a:t>17</a:t>
            </a:fld>
            <a:endParaRPr lang="en-US"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11.14 Spectral segregation. </a:t>
            </a:r>
          </a:p>
          <a:p>
            <a:r>
              <a:rPr lang="en-US" altLang="en-US" smtClean="0">
                <a:ea typeface="ＭＳ Ｐゴシック" pitchFamily="34" charset="-128"/>
              </a:rPr>
              <a:t>(A) When the fundamental frequency and higher harmonics of a particular sound, such as a voice, are presented together, the auditory system of the listener groups these tones together into a single stream from a single source. (B) When there is a tone present that is not possibly a higher harmonic of the fundamental frequency, that tone is perceived as a separate auditory stream against the background of the grouped frequencies. </a:t>
            </a:r>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E86D8AB1-EA04-420A-B852-AE018BACDFF4}" type="slidenum">
              <a:rPr lang="en-US" altLang="en-US" smtClean="0"/>
              <a:pPr eaLnBrk="1" hangingPunct="1">
                <a:spcBef>
                  <a:spcPct val="0"/>
                </a:spcBef>
              </a:pPr>
              <a:t>18</a:t>
            </a:fld>
            <a:endParaRPr lang="en-US"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11.15 Spectral sensitivity. </a:t>
            </a:r>
          </a:p>
          <a:p>
            <a:r>
              <a:rPr lang="en-US" altLang="en-US" smtClean="0">
                <a:ea typeface="ＭＳ Ｐゴシック" pitchFamily="34" charset="-128"/>
              </a:rPr>
              <a:t>(A) Harmonics of a common fundamental frequency are presented simultaneously but from different spatial sources. In this situation, the listener hears one auditory stream despite the spatial differences. (B) When the harmonic structure from two different sources is not coherent, we hear two separate auditory streams. </a:t>
            </a:r>
          </a:p>
        </p:txBody>
      </p:sp>
      <p:sp>
        <p:nvSpPr>
          <p:cNvPr id="460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72E8C716-C8E1-43E4-87A7-C7E3CB08FD27}" type="slidenum">
              <a:rPr lang="en-US" altLang="en-US" smtClean="0"/>
              <a:pPr eaLnBrk="1" hangingPunct="1">
                <a:spcBef>
                  <a:spcPct val="0"/>
                </a:spcBef>
              </a:pPr>
              <a:t>19</a:t>
            </a:fld>
            <a:endParaRPr lang="en-US" alt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11.17 High-frequency waves are better for capturing information. </a:t>
            </a:r>
          </a:p>
          <a:p>
            <a:r>
              <a:rPr lang="en-US" altLang="en-US" smtClean="0">
                <a:ea typeface="ＭＳ Ｐゴシック" pitchFamily="34" charset="-128"/>
              </a:rPr>
              <a:t>(A) The low-frequency wave passes right through the small object, which, for a bat, might be a tasty insect. The low-frequency wave will not detect the bat. (B) The high-frequency wave will be deflected by the small object, causing an echo to return toward the source of the sound. It is for this reason that animals equipped with biosonar use high-frequency sounds. </a:t>
            </a:r>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480D1321-74A2-4B00-BC66-DD1BA3C683CD}" type="slidenum">
              <a:rPr lang="en-US" altLang="en-US" smtClean="0"/>
              <a:pPr eaLnBrk="1" hangingPunct="1">
                <a:spcBef>
                  <a:spcPct val="0"/>
                </a:spcBef>
              </a:pPr>
              <a:t>21</a:t>
            </a:fld>
            <a:endParaRPr lang="en-US"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11.18 Bat biosonar calls. </a:t>
            </a:r>
          </a:p>
          <a:p>
            <a:r>
              <a:rPr lang="en-US" altLang="en-US" smtClean="0">
                <a:ea typeface="ＭＳ Ｐゴシック" pitchFamily="34" charset="-128"/>
              </a:rPr>
              <a:t>CF-FM calls involve long calls at a single frequency. When an object is detected, the bat sweeps down in frequency. This is the characteristic pattern of forest bats. FM calls involve just the sweep from high frequency down to relatively lower frequencies. This is the characteristic pattern of desert bats. </a:t>
            </a:r>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75DAC70-1918-4F1B-B154-1A7066351373}" type="slidenum">
              <a:rPr lang="en-US" altLang="en-US" smtClean="0"/>
              <a:pPr eaLnBrk="1" hangingPunct="1">
                <a:spcBef>
                  <a:spcPct val="0"/>
                </a:spcBef>
              </a:pPr>
              <a:t>22</a:t>
            </a:fld>
            <a:endParaRPr lang="en-US" alt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11.19 </a:t>
            </a:r>
          </a:p>
          <a:p>
            <a:r>
              <a:rPr lang="en-US" altLang="en-US" smtClean="0">
                <a:ea typeface="ＭＳ Ｐゴシック" pitchFamily="34" charset="-128"/>
              </a:rPr>
              <a:t>Bat biosonar is used to for the pursuit and capture of insect prey. The bat uses its call and the returning echo to locate food sources. </a:t>
            </a:r>
          </a:p>
        </p:txBody>
      </p:sp>
      <p:sp>
        <p:nvSpPr>
          <p:cNvPr id="491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F083060-3E88-4EFB-B4D1-6931486BCC68}" type="slidenum">
              <a:rPr lang="en-US" altLang="en-US" smtClean="0"/>
              <a:pPr eaLnBrk="1" hangingPunct="1">
                <a:spcBef>
                  <a:spcPct val="0"/>
                </a:spcBef>
              </a:pPr>
              <a:t>23</a:t>
            </a:fld>
            <a:endParaRPr lang="en-US" alt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11.20 Doppler shifts. </a:t>
            </a:r>
          </a:p>
          <a:p>
            <a:r>
              <a:rPr lang="en-US" altLang="en-US" smtClean="0">
                <a:ea typeface="ＭＳ Ｐゴシック" pitchFamily="34" charset="-128"/>
              </a:rPr>
              <a:t>If a sound source is approaching you, it will sound slightly higher in frequency to you than it would to an object moving along with it. Similarly, if a sound source is receding from you, it will sound slightly lower in frequency to you than it would to an object moving along with it. Because bats know the frequencies at which they are calling, they can use these Doppler shifts in the echoes to calculate rate of approach. </a:t>
            </a:r>
          </a:p>
        </p:txBody>
      </p:sp>
      <p:sp>
        <p:nvSpPr>
          <p:cNvPr id="501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7B5525F1-3E26-476B-B555-F5E2863D6263}" type="slidenum">
              <a:rPr lang="en-US" altLang="en-US" smtClean="0"/>
              <a:pPr eaLnBrk="1" hangingPunct="1">
                <a:spcBef>
                  <a:spcPct val="0"/>
                </a:spcBef>
              </a:pPr>
              <a:t>24</a:t>
            </a:fld>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11.3 The auditory pathway. </a:t>
            </a:r>
          </a:p>
          <a:p>
            <a:r>
              <a:rPr lang="en-US" altLang="en-US" smtClean="0">
                <a:ea typeface="ＭＳ Ｐゴシック" pitchFamily="34" charset="-128"/>
              </a:rPr>
              <a:t>Information goes from the cochleae of the ears up the ascending pathway to the auditory cortex in both the left and right hemispheres. </a:t>
            </a:r>
          </a:p>
        </p:txBody>
      </p:sp>
      <p:sp>
        <p:nvSpPr>
          <p:cNvPr id="327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8D39A09C-9628-4D43-B6DC-BAD342775925}" type="slidenum">
              <a:rPr lang="en-US" altLang="en-US" smtClean="0"/>
              <a:pPr eaLnBrk="1" hangingPunct="1">
                <a:spcBef>
                  <a:spcPct val="0"/>
                </a:spcBef>
              </a:pPr>
              <a:t>5</a:t>
            </a:fld>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11.4 Auditory cortex. </a:t>
            </a:r>
          </a:p>
          <a:p>
            <a:r>
              <a:rPr lang="en-US" altLang="en-US" smtClean="0">
                <a:ea typeface="ＭＳ Ｐゴシック" pitchFamily="34" charset="-128"/>
              </a:rPr>
              <a:t>The auditory cortex is located under the lateral sulcus along the top of the temporal cortex. The auditory cortex is composed of the primary auditory cortex as well as the rostral core, the rostrotemporal core, and the belt and parabelt regions (c). </a:t>
            </a:r>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E1E7331A-587D-465B-995A-08D6DC38D880}" type="slidenum">
              <a:rPr lang="en-US" altLang="en-US" smtClean="0"/>
              <a:pPr eaLnBrk="1" hangingPunct="1">
                <a:spcBef>
                  <a:spcPct val="0"/>
                </a:spcBef>
              </a:pPr>
              <a:t>7</a:t>
            </a:fld>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11.5 The “what” and “where” systems in the auditory cortex. </a:t>
            </a:r>
          </a:p>
          <a:p>
            <a:r>
              <a:rPr lang="en-US" altLang="en-US" smtClean="0">
                <a:ea typeface="ＭＳ Ｐゴシック" pitchFamily="34" charset="-128"/>
              </a:rPr>
              <a:t>The “what” system is responsible for identifying the sources of sounds, whereas the “where” system is responsible for determining where in space those sounds are coming from. The “what” system runs along the dorsal areas in the temporal lobe and then into the frontal lobe. The “where” system heads from the auditory cortex to the parietal lobe. </a:t>
            </a:r>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45807EE1-A6ED-4B88-B629-BFBE1552BA6E}" type="slidenum">
              <a:rPr lang="en-US" altLang="en-US" smtClean="0"/>
              <a:pPr eaLnBrk="1" hangingPunct="1">
                <a:spcBef>
                  <a:spcPct val="0"/>
                </a:spcBef>
              </a:pPr>
              <a:t>8</a:t>
            </a:fld>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11.6 Sound localization. </a:t>
            </a:r>
          </a:p>
          <a:p>
            <a:r>
              <a:rPr lang="en-US" altLang="en-US" smtClean="0">
                <a:ea typeface="ＭＳ Ｐゴシック" pitchFamily="34" charset="-128"/>
              </a:rPr>
              <a:t>The </a:t>
            </a:r>
            <a:r>
              <a:rPr lang="en-US" altLang="en-US" i="1" smtClean="0">
                <a:ea typeface="ＭＳ Ｐゴシック" pitchFamily="34" charset="-128"/>
              </a:rPr>
              <a:t>azimuth </a:t>
            </a:r>
            <a:r>
              <a:rPr lang="en-US" altLang="en-US" smtClean="0">
                <a:ea typeface="ＭＳ Ｐゴシック" pitchFamily="34" charset="-128"/>
              </a:rPr>
              <a:t>refers to the left-right or side-to-side position along the horizontal plane. </a:t>
            </a:r>
            <a:r>
              <a:rPr lang="en-US" altLang="en-US" i="1" smtClean="0">
                <a:ea typeface="ＭＳ Ｐゴシック" pitchFamily="34" charset="-128"/>
              </a:rPr>
              <a:t>Elevation </a:t>
            </a:r>
            <a:r>
              <a:rPr lang="en-US" altLang="en-US" smtClean="0">
                <a:ea typeface="ＭＳ Ｐゴシック" pitchFamily="34" charset="-128"/>
              </a:rPr>
              <a:t>refers to the up-down dimension along the median plane. </a:t>
            </a:r>
            <a:r>
              <a:rPr lang="en-US" altLang="en-US" i="1" smtClean="0">
                <a:ea typeface="ＭＳ Ｐゴシック" pitchFamily="34" charset="-128"/>
              </a:rPr>
              <a:t>Distance </a:t>
            </a:r>
            <a:r>
              <a:rPr lang="en-US" altLang="en-US" smtClean="0">
                <a:ea typeface="ＭＳ Ｐゴシック" pitchFamily="34" charset="-128"/>
              </a:rPr>
              <a:t>refers to how far a sound is from us and whether it is in front of or behind us. The horizontal plane bisects the head along the left-right dimension, whereas the median plane bisects the head along the vertical axis. </a:t>
            </a:r>
          </a:p>
        </p:txBody>
      </p:sp>
      <p:sp>
        <p:nvSpPr>
          <p:cNvPr id="358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67451F5-8352-4A81-A8DA-109E14934848}" type="slidenum">
              <a:rPr lang="en-US" altLang="en-US" smtClean="0"/>
              <a:pPr eaLnBrk="1" hangingPunct="1">
                <a:spcBef>
                  <a:spcPct val="0"/>
                </a:spcBef>
              </a:pPr>
              <a:t>9</a:t>
            </a:fld>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11.7 Interaural time differences. </a:t>
            </a:r>
          </a:p>
          <a:p>
            <a:r>
              <a:rPr lang="en-US" altLang="en-US" smtClean="0">
                <a:ea typeface="ＭＳ Ｐゴシック" pitchFamily="34" charset="-128"/>
              </a:rPr>
              <a:t>At different angles relative to the head, a sound will reach the left and right ears with different interaural time differences. The auditory system can compute these time differences and use them to determine the direction of a sound. </a:t>
            </a:r>
          </a:p>
        </p:txBody>
      </p:sp>
      <p:sp>
        <p:nvSpPr>
          <p:cNvPr id="368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2ADC9F15-5F88-472A-A15A-54D892FAFBE1}" type="slidenum">
              <a:rPr lang="en-US" altLang="en-US" smtClean="0"/>
              <a:pPr eaLnBrk="1" hangingPunct="1">
                <a:spcBef>
                  <a:spcPct val="0"/>
                </a:spcBef>
              </a:pPr>
              <a:t>10</a:t>
            </a:fld>
            <a:endParaRPr lang="en-US"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11.8 Interaural time difference in the medial superior olives. </a:t>
            </a:r>
          </a:p>
          <a:p>
            <a:r>
              <a:rPr lang="en-US" altLang="en-US" smtClean="0">
                <a:ea typeface="ＭＳ Ｐゴシック" pitchFamily="34" charset="-128"/>
              </a:rPr>
              <a:t>Information from the cochlea makes a synapse in the cochlear nucleus and then travels to the medial superior olives, where information from the right and left cochlea is first combined. </a:t>
            </a:r>
          </a:p>
        </p:txBody>
      </p:sp>
      <p:sp>
        <p:nvSpPr>
          <p:cNvPr id="378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9A91C88F-9ABF-4E40-A13C-F66BA46F2A39}" type="slidenum">
              <a:rPr lang="en-US" altLang="en-US" smtClean="0"/>
              <a:pPr eaLnBrk="1" hangingPunct="1">
                <a:spcBef>
                  <a:spcPct val="0"/>
                </a:spcBef>
              </a:pPr>
              <a:t>11</a:t>
            </a:fld>
            <a:endParaRPr lang="en-US"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11.9 Acoustic shadow. </a:t>
            </a:r>
          </a:p>
          <a:p>
            <a:r>
              <a:rPr lang="en-US" altLang="en-US" smtClean="0">
                <a:ea typeface="ＭＳ Ｐゴシック" pitchFamily="34" charset="-128"/>
              </a:rPr>
              <a:t>High-frequency sounds have shorter wavelengths than low-frequency sounds. This causes more reflecting or blocking of the high-frequency waves off the side of the head than occurs with low-frequency waves. Consider how big waves on the ocean roll right past objects such as buoys, but smaller waves break off when encountering such objects. It’s the same principle here. When a sound wave encounters objects smaller than its wavelength, the sound wave bends around it, like the low-frequency sound does here. When a sound wave encounters an object bigger than its wavelength, the sound wave does not bend as much around the wave. In fact, it may be blocked or distorted, as in the drawing. </a:t>
            </a:r>
          </a:p>
        </p:txBody>
      </p:sp>
      <p:sp>
        <p:nvSpPr>
          <p:cNvPr id="389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9EE0AED3-F893-42EA-9C1B-05DE59E9E980}" type="slidenum">
              <a:rPr lang="en-US" altLang="en-US" smtClean="0"/>
              <a:pPr eaLnBrk="1" hangingPunct="1">
                <a:spcBef>
                  <a:spcPct val="0"/>
                </a:spcBef>
              </a:pPr>
              <a:t>12</a:t>
            </a:fld>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11.10 The cone of confusion. </a:t>
            </a:r>
          </a:p>
          <a:p>
            <a:r>
              <a:rPr lang="en-US" altLang="en-US" smtClean="0">
                <a:ea typeface="ＭＳ Ｐゴシック" pitchFamily="34" charset="-128"/>
              </a:rPr>
              <a:t>Sounds coming from any location on the surface of the cone result in nearly identical interaural time and interaural level differences. Note that the cone is imaginary but exists relative to the sounds present, so there are many possible cones of confusions for different ranges of sounds at different distances and angles to the person. </a:t>
            </a:r>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C23AD7CD-63E3-41DD-8C85-3C9D33FADAA1}" type="slidenum">
              <a:rPr lang="en-US" altLang="en-US" smtClean="0"/>
              <a:pPr eaLnBrk="1" hangingPunct="1">
                <a:spcBef>
                  <a:spcPct val="0"/>
                </a:spcBef>
              </a:pPr>
              <a:t>13</a:t>
            </a:fld>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5" name="Rectangle 20"/>
          <p:cNvSpPr>
            <a:spLocks noChangeArrowheads="1"/>
          </p:cNvSpPr>
          <p:nvPr/>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6" name="Rectangle 21"/>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7" name="Rectangle 23"/>
          <p:cNvSpPr>
            <a:spLocks noChangeArrowheads="1"/>
          </p:cNvSpPr>
          <p:nvPr/>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 name="Rectangle 9"/>
          <p:cNvSpPr>
            <a:spLocks noChangeArrowheads="1"/>
          </p:cNvSpPr>
          <p:nvPr/>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1" name="Straight Connector 10"/>
          <p:cNvSpPr>
            <a:spLocks noChangeShapeType="1"/>
          </p:cNvSpPr>
          <p:nvPr/>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2" name="Rectangle 11"/>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Rectangle 19"/>
          <p:cNvSpPr>
            <a:spLocks noChangeArrowheads="1"/>
          </p:cNvSpPr>
          <p:nvPr userDrawn="1"/>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6" name="Rectangle 20"/>
          <p:cNvSpPr>
            <a:spLocks noChangeArrowheads="1"/>
          </p:cNvSpPr>
          <p:nvPr userDrawn="1"/>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7" name="Rectangle 21"/>
          <p:cNvSpPr>
            <a:spLocks noChangeArrowheads="1"/>
          </p:cNvSpPr>
          <p:nvPr userDrawn="1"/>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8" name="Rectangle 23"/>
          <p:cNvSpPr>
            <a:spLocks noChangeArrowheads="1"/>
          </p:cNvSpPr>
          <p:nvPr userDrawn="1"/>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9" name="Rectangle 18"/>
          <p:cNvSpPr>
            <a:spLocks noChangeArrowheads="1"/>
          </p:cNvSpPr>
          <p:nvPr userDrawn="1"/>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20" name="Straight Connector 19"/>
          <p:cNvSpPr>
            <a:spLocks noChangeShapeType="1"/>
          </p:cNvSpPr>
          <p:nvPr userDrawn="1"/>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21" name="Rectangle 20"/>
          <p:cNvSpPr>
            <a:spLocks noChangeArrowheads="1"/>
          </p:cNvSpPr>
          <p:nvPr userDrawn="1"/>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22" name="Oval 21"/>
          <p:cNvSpPr/>
          <p:nvPr userDrawn="1"/>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Oval 22"/>
          <p:cNvSpPr/>
          <p:nvPr userDrawn="1"/>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4" name="Subtitle 8"/>
          <p:cNvSpPr txBox="1">
            <a:spLocks/>
          </p:cNvSpPr>
          <p:nvPr userDrawn="1"/>
        </p:nvSpPr>
        <p:spPr bwMode="auto">
          <a:xfrm>
            <a:off x="1371600" y="2819400"/>
            <a:ext cx="64008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a:extLst>
        </p:spPr>
        <p:txBody>
          <a:bodyPr/>
          <a:lstStyle>
            <a:lvl1pPr marL="0" indent="0" algn="ctr" rtl="0" eaLnBrk="0" fontAlgn="base" hangingPunct="0">
              <a:spcBef>
                <a:spcPct val="20000"/>
              </a:spcBef>
              <a:spcAft>
                <a:spcPct val="0"/>
              </a:spcAft>
              <a:buClr>
                <a:schemeClr val="accent1"/>
              </a:buClr>
              <a:buSzPct val="85000"/>
              <a:buFont typeface="Wingdings 2" charset="0"/>
              <a:buNone/>
              <a:defRPr sz="1600" b="1" kern="1200" cap="all" spc="250" baseline="0">
                <a:solidFill>
                  <a:schemeClr val="tx2"/>
                </a:solidFill>
                <a:latin typeface="+mn-lt"/>
                <a:ea typeface="ＭＳ Ｐゴシック" charset="0"/>
                <a:cs typeface="ＭＳ Ｐゴシック" charset="0"/>
              </a:defRPr>
            </a:lvl1pPr>
            <a:lvl2pPr marL="457200" indent="0" algn="ctr" rtl="0" eaLnBrk="0" fontAlgn="base" hangingPunct="0">
              <a:spcBef>
                <a:spcPct val="20000"/>
              </a:spcBef>
              <a:spcAft>
                <a:spcPct val="0"/>
              </a:spcAft>
              <a:buClr>
                <a:schemeClr val="accent2"/>
              </a:buClr>
              <a:buSzPct val="70000"/>
              <a:buFont typeface="Wingdings" charset="0"/>
              <a:buNone/>
              <a:defRPr sz="2200" kern="1200">
                <a:solidFill>
                  <a:schemeClr val="tx2"/>
                </a:solidFill>
                <a:latin typeface="+mn-lt"/>
                <a:ea typeface="ＭＳ Ｐゴシック" charset="0"/>
                <a:cs typeface="+mn-cs"/>
              </a:defRPr>
            </a:lvl2pPr>
            <a:lvl3pPr marL="914400" indent="0" algn="ctr" rtl="0" eaLnBrk="0" fontAlgn="base" hangingPunct="0">
              <a:spcBef>
                <a:spcPct val="20000"/>
              </a:spcBef>
              <a:spcAft>
                <a:spcPct val="0"/>
              </a:spcAft>
              <a:buClr>
                <a:srgbClr val="EB641B"/>
              </a:buClr>
              <a:buSzPct val="75000"/>
              <a:buFont typeface="Wingdings 2" charset="0"/>
              <a:buNone/>
              <a:defRPr sz="2000" kern="1200">
                <a:solidFill>
                  <a:schemeClr val="tx1"/>
                </a:solidFill>
                <a:latin typeface="+mn-lt"/>
                <a:ea typeface="ＭＳ Ｐゴシック" charset="0"/>
                <a:cs typeface="+mn-cs"/>
              </a:defRPr>
            </a:lvl3pPr>
            <a:lvl4pPr marL="1371600" indent="0" algn="ctr" rtl="0" eaLnBrk="0" fontAlgn="base" hangingPunct="0">
              <a:spcBef>
                <a:spcPct val="20000"/>
              </a:spcBef>
              <a:spcAft>
                <a:spcPct val="0"/>
              </a:spcAft>
              <a:buClr>
                <a:srgbClr val="39639D"/>
              </a:buClr>
              <a:buSzPct val="70000"/>
              <a:buFont typeface="Wingdings" charset="0"/>
              <a:buNone/>
              <a:defRPr sz="2000" kern="1200">
                <a:solidFill>
                  <a:schemeClr val="tx2"/>
                </a:solidFill>
                <a:latin typeface="+mn-lt"/>
                <a:ea typeface="ＭＳ Ｐゴシック" charset="0"/>
                <a:cs typeface="+mn-cs"/>
              </a:defRPr>
            </a:lvl4pPr>
            <a:lvl5pPr marL="1828800" indent="0" algn="ctr" rtl="0" eaLnBrk="0" fontAlgn="base" hangingPunct="0">
              <a:spcBef>
                <a:spcPct val="20000"/>
              </a:spcBef>
              <a:spcAft>
                <a:spcPct val="0"/>
              </a:spcAft>
              <a:buClr>
                <a:srgbClr val="474B78"/>
              </a:buClr>
              <a:buNone/>
              <a:defRPr kern="1200">
                <a:solidFill>
                  <a:schemeClr val="tx1"/>
                </a:solidFill>
                <a:latin typeface="+mn-lt"/>
                <a:ea typeface="ＭＳ Ｐゴシック" charset="0"/>
                <a:cs typeface="+mn-cs"/>
              </a:defRPr>
            </a:lvl5pPr>
            <a:lvl6pPr marL="2286000" indent="0" algn="ctr" rtl="0" eaLnBrk="1" latinLnBrk="0" hangingPunct="1">
              <a:spcBef>
                <a:spcPct val="20000"/>
              </a:spcBef>
              <a:buClr>
                <a:schemeClr val="accent6"/>
              </a:buClr>
              <a:buSzPct val="80000"/>
              <a:buFont typeface="Wingdings 2"/>
              <a:buNone/>
              <a:defRPr kumimoji="0" sz="1800" kern="1200">
                <a:solidFill>
                  <a:schemeClr val="tx1"/>
                </a:solidFill>
                <a:latin typeface="+mn-lt"/>
                <a:ea typeface="+mn-ea"/>
                <a:cs typeface="+mn-cs"/>
              </a:defRPr>
            </a:lvl6pPr>
            <a:lvl7pPr marL="2743200" indent="0" algn="ctr" rtl="0" eaLnBrk="1" latinLnBrk="0" hangingPunct="1">
              <a:spcBef>
                <a:spcPct val="20000"/>
              </a:spcBef>
              <a:buClr>
                <a:schemeClr val="accent1">
                  <a:shade val="75000"/>
                </a:schemeClr>
              </a:buClr>
              <a:buSzPct val="90000"/>
              <a:buNone/>
              <a:defRPr kumimoji="0" sz="1600" kern="1200" baseline="0">
                <a:solidFill>
                  <a:schemeClr val="tx1"/>
                </a:solidFill>
                <a:latin typeface="+mn-lt"/>
                <a:ea typeface="+mn-ea"/>
                <a:cs typeface="+mn-cs"/>
              </a:defRPr>
            </a:lvl7pPr>
            <a:lvl8pPr marL="3200400" indent="0" algn="ctr" rtl="0" eaLnBrk="1" latinLnBrk="0" hangingPunct="1">
              <a:spcBef>
                <a:spcPct val="20000"/>
              </a:spcBef>
              <a:buClr>
                <a:schemeClr val="accent4">
                  <a:shade val="75000"/>
                </a:schemeClr>
              </a:buClr>
              <a:buNone/>
              <a:defRPr kumimoji="0" sz="1600" kern="1200">
                <a:solidFill>
                  <a:schemeClr val="tx1"/>
                </a:solidFill>
                <a:latin typeface="+mn-lt"/>
                <a:ea typeface="+mn-ea"/>
                <a:cs typeface="+mn-cs"/>
              </a:defRPr>
            </a:lvl8pPr>
            <a:lvl9pPr marL="3657600" indent="0" algn="ctr" rtl="0" eaLnBrk="1" latinLnBrk="0" hangingPunct="1">
              <a:spcBef>
                <a:spcPct val="20000"/>
              </a:spcBef>
              <a:buClr>
                <a:schemeClr val="accent2">
                  <a:shade val="75000"/>
                </a:schemeClr>
              </a:buClr>
              <a:buSzPct val="90000"/>
              <a:buNone/>
              <a:defRPr kumimoji="0" sz="1400" kern="1200" cap="all" baseline="0">
                <a:solidFill>
                  <a:schemeClr val="tx1"/>
                </a:solidFill>
                <a:latin typeface="+mn-lt"/>
                <a:ea typeface="+mn-ea"/>
                <a:cs typeface="+mn-cs"/>
              </a:defRPr>
            </a:lvl9pPr>
          </a:lstStyle>
          <a:p>
            <a:pPr>
              <a:defRPr/>
            </a:pPr>
            <a:r>
              <a:rPr lang="en-US" smtClean="0"/>
              <a:t>Click to edit Master subtitle style</a:t>
            </a:r>
            <a:endParaRPr lang="en-US"/>
          </a:p>
        </p:txBody>
      </p:sp>
      <p:sp>
        <p:nvSpPr>
          <p:cNvPr id="25" name="Title 7"/>
          <p:cNvSpPr txBox="1">
            <a:spLocks/>
          </p:cNvSpPr>
          <p:nvPr userDrawn="1"/>
        </p:nvSpPr>
        <p:spPr bwMode="auto">
          <a:xfrm>
            <a:off x="685800" y="381000"/>
            <a:ext cx="77724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a:extLst>
        </p:spPr>
        <p:txBody>
          <a:bodyPr anchor="b"/>
          <a:lstStyle>
            <a:lvl1pPr algn="ctr" rtl="0" eaLnBrk="0" fontAlgn="base" hangingPunct="0">
              <a:spcBef>
                <a:spcPct val="0"/>
              </a:spcBef>
              <a:spcAft>
                <a:spcPct val="0"/>
              </a:spcAft>
              <a:defRPr sz="4200" kern="1200">
                <a:solidFill>
                  <a:schemeClr val="accent1"/>
                </a:solidFill>
                <a:latin typeface="+mj-lt"/>
                <a:ea typeface="ＭＳ Ｐゴシック" charset="0"/>
                <a:cs typeface="ＭＳ Ｐゴシック" charset="0"/>
              </a:defRPr>
            </a:lvl1pPr>
            <a:lvl2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2pPr>
            <a:lvl3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3pPr>
            <a:lvl4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4pPr>
            <a:lvl5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5pPr>
            <a:lvl6pPr marL="457200" algn="ctr" rtl="0" fontAlgn="base">
              <a:spcBef>
                <a:spcPct val="0"/>
              </a:spcBef>
              <a:spcAft>
                <a:spcPct val="0"/>
              </a:spcAft>
              <a:defRPr sz="3300">
                <a:solidFill>
                  <a:srgbClr val="CF5716"/>
                </a:solidFill>
                <a:latin typeface="Georgia" pitchFamily="18" charset="0"/>
              </a:defRPr>
            </a:lvl6pPr>
            <a:lvl7pPr marL="914400" algn="ctr" rtl="0" fontAlgn="base">
              <a:spcBef>
                <a:spcPct val="0"/>
              </a:spcBef>
              <a:spcAft>
                <a:spcPct val="0"/>
              </a:spcAft>
              <a:defRPr sz="3300">
                <a:solidFill>
                  <a:srgbClr val="CF5716"/>
                </a:solidFill>
                <a:latin typeface="Georgia" pitchFamily="18" charset="0"/>
              </a:defRPr>
            </a:lvl7pPr>
            <a:lvl8pPr marL="1371600" algn="ctr" rtl="0" fontAlgn="base">
              <a:spcBef>
                <a:spcPct val="0"/>
              </a:spcBef>
              <a:spcAft>
                <a:spcPct val="0"/>
              </a:spcAft>
              <a:defRPr sz="3300">
                <a:solidFill>
                  <a:srgbClr val="CF5716"/>
                </a:solidFill>
                <a:latin typeface="Georgia" pitchFamily="18" charset="0"/>
              </a:defRPr>
            </a:lvl8pPr>
            <a:lvl9pPr marL="1828800" algn="ctr" rtl="0" fontAlgn="base">
              <a:spcBef>
                <a:spcPct val="0"/>
              </a:spcBef>
              <a:spcAft>
                <a:spcPct val="0"/>
              </a:spcAft>
              <a:defRPr sz="3300">
                <a:solidFill>
                  <a:srgbClr val="CF5716"/>
                </a:solidFill>
                <a:latin typeface="Georgia" pitchFamily="18" charset="0"/>
              </a:defRPr>
            </a:lvl9pPr>
          </a:lstStyle>
          <a:p>
            <a:pPr>
              <a:defRPr/>
            </a:pPr>
            <a:r>
              <a:rPr lang="en-US" smtClean="0"/>
              <a:t>Click to edit Master title style</a:t>
            </a:r>
            <a:endParaRPr lang="en-US"/>
          </a:p>
        </p:txBody>
      </p:sp>
      <p:sp>
        <p:nvSpPr>
          <p:cNvPr id="26" name="Slide Number Placeholder 28"/>
          <p:cNvSpPr txBox="1">
            <a:spLocks/>
          </p:cNvSpPr>
          <p:nvPr userDrawn="1"/>
        </p:nvSpPr>
        <p:spPr>
          <a:xfrm>
            <a:off x="4343400" y="2198688"/>
            <a:ext cx="457200" cy="441325"/>
          </a:xfrm>
          <a:prstGeom prst="rect">
            <a:avLst/>
          </a:prstGeom>
        </p:spPr>
        <p:txBody>
          <a:bodyPr lIns="45720" rIns="45720" anchor="ctr">
            <a:norm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defRPr/>
            </a:pPr>
            <a:fld id="{EADFE0E6-7C9D-434D-9988-44673BD3FD0C}" type="slidenum">
              <a:rPr lang="en-US" altLang="en-US" sz="1600" smtClean="0">
                <a:solidFill>
                  <a:srgbClr val="7B9899"/>
                </a:solidFill>
                <a:latin typeface="Georgia" pitchFamily="18" charset="0"/>
              </a:rPr>
              <a:pPr algn="ctr" eaLnBrk="1" hangingPunct="1">
                <a:defRPr/>
              </a:pPr>
              <a:t>‹#›</a:t>
            </a:fld>
            <a:endParaRPr lang="en-US" altLang="en-US" sz="1600" smtClean="0">
              <a:solidFill>
                <a:srgbClr val="7B9899"/>
              </a:solidFill>
              <a:latin typeface="Georgia" pitchFamily="18" charset="0"/>
            </a:endParaRPr>
          </a:p>
        </p:txBody>
      </p:sp>
      <p:sp>
        <p:nvSpPr>
          <p:cNvPr id="27" name="Footer Placeholder 16"/>
          <p:cNvSpPr txBox="1">
            <a:spLocks/>
          </p:cNvSpPr>
          <p:nvPr userDrawn="1"/>
        </p:nvSpPr>
        <p:spPr>
          <a:xfrm>
            <a:off x="304800" y="6324600"/>
            <a:ext cx="5257800" cy="365125"/>
          </a:xfrm>
          <a:prstGeom prst="rect">
            <a:avLst/>
          </a:prstGeom>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800" smtClean="0">
                <a:solidFill>
                  <a:srgbClr val="FFFFFF"/>
                </a:solidFill>
              </a:rPr>
              <a:t>Schwartz, Sensation and Perception © 2015 SAGE Publications, Inc.</a:t>
            </a:r>
          </a:p>
        </p:txBody>
      </p:sp>
      <p:pic>
        <p:nvPicPr>
          <p:cNvPr id="28" name="Picture 40" descr="Schwartz_Sensation_Perception_PPT_content.jpg"/>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Rectangle 28"/>
          <p:cNvSpPr>
            <a:spLocks noChangeArrowheads="1"/>
          </p:cNvSpPr>
          <p:nvPr userDrawn="1"/>
        </p:nvSpPr>
        <p:spPr bwMode="auto">
          <a:xfrm>
            <a:off x="0" y="6324600"/>
            <a:ext cx="914400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en-US" smtClean="0"/>
              <a:t>Click to edit Master title style</a:t>
            </a:r>
            <a:endParaRPr lang="en-US"/>
          </a:p>
        </p:txBody>
      </p:sp>
      <p:sp>
        <p:nvSpPr>
          <p:cNvPr id="30" name="Slide Number Placeholder 28"/>
          <p:cNvSpPr>
            <a:spLocks noGrp="1"/>
          </p:cNvSpPr>
          <p:nvPr>
            <p:ph type="sldNum" sz="quarter" idx="10"/>
          </p:nvPr>
        </p:nvSpPr>
        <p:spPr>
          <a:xfrm>
            <a:off x="4343400" y="2198688"/>
            <a:ext cx="457200" cy="441325"/>
          </a:xfrm>
        </p:spPr>
        <p:txBody>
          <a:bodyPr/>
          <a:lstStyle>
            <a:lvl1pPr>
              <a:defRPr/>
            </a:lvl1pPr>
          </a:lstStyle>
          <a:p>
            <a:pPr>
              <a:defRPr/>
            </a:pPr>
            <a:fld id="{61ED4464-D553-4013-AFA1-C1FCC74C04BE}" type="slidenum">
              <a:rPr lang="en-US" altLang="en-US"/>
              <a:pPr>
                <a:defRPr/>
              </a:pPr>
              <a:t>‹#›</a:t>
            </a:fld>
            <a:endParaRPr lang="en-US" altLang="en-US"/>
          </a:p>
        </p:txBody>
      </p:sp>
      <p:sp>
        <p:nvSpPr>
          <p:cNvPr id="31" name="Footer Placeholder 4"/>
          <p:cNvSpPr>
            <a:spLocks noGrp="1"/>
          </p:cNvSpPr>
          <p:nvPr>
            <p:ph type="ftr" sz="quarter" idx="11"/>
          </p:nvPr>
        </p:nvSpPr>
        <p:spPr>
          <a:xfrm>
            <a:off x="304800" y="6324600"/>
            <a:ext cx="4572000" cy="365125"/>
          </a:xfrm>
        </p:spPr>
        <p:txBody>
          <a:bodyPr/>
          <a:lstStyle>
            <a:lvl1pPr>
              <a:defRPr/>
            </a:lvl1pPr>
          </a:lstStyle>
          <a:p>
            <a:pPr>
              <a:defRPr/>
            </a:pPr>
            <a:r>
              <a:rPr lang="en-US" altLang="en-US"/>
              <a:t>Schwartz and Krantz, Sensation and Perception © 2016 SAGE Publications, Inc.</a:t>
            </a:r>
          </a:p>
        </p:txBody>
      </p:sp>
    </p:spTree>
    <p:extLst>
      <p:ext uri="{BB962C8B-B14F-4D97-AF65-F5344CB8AC3E}">
        <p14:creationId xmlns:p14="http://schemas.microsoft.com/office/powerpoint/2010/main" val="542280912"/>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2"/>
        </a:solidFill>
        <a:effectLst/>
      </p:bgPr>
    </p:bg>
    <p:spTree>
      <p:nvGrpSpPr>
        <p:cNvPr id="1" name=""/>
        <p:cNvGrpSpPr/>
        <p:nvPr/>
      </p:nvGrpSpPr>
      <p:grpSpPr>
        <a:xfrm>
          <a:off x="0" y="0"/>
          <a:ext cx="0" cy="0"/>
          <a:chOff x="0" y="0"/>
          <a:chExt cx="0" cy="0"/>
        </a:xfrm>
      </p:grpSpPr>
      <p:sp>
        <p:nvSpPr>
          <p:cNvPr id="5" name="Rectangle 19"/>
          <p:cNvSpPr>
            <a:spLocks noChangeArrowheads="1"/>
          </p:cNvSpPr>
          <p:nvPr userDrawn="1"/>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6" name="Rectangle 20"/>
          <p:cNvSpPr>
            <a:spLocks noChangeArrowheads="1"/>
          </p:cNvSpPr>
          <p:nvPr userDrawn="1"/>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7" name="Rectangle 21"/>
          <p:cNvSpPr>
            <a:spLocks noChangeArrowheads="1"/>
          </p:cNvSpPr>
          <p:nvPr userDrawn="1"/>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9" name="Rectangle 23"/>
          <p:cNvSpPr>
            <a:spLocks noChangeArrowheads="1"/>
          </p:cNvSpPr>
          <p:nvPr userDrawn="1"/>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 name="Rectangle 9"/>
          <p:cNvSpPr>
            <a:spLocks noChangeArrowheads="1"/>
          </p:cNvSpPr>
          <p:nvPr userDrawn="1"/>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1" name="Straight Connector 10"/>
          <p:cNvSpPr>
            <a:spLocks noChangeShapeType="1"/>
          </p:cNvSpPr>
          <p:nvPr userDrawn="1"/>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2" name="Rectangle 11"/>
          <p:cNvSpPr>
            <a:spLocks noChangeArrowheads="1"/>
          </p:cNvSpPr>
          <p:nvPr userDrawn="1"/>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3" name="Oval 12"/>
          <p:cNvSpPr/>
          <p:nvPr userDrawn="1"/>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3"/>
          <p:cNvSpPr/>
          <p:nvPr userDrawn="1"/>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Title 7"/>
          <p:cNvSpPr txBox="1">
            <a:spLocks/>
          </p:cNvSpPr>
          <p:nvPr userDrawn="1"/>
        </p:nvSpPr>
        <p:spPr bwMode="auto">
          <a:xfrm>
            <a:off x="685800" y="381000"/>
            <a:ext cx="77724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a:extLst>
        </p:spPr>
        <p:txBody>
          <a:bodyPr anchor="b"/>
          <a:lstStyle>
            <a:lvl1pPr algn="ctr" rtl="0" eaLnBrk="0" fontAlgn="base" hangingPunct="0">
              <a:spcBef>
                <a:spcPct val="0"/>
              </a:spcBef>
              <a:spcAft>
                <a:spcPct val="0"/>
              </a:spcAft>
              <a:defRPr sz="4200" kern="1200">
                <a:solidFill>
                  <a:schemeClr val="accent1"/>
                </a:solidFill>
                <a:latin typeface="+mj-lt"/>
                <a:ea typeface="ＭＳ Ｐゴシック" charset="0"/>
                <a:cs typeface="ＭＳ Ｐゴシック" charset="0"/>
              </a:defRPr>
            </a:lvl1pPr>
            <a:lvl2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2pPr>
            <a:lvl3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3pPr>
            <a:lvl4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4pPr>
            <a:lvl5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5pPr>
            <a:lvl6pPr marL="457200" algn="ctr" rtl="0" fontAlgn="base">
              <a:spcBef>
                <a:spcPct val="0"/>
              </a:spcBef>
              <a:spcAft>
                <a:spcPct val="0"/>
              </a:spcAft>
              <a:defRPr sz="3300">
                <a:solidFill>
                  <a:srgbClr val="CF5716"/>
                </a:solidFill>
                <a:latin typeface="Georgia" pitchFamily="18" charset="0"/>
              </a:defRPr>
            </a:lvl6pPr>
            <a:lvl7pPr marL="914400" algn="ctr" rtl="0" fontAlgn="base">
              <a:spcBef>
                <a:spcPct val="0"/>
              </a:spcBef>
              <a:spcAft>
                <a:spcPct val="0"/>
              </a:spcAft>
              <a:defRPr sz="3300">
                <a:solidFill>
                  <a:srgbClr val="CF5716"/>
                </a:solidFill>
                <a:latin typeface="Georgia" pitchFamily="18" charset="0"/>
              </a:defRPr>
            </a:lvl7pPr>
            <a:lvl8pPr marL="1371600" algn="ctr" rtl="0" fontAlgn="base">
              <a:spcBef>
                <a:spcPct val="0"/>
              </a:spcBef>
              <a:spcAft>
                <a:spcPct val="0"/>
              </a:spcAft>
              <a:defRPr sz="3300">
                <a:solidFill>
                  <a:srgbClr val="CF5716"/>
                </a:solidFill>
                <a:latin typeface="Georgia" pitchFamily="18" charset="0"/>
              </a:defRPr>
            </a:lvl8pPr>
            <a:lvl9pPr marL="1828800" algn="ctr" rtl="0" fontAlgn="base">
              <a:spcBef>
                <a:spcPct val="0"/>
              </a:spcBef>
              <a:spcAft>
                <a:spcPct val="0"/>
              </a:spcAft>
              <a:defRPr sz="3300">
                <a:solidFill>
                  <a:srgbClr val="CF5716"/>
                </a:solidFill>
                <a:latin typeface="Georgia" pitchFamily="18" charset="0"/>
              </a:defRPr>
            </a:lvl9pPr>
          </a:lstStyle>
          <a:p>
            <a:pPr>
              <a:defRPr/>
            </a:pPr>
            <a:r>
              <a:rPr lang="en-US" smtClean="0"/>
              <a:t>Click to edit Master title style</a:t>
            </a:r>
            <a:endParaRPr lang="en-US"/>
          </a:p>
        </p:txBody>
      </p:sp>
      <p:sp>
        <p:nvSpPr>
          <p:cNvPr id="17" name="Slide Number Placeholder 28"/>
          <p:cNvSpPr txBox="1">
            <a:spLocks/>
          </p:cNvSpPr>
          <p:nvPr userDrawn="1"/>
        </p:nvSpPr>
        <p:spPr>
          <a:xfrm>
            <a:off x="4343400" y="2198688"/>
            <a:ext cx="457200" cy="441325"/>
          </a:xfrm>
          <a:prstGeom prst="rect">
            <a:avLst/>
          </a:prstGeom>
        </p:spPr>
        <p:txBody>
          <a:bodyPr lIns="45720" rIns="45720" anchor="ctr">
            <a:norm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defRPr/>
            </a:pPr>
            <a:fld id="{D6DBC4E5-7836-4B1F-9B1C-B40B1B79CE1B}" type="slidenum">
              <a:rPr lang="en-US" altLang="en-US" sz="1600" smtClean="0">
                <a:solidFill>
                  <a:srgbClr val="7B9899"/>
                </a:solidFill>
                <a:latin typeface="Georgia" pitchFamily="18" charset="0"/>
              </a:rPr>
              <a:pPr algn="ctr" eaLnBrk="1" hangingPunct="1">
                <a:defRPr/>
              </a:pPr>
              <a:t>‹#›</a:t>
            </a:fld>
            <a:endParaRPr lang="en-US" altLang="en-US" sz="1600" smtClean="0">
              <a:solidFill>
                <a:srgbClr val="7B9899"/>
              </a:solidFill>
              <a:latin typeface="Georgia" pitchFamily="18" charset="0"/>
            </a:endParaRPr>
          </a:p>
        </p:txBody>
      </p:sp>
      <p:sp>
        <p:nvSpPr>
          <p:cNvPr id="18" name="Footer Placeholder 16"/>
          <p:cNvSpPr txBox="1">
            <a:spLocks/>
          </p:cNvSpPr>
          <p:nvPr userDrawn="1"/>
        </p:nvSpPr>
        <p:spPr>
          <a:xfrm>
            <a:off x="304800" y="6324600"/>
            <a:ext cx="5257800" cy="365125"/>
          </a:xfrm>
          <a:prstGeom prst="rect">
            <a:avLst/>
          </a:prstGeom>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800" smtClean="0">
                <a:solidFill>
                  <a:srgbClr val="FFFFFF"/>
                </a:solidFill>
              </a:rPr>
              <a:t>Schwartz, Sensation and Perception © 2015 SAGE Publications, Inc.</a:t>
            </a:r>
          </a:p>
        </p:txBody>
      </p:sp>
      <p:pic>
        <p:nvPicPr>
          <p:cNvPr id="19" name="Picture 30" descr="Schwartz_Sensation_Perception_PPT_content.jpg"/>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Rectangle 19"/>
          <p:cNvSpPr>
            <a:spLocks noChangeArrowheads="1"/>
          </p:cNvSpPr>
          <p:nvPr userDrawn="1"/>
        </p:nvSpPr>
        <p:spPr bwMode="auto">
          <a:xfrm>
            <a:off x="0" y="6324600"/>
            <a:ext cx="914400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2" name="Title 1"/>
          <p:cNvSpPr>
            <a:spLocks noGrp="1"/>
          </p:cNvSpPr>
          <p:nvPr>
            <p:ph type="title"/>
          </p:nvPr>
        </p:nvSpPr>
        <p:spPr/>
        <p:txBody>
          <a:bodyPr/>
          <a:lstStyle>
            <a:lvl1pPr>
              <a:defRPr>
                <a:solidFill>
                  <a:schemeClr val="accent3">
                    <a:shade val="75000"/>
                  </a:schemeClr>
                </a:solidFill>
              </a:defRPr>
            </a:lvl1pPr>
          </a:lstStyle>
          <a:p>
            <a:r>
              <a:rPr lang="en-US" smtClean="0"/>
              <a:t>Click to edit Master title style</a:t>
            </a:r>
            <a:endParaRPr lang="en-US"/>
          </a:p>
        </p:txBody>
      </p:sp>
      <p:sp>
        <p:nvSpPr>
          <p:cNvPr id="8" name="Content Placeholder 7"/>
          <p:cNvSpPr>
            <a:spLocks noGrp="1"/>
          </p:cNvSpPr>
          <p:nvPr>
            <p:ph sz="quarter" idx="1"/>
          </p:nvPr>
        </p:nvSpPr>
        <p:spPr>
          <a:xfrm>
            <a:off x="301752" y="1527048"/>
            <a:ext cx="850392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Subtitle 8"/>
          <p:cNvSpPr>
            <a:spLocks noGrp="1"/>
          </p:cNvSpPr>
          <p:nvPr>
            <p:ph type="subTitle" idx="12"/>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21" name="Slide Number Placeholder 5"/>
          <p:cNvSpPr>
            <a:spLocks noGrp="1"/>
          </p:cNvSpPr>
          <p:nvPr>
            <p:ph type="sldNum" sz="quarter" idx="13"/>
          </p:nvPr>
        </p:nvSpPr>
        <p:spPr>
          <a:xfrm>
            <a:off x="4362450" y="1027113"/>
            <a:ext cx="457200" cy="441325"/>
          </a:xfrm>
        </p:spPr>
        <p:txBody>
          <a:bodyPr/>
          <a:lstStyle>
            <a:lvl1pPr>
              <a:defRPr/>
            </a:lvl1pPr>
          </a:lstStyle>
          <a:p>
            <a:pPr>
              <a:defRPr/>
            </a:pPr>
            <a:fld id="{0A918BAA-AAB7-435D-A124-F1B39598B427}" type="slidenum">
              <a:rPr lang="en-US" altLang="en-US"/>
              <a:pPr>
                <a:defRPr/>
              </a:pPr>
              <a:t>‹#›</a:t>
            </a:fld>
            <a:endParaRPr lang="en-US" altLang="en-US"/>
          </a:p>
        </p:txBody>
      </p:sp>
      <p:sp>
        <p:nvSpPr>
          <p:cNvPr id="22" name="Footer Placeholder 4"/>
          <p:cNvSpPr>
            <a:spLocks noGrp="1"/>
          </p:cNvSpPr>
          <p:nvPr>
            <p:ph type="ftr" sz="quarter" idx="14"/>
          </p:nvPr>
        </p:nvSpPr>
        <p:spPr>
          <a:xfrm>
            <a:off x="304800" y="6324600"/>
            <a:ext cx="4572000" cy="365125"/>
          </a:xfrm>
        </p:spPr>
        <p:txBody>
          <a:bodyPr/>
          <a:lstStyle>
            <a:lvl1pPr>
              <a:defRPr/>
            </a:lvl1pPr>
          </a:lstStyle>
          <a:p>
            <a:pPr>
              <a:defRPr/>
            </a:pPr>
            <a:r>
              <a:rPr lang="en-US" altLang="en-US"/>
              <a:t>Schwartz and Krantz, Sensation and Perception © 2016 SAGE Publications, Inc.</a:t>
            </a:r>
          </a:p>
        </p:txBody>
      </p:sp>
    </p:spTree>
    <p:extLst>
      <p:ext uri="{BB962C8B-B14F-4D97-AF65-F5344CB8AC3E}">
        <p14:creationId xmlns:p14="http://schemas.microsoft.com/office/powerpoint/2010/main" val="4151698986"/>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5" name="Rectangle 20"/>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6" name="Rectangle 21"/>
          <p:cNvSpPr>
            <a:spLocks noChangeArrowheads="1"/>
          </p:cNvSpPr>
          <p:nvPr/>
        </p:nvSpPr>
        <p:spPr bwMode="white">
          <a:xfrm>
            <a:off x="0" y="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7" name="Rectangle 23"/>
          <p:cNvSpPr>
            <a:spLocks noChangeArrowheads="1"/>
          </p:cNvSpPr>
          <p:nvPr/>
        </p:nvSpPr>
        <p:spPr bwMode="white">
          <a:xfrm>
            <a:off x="8991600" y="1905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8" name="Rectangle 25"/>
          <p:cNvSpPr>
            <a:spLocks noChangeArrowheads="1"/>
          </p:cNvSpPr>
          <p:nvPr/>
        </p:nvSpPr>
        <p:spPr bwMode="white">
          <a:xfrm>
            <a:off x="152400" y="2286000"/>
            <a:ext cx="8832850" cy="304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9" name="Rectangle 26"/>
          <p:cNvSpPr>
            <a:spLocks noChangeArrowheads="1"/>
          </p:cNvSpPr>
          <p:nvPr/>
        </p:nvSpPr>
        <p:spPr bwMode="auto">
          <a:xfrm>
            <a:off x="155575" y="142875"/>
            <a:ext cx="8832850" cy="21399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 name="Rectangle 9"/>
          <p:cNvSpPr>
            <a:spLocks noChangeArrowheads="1"/>
          </p:cNvSpPr>
          <p:nvPr/>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1" name="Rectangle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2" name="Straight Connector 11"/>
          <p:cNvSpPr>
            <a:spLocks noChangeShapeType="1"/>
          </p:cNvSpPr>
          <p:nvPr/>
        </p:nvSpPr>
        <p:spPr bwMode="auto">
          <a:xfrm>
            <a:off x="152400" y="2438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5" name="Picture 28" descr="Schwartz_Sensation_Perception_PPT_title.jpg"/>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Placeholder 2"/>
          <p:cNvSpPr>
            <a:spLocks noGrp="1"/>
          </p:cNvSpPr>
          <p:nvPr>
            <p:ph type="body" idx="1"/>
          </p:nvPr>
        </p:nvSpPr>
        <p:spPr>
          <a:xfrm>
            <a:off x="1368426" y="2743200"/>
            <a:ext cx="6480174" cy="1673225"/>
          </a:xfrm>
        </p:spPr>
        <p:txBody>
          <a:bodyPr/>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722313" y="533400"/>
            <a:ext cx="7772400" cy="1524000"/>
          </a:xfrm>
        </p:spPr>
        <p:txBody>
          <a:bodyPr/>
          <a:lstStyle>
            <a:lvl1pPr algn="ctr">
              <a:buNone/>
              <a:defRPr sz="4200" b="0" cap="none" baseline="0">
                <a:solidFill>
                  <a:srgbClr val="FFFFFF"/>
                </a:solidFill>
              </a:defRPr>
            </a:lvl1pPr>
          </a:lstStyle>
          <a:p>
            <a:r>
              <a:rPr lang="en-US" smtClean="0"/>
              <a:t>Click to edit Master title style</a:t>
            </a:r>
            <a:endParaRPr lang="en-US"/>
          </a:p>
        </p:txBody>
      </p:sp>
      <p:sp>
        <p:nvSpPr>
          <p:cNvPr id="16" name="Slide Number Placeholder 5"/>
          <p:cNvSpPr>
            <a:spLocks noGrp="1"/>
          </p:cNvSpPr>
          <p:nvPr>
            <p:ph type="sldNum" sz="quarter" idx="10"/>
          </p:nvPr>
        </p:nvSpPr>
        <p:spPr>
          <a:xfrm>
            <a:off x="4343400" y="2198688"/>
            <a:ext cx="457200" cy="441325"/>
          </a:xfrm>
        </p:spPr>
        <p:txBody>
          <a:bodyPr/>
          <a:lstStyle>
            <a:lvl1pPr>
              <a:defRPr/>
            </a:lvl1pPr>
          </a:lstStyle>
          <a:p>
            <a:pPr>
              <a:defRPr/>
            </a:pPr>
            <a:fld id="{588F7ADD-F19E-4454-BC82-921D5467FF23}" type="slidenum">
              <a:rPr lang="en-US" altLang="en-US"/>
              <a:pPr>
                <a:defRPr/>
              </a:pPr>
              <a:t>‹#›</a:t>
            </a:fld>
            <a:endParaRPr lang="en-US" altLang="en-US"/>
          </a:p>
        </p:txBody>
      </p:sp>
      <p:sp>
        <p:nvSpPr>
          <p:cNvPr id="17" name="Footer Placeholder 4"/>
          <p:cNvSpPr>
            <a:spLocks noGrp="1"/>
          </p:cNvSpPr>
          <p:nvPr>
            <p:ph type="ftr" sz="quarter" idx="11"/>
          </p:nvPr>
        </p:nvSpPr>
        <p:spPr>
          <a:xfrm>
            <a:off x="304800" y="6324600"/>
            <a:ext cx="4572000" cy="365125"/>
          </a:xfrm>
        </p:spPr>
        <p:txBody>
          <a:bodyPr/>
          <a:lstStyle>
            <a:lvl1pPr>
              <a:defRPr/>
            </a:lvl1pPr>
          </a:lstStyle>
          <a:p>
            <a:pPr>
              <a:defRPr/>
            </a:pPr>
            <a:r>
              <a:rPr lang="en-US" altLang="en-US"/>
              <a:t>Schwartz and Krantz, Sensation and Perception © 2016 SAGE Publications, Inc.</a:t>
            </a:r>
          </a:p>
        </p:txBody>
      </p:sp>
    </p:spTree>
    <p:extLst>
      <p:ext uri="{BB962C8B-B14F-4D97-AF65-F5344CB8AC3E}">
        <p14:creationId xmlns:p14="http://schemas.microsoft.com/office/powerpoint/2010/main" val="1430773799"/>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5" name="Rectangle 20"/>
          <p:cNvSpPr>
            <a:spLocks noChangeArrowheads="1"/>
          </p:cNvSpPr>
          <p:nvPr/>
        </p:nvSpPr>
        <p:spPr bwMode="white">
          <a:xfrm>
            <a:off x="0" y="0"/>
            <a:ext cx="9144000" cy="1555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6" name="Rectangle 21"/>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7" name="Rectangle 23"/>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8" name="Rectangle 7"/>
          <p:cNvSpPr>
            <a:spLocks noChangeArrowheads="1"/>
          </p:cNvSpPr>
          <p:nvPr/>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9" name="Rectangle 8"/>
          <p:cNvSpPr>
            <a:spLocks noChangeArrowheads="1"/>
          </p:cNvSpPr>
          <p:nvPr/>
        </p:nvSpPr>
        <p:spPr bwMode="auto">
          <a:xfrm>
            <a:off x="152400" y="15875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0" name="Rectangle 19"/>
          <p:cNvSpPr>
            <a:spLocks noChangeArrowheads="1"/>
          </p:cNvSpPr>
          <p:nvPr userDrawn="1"/>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1" name="Rectangle 20"/>
          <p:cNvSpPr>
            <a:spLocks noChangeArrowheads="1"/>
          </p:cNvSpPr>
          <p:nvPr userDrawn="1"/>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2" name="Rectangle 21"/>
          <p:cNvSpPr>
            <a:spLocks noChangeArrowheads="1"/>
          </p:cNvSpPr>
          <p:nvPr userDrawn="1"/>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3" name="Rectangle 23"/>
          <p:cNvSpPr>
            <a:spLocks noChangeArrowheads="1"/>
          </p:cNvSpPr>
          <p:nvPr userDrawn="1"/>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4" name="Rectangle 13"/>
          <p:cNvSpPr>
            <a:spLocks noChangeArrowheads="1"/>
          </p:cNvSpPr>
          <p:nvPr userDrawn="1"/>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5" name="Straight Connector 14"/>
          <p:cNvSpPr>
            <a:spLocks noChangeShapeType="1"/>
          </p:cNvSpPr>
          <p:nvPr userDrawn="1"/>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6" name="Rectangle 15"/>
          <p:cNvSpPr>
            <a:spLocks noChangeArrowheads="1"/>
          </p:cNvSpPr>
          <p:nvPr userDrawn="1"/>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7" name="Oval 16"/>
          <p:cNvSpPr/>
          <p:nvPr userDrawn="1"/>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0" name="Oval 19"/>
          <p:cNvSpPr/>
          <p:nvPr userDrawn="1"/>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1" name="Footer Placeholder 16"/>
          <p:cNvSpPr txBox="1">
            <a:spLocks/>
          </p:cNvSpPr>
          <p:nvPr userDrawn="1"/>
        </p:nvSpPr>
        <p:spPr>
          <a:xfrm>
            <a:off x="304800" y="6324600"/>
            <a:ext cx="5257800" cy="365125"/>
          </a:xfrm>
          <a:prstGeom prst="rect">
            <a:avLst/>
          </a:prstGeom>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800" smtClean="0">
                <a:solidFill>
                  <a:srgbClr val="FFFFFF"/>
                </a:solidFill>
              </a:rPr>
              <a:t>Schwartz, Sensation and Perception © 2015 SAGE Publications, Inc.</a:t>
            </a:r>
          </a:p>
        </p:txBody>
      </p:sp>
      <p:pic>
        <p:nvPicPr>
          <p:cNvPr id="22" name="Picture 34" descr="Schwartz_Sensation_Perception_PPT_content.jpg"/>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Rectangle 22"/>
          <p:cNvSpPr>
            <a:spLocks noChangeArrowheads="1"/>
          </p:cNvSpPr>
          <p:nvPr userDrawn="1"/>
        </p:nvSpPr>
        <p:spPr bwMode="auto">
          <a:xfrm>
            <a:off x="0" y="6324600"/>
            <a:ext cx="914400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8"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19" name="Title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en-US" smtClean="0"/>
              <a:t>Click to edit Master title style</a:t>
            </a:r>
            <a:endParaRPr lang="en-US"/>
          </a:p>
        </p:txBody>
      </p:sp>
      <p:sp>
        <p:nvSpPr>
          <p:cNvPr id="24" name="Footer Placeholder 4"/>
          <p:cNvSpPr>
            <a:spLocks noGrp="1"/>
          </p:cNvSpPr>
          <p:nvPr>
            <p:ph type="ftr" sz="quarter" idx="10"/>
          </p:nvPr>
        </p:nvSpPr>
        <p:spPr>
          <a:xfrm>
            <a:off x="304800" y="6324600"/>
            <a:ext cx="4572000" cy="365125"/>
          </a:xfrm>
        </p:spPr>
        <p:txBody>
          <a:bodyPr/>
          <a:lstStyle>
            <a:lvl1pPr>
              <a:defRPr/>
            </a:lvl1pPr>
          </a:lstStyle>
          <a:p>
            <a:pPr>
              <a:defRPr/>
            </a:pPr>
            <a:r>
              <a:rPr lang="en-US" altLang="en-US"/>
              <a:t>Schwartz and Krantz, Sensation and Perception © 2016 SAGE Publications, Inc.</a:t>
            </a:r>
          </a:p>
        </p:txBody>
      </p:sp>
      <p:sp>
        <p:nvSpPr>
          <p:cNvPr id="25" name="Slide Number Placeholder 28"/>
          <p:cNvSpPr>
            <a:spLocks noGrp="1"/>
          </p:cNvSpPr>
          <p:nvPr>
            <p:ph type="sldNum" sz="quarter" idx="11"/>
          </p:nvPr>
        </p:nvSpPr>
        <p:spPr>
          <a:xfrm>
            <a:off x="4343400" y="2198688"/>
            <a:ext cx="457200" cy="441325"/>
          </a:xfrm>
        </p:spPr>
        <p:txBody>
          <a:bodyPr/>
          <a:lstStyle>
            <a:lvl1pPr>
              <a:defRPr/>
            </a:lvl1pPr>
          </a:lstStyle>
          <a:p>
            <a:pPr>
              <a:defRPr/>
            </a:pPr>
            <a:fld id="{BEFFE596-BE83-4F47-85FE-DFF063F0427F}" type="slidenum">
              <a:rPr lang="en-US" altLang="en-US"/>
              <a:pPr>
                <a:defRPr/>
              </a:pPr>
              <a:t>‹#›</a:t>
            </a:fld>
            <a:endParaRPr lang="en-US" altLang="en-US"/>
          </a:p>
        </p:txBody>
      </p:sp>
    </p:spTree>
    <p:extLst>
      <p:ext uri="{BB962C8B-B14F-4D97-AF65-F5344CB8AC3E}">
        <p14:creationId xmlns:p14="http://schemas.microsoft.com/office/powerpoint/2010/main" val="161751328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6"/>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27" name="Rectangle 15"/>
          <p:cNvSpPr>
            <a:spLocks noChangeArrowheads="1"/>
          </p:cNvSpPr>
          <p:nvPr/>
        </p:nvSpPr>
        <p:spPr bwMode="white">
          <a:xfrm>
            <a:off x="0" y="0"/>
            <a:ext cx="9144000" cy="13938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28" name="Rectangle 17"/>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29" name="Rectangle 18"/>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9" name="Rectangle 8"/>
          <p:cNvSpPr>
            <a:spLocks noChangeArrowheads="1"/>
          </p:cNvSpPr>
          <p:nvPr/>
        </p:nvSpPr>
        <p:spPr bwMode="auto">
          <a:xfrm>
            <a:off x="149225" y="6324600"/>
            <a:ext cx="8832850" cy="3730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8" name="Rectangle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0" name="Straight Connector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2" name="Oval 11"/>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Oval 14"/>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Slide Number Placeholder 22"/>
          <p:cNvSpPr>
            <a:spLocks noGrp="1"/>
          </p:cNvSpPr>
          <p:nvPr>
            <p:ph type="sldNum" sz="quarter" idx="4"/>
          </p:nvPr>
        </p:nvSpPr>
        <p:spPr>
          <a:xfrm>
            <a:off x="4343400" y="1039813"/>
            <a:ext cx="457200" cy="441325"/>
          </a:xfrm>
          <a:prstGeom prst="rect">
            <a:avLst/>
          </a:prstGeom>
        </p:spPr>
        <p:txBody>
          <a:bodyPr vert="horz" wrap="square" lIns="45720" tIns="45720" rIns="45720" bIns="45720" numCol="1" anchor="ctr" anchorCtr="0" compatLnSpc="1">
            <a:prstTxWarp prst="textNoShape">
              <a:avLst/>
            </a:prstTxWarp>
            <a:normAutofit/>
          </a:bodyPr>
          <a:lstStyle>
            <a:lvl1pPr algn="ctr">
              <a:defRPr sz="1600">
                <a:solidFill>
                  <a:srgbClr val="7B9899"/>
                </a:solidFill>
                <a:latin typeface="Georgia" pitchFamily="18" charset="0"/>
              </a:defRPr>
            </a:lvl1pPr>
          </a:lstStyle>
          <a:p>
            <a:pPr>
              <a:defRPr/>
            </a:pPr>
            <a:fld id="{F237AC69-67AC-4955-8332-EAC7DE929E51}" type="slidenum">
              <a:rPr lang="en-US" altLang="en-US"/>
              <a:pPr>
                <a:defRPr/>
              </a:pPr>
              <a:t>‹#›</a:t>
            </a:fld>
            <a:endParaRPr lang="en-US" altLang="en-US"/>
          </a:p>
        </p:txBody>
      </p:sp>
      <p:sp>
        <p:nvSpPr>
          <p:cNvPr id="1036" name="Title Placeholder 21"/>
          <p:cNvSpPr>
            <a:spLocks noGrp="1"/>
          </p:cNvSpPr>
          <p:nvPr>
            <p:ph type="title"/>
          </p:nvPr>
        </p:nvSpPr>
        <p:spPr bwMode="auto">
          <a:xfrm>
            <a:off x="301625" y="228600"/>
            <a:ext cx="8534400"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37" name="Text Placeholder 12"/>
          <p:cNvSpPr>
            <a:spLocks noGrp="1"/>
          </p:cNvSpPr>
          <p:nvPr>
            <p:ph type="body" idx="1"/>
          </p:nvPr>
        </p:nvSpPr>
        <p:spPr bwMode="auto">
          <a:xfrm>
            <a:off x="301625" y="1524000"/>
            <a:ext cx="8534400" cy="459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6" name="Footer Placeholder 4"/>
          <p:cNvSpPr>
            <a:spLocks noGrp="1"/>
          </p:cNvSpPr>
          <p:nvPr>
            <p:ph type="ftr" sz="quarter" idx="3"/>
          </p:nvPr>
        </p:nvSpPr>
        <p:spPr>
          <a:xfrm>
            <a:off x="381000" y="6324600"/>
            <a:ext cx="4495800" cy="365125"/>
          </a:xfrm>
          <a:prstGeom prst="rect">
            <a:avLst/>
          </a:prstGeom>
        </p:spPr>
        <p:txBody>
          <a:bodyPr vert="horz" wrap="square" lIns="91440" tIns="45720" rIns="91440" bIns="45720" numCol="1" anchor="t" anchorCtr="0" compatLnSpc="1">
            <a:prstTxWarp prst="textNoShape">
              <a:avLst/>
            </a:prstTxWarp>
          </a:bodyPr>
          <a:lstStyle>
            <a:lvl1pPr eaLnBrk="0" hangingPunct="0">
              <a:defRPr sz="800">
                <a:solidFill>
                  <a:srgbClr val="FFFFFF"/>
                </a:solidFill>
              </a:defRPr>
            </a:lvl1pPr>
          </a:lstStyle>
          <a:p>
            <a:pPr>
              <a:defRPr/>
            </a:pPr>
            <a:r>
              <a:rPr lang="en-US" altLang="en-US"/>
              <a:t>Schwartz and Krantz, Sensation and Perception © 2016 SAGE Publications, Inc.</a:t>
            </a:r>
          </a:p>
        </p:txBody>
      </p:sp>
      <p:pic>
        <p:nvPicPr>
          <p:cNvPr id="1039" name="Picture 16" descr="Schwartz_Sensation_Perception_PPT_title.jpg"/>
          <p:cNvPicPr>
            <a:picLocks noChangeAspect="1"/>
          </p:cNvPicPr>
          <p:nvPr userDrawn="1"/>
        </p:nvPicPr>
        <p:blipFill>
          <a:blip r:embed="rId6"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16" r:id="rId1"/>
    <p:sldLayoutId id="2147483817" r:id="rId2"/>
    <p:sldLayoutId id="2147483818" r:id="rId3"/>
    <p:sldLayoutId id="2147483819" r:id="rId4"/>
  </p:sldLayoutIdLst>
  <p:hf sldNum="0" hdr="0" dt="0"/>
  <p:txStyles>
    <p:titleStyle>
      <a:lvl1pPr algn="ctr" rtl="0" eaLnBrk="0" fontAlgn="base" hangingPunct="0">
        <a:spcBef>
          <a:spcPct val="0"/>
        </a:spcBef>
        <a:spcAft>
          <a:spcPct val="0"/>
        </a:spcAft>
        <a:defRPr sz="3300" kern="1200">
          <a:solidFill>
            <a:srgbClr val="CF5716"/>
          </a:solidFill>
          <a:latin typeface="+mj-lt"/>
          <a:ea typeface="ＭＳ Ｐゴシック" charset="0"/>
          <a:cs typeface="ＭＳ Ｐゴシック" charset="0"/>
        </a:defRPr>
      </a:lvl1pPr>
      <a:lvl2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2pPr>
      <a:lvl3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3pPr>
      <a:lvl4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4pPr>
      <a:lvl5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5pPr>
      <a:lvl6pPr marL="457200" algn="ctr" rtl="0" fontAlgn="base">
        <a:spcBef>
          <a:spcPct val="0"/>
        </a:spcBef>
        <a:spcAft>
          <a:spcPct val="0"/>
        </a:spcAft>
        <a:defRPr sz="3300">
          <a:solidFill>
            <a:srgbClr val="CF5716"/>
          </a:solidFill>
          <a:latin typeface="Georgia" pitchFamily="18" charset="0"/>
        </a:defRPr>
      </a:lvl6pPr>
      <a:lvl7pPr marL="914400" algn="ctr" rtl="0" fontAlgn="base">
        <a:spcBef>
          <a:spcPct val="0"/>
        </a:spcBef>
        <a:spcAft>
          <a:spcPct val="0"/>
        </a:spcAft>
        <a:defRPr sz="3300">
          <a:solidFill>
            <a:srgbClr val="CF5716"/>
          </a:solidFill>
          <a:latin typeface="Georgia" pitchFamily="18" charset="0"/>
        </a:defRPr>
      </a:lvl7pPr>
      <a:lvl8pPr marL="1371600" algn="ctr" rtl="0" fontAlgn="base">
        <a:spcBef>
          <a:spcPct val="0"/>
        </a:spcBef>
        <a:spcAft>
          <a:spcPct val="0"/>
        </a:spcAft>
        <a:defRPr sz="3300">
          <a:solidFill>
            <a:srgbClr val="CF5716"/>
          </a:solidFill>
          <a:latin typeface="Georgia" pitchFamily="18" charset="0"/>
        </a:defRPr>
      </a:lvl8pPr>
      <a:lvl9pPr marL="1828800" algn="ctr" rtl="0" fontAlgn="base">
        <a:spcBef>
          <a:spcPct val="0"/>
        </a:spcBef>
        <a:spcAft>
          <a:spcPct val="0"/>
        </a:spcAft>
        <a:defRPr sz="3300">
          <a:solidFill>
            <a:srgbClr val="CF5716"/>
          </a:solidFill>
          <a:latin typeface="Georgia" pitchFamily="18" charset="0"/>
        </a:defRPr>
      </a:lvl9pPr>
    </p:titleStyle>
    <p:bodyStyle>
      <a:lvl1pPr marL="273050" indent="-273050" algn="l" rtl="0" eaLnBrk="0" fontAlgn="base" hangingPunct="0">
        <a:spcBef>
          <a:spcPct val="20000"/>
        </a:spcBef>
        <a:spcAft>
          <a:spcPct val="0"/>
        </a:spcAft>
        <a:buClr>
          <a:schemeClr val="accent1"/>
        </a:buClr>
        <a:buSzPct val="85000"/>
        <a:buFont typeface="Wingdings 2" pitchFamily="18" charset="2"/>
        <a:buChar char=""/>
        <a:defRPr sz="2700" kern="1200">
          <a:solidFill>
            <a:schemeClr val="tx1"/>
          </a:solidFill>
          <a:latin typeface="+mn-lt"/>
          <a:ea typeface="ＭＳ Ｐゴシック" charset="0"/>
          <a:cs typeface="ＭＳ Ｐゴシック" charset="0"/>
        </a:defRPr>
      </a:lvl1pPr>
      <a:lvl2pPr marL="547688" indent="-273050" algn="l" rtl="0" eaLnBrk="0" fontAlgn="base" hangingPunct="0">
        <a:spcBef>
          <a:spcPct val="20000"/>
        </a:spcBef>
        <a:spcAft>
          <a:spcPct val="0"/>
        </a:spcAft>
        <a:buClr>
          <a:schemeClr val="accent2"/>
        </a:buClr>
        <a:buSzPct val="70000"/>
        <a:buFont typeface="Wingdings" pitchFamily="2" charset="2"/>
        <a:buChar char=""/>
        <a:defRPr sz="2200" kern="1200">
          <a:solidFill>
            <a:schemeClr val="tx2"/>
          </a:solidFill>
          <a:latin typeface="+mn-lt"/>
          <a:ea typeface="ＭＳ Ｐゴシック" charset="0"/>
          <a:cs typeface="+mn-cs"/>
        </a:defRPr>
      </a:lvl2pPr>
      <a:lvl3pPr marL="822325" indent="-228600" algn="l" rtl="0" eaLnBrk="0" fontAlgn="base" hangingPunct="0">
        <a:spcBef>
          <a:spcPct val="20000"/>
        </a:spcBef>
        <a:spcAft>
          <a:spcPct val="0"/>
        </a:spcAft>
        <a:buClr>
          <a:srgbClr val="EB641B"/>
        </a:buClr>
        <a:buSzPct val="75000"/>
        <a:buFont typeface="Wingdings 2" pitchFamily="18" charset="2"/>
        <a:buChar char=""/>
        <a:defRPr sz="2000" kern="1200">
          <a:solidFill>
            <a:schemeClr val="tx1"/>
          </a:solidFill>
          <a:latin typeface="+mn-lt"/>
          <a:ea typeface="ＭＳ Ｐゴシック" charset="0"/>
          <a:cs typeface="+mn-cs"/>
        </a:defRPr>
      </a:lvl3pPr>
      <a:lvl4pPr marL="1096963" indent="-228600" algn="l" rtl="0" eaLnBrk="0" fontAlgn="base" hangingPunct="0">
        <a:spcBef>
          <a:spcPct val="20000"/>
        </a:spcBef>
        <a:spcAft>
          <a:spcPct val="0"/>
        </a:spcAft>
        <a:buClr>
          <a:srgbClr val="39639D"/>
        </a:buClr>
        <a:buSzPct val="70000"/>
        <a:buFont typeface="Wingdings" pitchFamily="2" charset="2"/>
        <a:buChar char=""/>
        <a:defRPr sz="2000" kern="1200">
          <a:solidFill>
            <a:schemeClr val="tx2"/>
          </a:solidFill>
          <a:latin typeface="+mn-lt"/>
          <a:ea typeface="ＭＳ Ｐゴシック" charset="0"/>
          <a:cs typeface="+mn-cs"/>
        </a:defRPr>
      </a:lvl4pPr>
      <a:lvl5pPr marL="1371600" indent="-228600" algn="l" rtl="0" eaLnBrk="0" fontAlgn="base" hangingPunct="0">
        <a:spcBef>
          <a:spcPct val="20000"/>
        </a:spcBef>
        <a:spcAft>
          <a:spcPct val="0"/>
        </a:spcAft>
        <a:buClr>
          <a:srgbClr val="474B78"/>
        </a:buClr>
        <a:buChar char="•"/>
        <a:defRPr kern="1200">
          <a:solidFill>
            <a:schemeClr val="tx1"/>
          </a:solidFill>
          <a:latin typeface="+mn-lt"/>
          <a:ea typeface="ＭＳ Ｐゴシック" charset="0"/>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68425" y="2743200"/>
            <a:ext cx="6480175" cy="1673225"/>
          </a:xfrm>
        </p:spPr>
        <p:txBody>
          <a:bodyPr>
            <a:normAutofit fontScale="77500" lnSpcReduction="20000"/>
          </a:bodyPr>
          <a:lstStyle/>
          <a:p>
            <a:pPr eaLnBrk="1" fontAlgn="auto" hangingPunct="1">
              <a:spcAft>
                <a:spcPts val="0"/>
              </a:spcAft>
              <a:buFont typeface="Wingdings 2" charset="0"/>
              <a:buNone/>
              <a:defRPr/>
            </a:pPr>
            <a:r>
              <a:rPr lang="en-US" sz="3600" dirty="0">
                <a:solidFill>
                  <a:srgbClr val="000000"/>
                </a:solidFill>
              </a:rPr>
              <a:t>CHAPTER </a:t>
            </a:r>
            <a:r>
              <a:rPr lang="en-US" sz="3600" dirty="0" smtClean="0">
                <a:solidFill>
                  <a:srgbClr val="000000"/>
                </a:solidFill>
              </a:rPr>
              <a:t>11</a:t>
            </a:r>
            <a:endParaRPr lang="en-US" sz="3600" dirty="0">
              <a:solidFill>
                <a:srgbClr val="000000"/>
              </a:solidFill>
            </a:endParaRPr>
          </a:p>
          <a:p>
            <a:pPr eaLnBrk="1" fontAlgn="auto" hangingPunct="1">
              <a:spcAft>
                <a:spcPts val="0"/>
              </a:spcAft>
              <a:buFont typeface="Wingdings 2" charset="0"/>
              <a:buNone/>
              <a:defRPr/>
            </a:pPr>
            <a:r>
              <a:rPr lang="en-US" sz="3600" dirty="0">
                <a:solidFill>
                  <a:srgbClr val="000000"/>
                </a:solidFill>
              </a:rPr>
              <a:t>THE AUDITORY BRAIN AND SOUND LOCALIZATION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304800" y="1143000"/>
            <a:ext cx="8534400" cy="758825"/>
          </a:xfrm>
        </p:spPr>
        <p:txBody>
          <a:bodyPr/>
          <a:lstStyle/>
          <a:p>
            <a:r>
              <a:rPr lang="en-US" altLang="en-US" sz="3200" smtClean="0">
                <a:solidFill>
                  <a:srgbClr val="000000"/>
                </a:solidFill>
                <a:ea typeface="ＭＳ Ｐゴシック" pitchFamily="34" charset="-128"/>
              </a:rPr>
              <a:t>Interaural Time Difference </a:t>
            </a:r>
            <a:endParaRPr lang="en-US" altLang="en-US" smtClean="0">
              <a:solidFill>
                <a:srgbClr val="000000"/>
              </a:solidFill>
              <a:ea typeface="ＭＳ Ｐゴシック" pitchFamily="34" charset="-128"/>
            </a:endParaRPr>
          </a:p>
        </p:txBody>
      </p:sp>
      <p:sp>
        <p:nvSpPr>
          <p:cNvPr id="15363" name="Content Placeholder 2"/>
          <p:cNvSpPr>
            <a:spLocks noGrp="1"/>
          </p:cNvSpPr>
          <p:nvPr>
            <p:ph sz="quarter" idx="1"/>
          </p:nvPr>
        </p:nvSpPr>
        <p:spPr>
          <a:xfrm>
            <a:off x="301625" y="2133600"/>
            <a:ext cx="8504238" cy="3965575"/>
          </a:xfrm>
        </p:spPr>
        <p:txBody>
          <a:bodyPr/>
          <a:lstStyle/>
          <a:p>
            <a:r>
              <a:rPr lang="en-US" altLang="en-US" sz="2400" smtClean="0">
                <a:solidFill>
                  <a:srgbClr val="000000"/>
                </a:solidFill>
                <a:ea typeface="ＭＳ Ｐゴシック" pitchFamily="34" charset="-128"/>
              </a:rPr>
              <a:t>Azimuth</a:t>
            </a:r>
          </a:p>
          <a:p>
            <a:r>
              <a:rPr lang="en-US" altLang="en-US" sz="2400" smtClean="0">
                <a:solidFill>
                  <a:srgbClr val="000000"/>
                </a:solidFill>
                <a:ea typeface="ＭＳ Ｐゴシック" pitchFamily="34" charset="-128"/>
              </a:rPr>
              <a:t>Elevation</a:t>
            </a:r>
          </a:p>
          <a:p>
            <a:r>
              <a:rPr lang="en-US" altLang="en-US" sz="2400" smtClean="0">
                <a:solidFill>
                  <a:srgbClr val="000000"/>
                </a:solidFill>
                <a:ea typeface="ＭＳ Ｐゴシック" pitchFamily="34" charset="-128"/>
              </a:rPr>
              <a:t>Distance </a:t>
            </a:r>
          </a:p>
        </p:txBody>
      </p:sp>
      <p:sp>
        <p:nvSpPr>
          <p:cNvPr id="15364"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pic>
        <p:nvPicPr>
          <p:cNvPr id="15365" name="Picture 4"/>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810000" y="1890713"/>
            <a:ext cx="4725988" cy="399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a:xfrm>
            <a:off x="304800" y="1371600"/>
            <a:ext cx="8534400" cy="758825"/>
          </a:xfrm>
        </p:spPr>
        <p:txBody>
          <a:bodyPr/>
          <a:lstStyle/>
          <a:p>
            <a:pPr eaLnBrk="1" hangingPunct="1">
              <a:defRPr/>
            </a:pPr>
            <a:r>
              <a:rPr lang="en-US" sz="2800" dirty="0" err="1" smtClean="0">
                <a:solidFill>
                  <a:srgbClr val="000000"/>
                </a:solidFill>
                <a:latin typeface="+mn-lt"/>
              </a:rPr>
              <a:t>Interaural</a:t>
            </a:r>
            <a:r>
              <a:rPr lang="en-US" sz="2800" dirty="0" smtClean="0">
                <a:solidFill>
                  <a:srgbClr val="000000"/>
                </a:solidFill>
                <a:latin typeface="+mn-lt"/>
              </a:rPr>
              <a:t> Time Difference in </a:t>
            </a:r>
            <a:r>
              <a:rPr lang="en-US" sz="2800" dirty="0">
                <a:solidFill>
                  <a:srgbClr val="000000"/>
                </a:solidFill>
                <a:latin typeface="+mn-lt"/>
              </a:rPr>
              <a:t>t</a:t>
            </a:r>
            <a:r>
              <a:rPr lang="en-US" sz="2800" dirty="0" smtClean="0">
                <a:solidFill>
                  <a:srgbClr val="000000"/>
                </a:solidFill>
                <a:latin typeface="+mn-lt"/>
              </a:rPr>
              <a:t>he </a:t>
            </a:r>
            <a:br>
              <a:rPr lang="en-US" sz="2800" dirty="0" smtClean="0">
                <a:solidFill>
                  <a:srgbClr val="000000"/>
                </a:solidFill>
                <a:latin typeface="+mn-lt"/>
              </a:rPr>
            </a:br>
            <a:r>
              <a:rPr lang="en-US" sz="2800" dirty="0" smtClean="0">
                <a:solidFill>
                  <a:srgbClr val="000000"/>
                </a:solidFill>
                <a:latin typeface="+mn-lt"/>
              </a:rPr>
              <a:t>Medial Superior Olives</a:t>
            </a:r>
            <a:endParaRPr lang="en-US" sz="2800" dirty="0">
              <a:solidFill>
                <a:srgbClr val="000000"/>
              </a:solidFill>
            </a:endParaRPr>
          </a:p>
        </p:txBody>
      </p:sp>
      <p:sp>
        <p:nvSpPr>
          <p:cNvPr id="16387"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pic>
        <p:nvPicPr>
          <p:cNvPr id="16388" name="Content Placeholder 3"/>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304800" y="2705100"/>
            <a:ext cx="8504238" cy="2819400"/>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304800" y="1066800"/>
            <a:ext cx="8534400" cy="758825"/>
          </a:xfrm>
        </p:spPr>
        <p:txBody>
          <a:bodyPr/>
          <a:lstStyle/>
          <a:p>
            <a:r>
              <a:rPr lang="en-US" altLang="en-US" sz="3200" smtClean="0">
                <a:solidFill>
                  <a:srgbClr val="000000"/>
                </a:solidFill>
                <a:ea typeface="ＭＳ Ｐゴシック" pitchFamily="34" charset="-128"/>
              </a:rPr>
              <a:t>Interaural Level Difference</a:t>
            </a:r>
            <a:endParaRPr lang="en-US" altLang="en-US" smtClean="0">
              <a:solidFill>
                <a:srgbClr val="000000"/>
              </a:solidFill>
              <a:ea typeface="ＭＳ Ｐゴシック" pitchFamily="34" charset="-128"/>
            </a:endParaRPr>
          </a:p>
        </p:txBody>
      </p:sp>
      <p:sp>
        <p:nvSpPr>
          <p:cNvPr id="17411" name="Content Placeholder 2"/>
          <p:cNvSpPr>
            <a:spLocks noGrp="1"/>
          </p:cNvSpPr>
          <p:nvPr>
            <p:ph sz="quarter" idx="1"/>
          </p:nvPr>
        </p:nvSpPr>
        <p:spPr>
          <a:xfrm>
            <a:off x="301625" y="2362200"/>
            <a:ext cx="8504238" cy="3736975"/>
          </a:xfrm>
        </p:spPr>
        <p:txBody>
          <a:bodyPr/>
          <a:lstStyle/>
          <a:p>
            <a:r>
              <a:rPr lang="en-US" altLang="en-US" sz="2800" smtClean="0">
                <a:solidFill>
                  <a:srgbClr val="000000"/>
                </a:solidFill>
                <a:ea typeface="ＭＳ Ｐゴシック" pitchFamily="34" charset="-128"/>
              </a:rPr>
              <a:t>Acoustic shadow  </a:t>
            </a:r>
          </a:p>
        </p:txBody>
      </p:sp>
      <p:sp>
        <p:nvSpPr>
          <p:cNvPr id="17412"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pic>
        <p:nvPicPr>
          <p:cNvPr id="17413" name="Picture 4"/>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756150" y="1917700"/>
            <a:ext cx="3289300" cy="413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304800" y="1295400"/>
            <a:ext cx="8534400" cy="758825"/>
          </a:xfrm>
        </p:spPr>
        <p:txBody>
          <a:bodyPr/>
          <a:lstStyle/>
          <a:p>
            <a:r>
              <a:rPr lang="en-US" altLang="en-US" smtClean="0">
                <a:solidFill>
                  <a:srgbClr val="000000"/>
                </a:solidFill>
                <a:ea typeface="ＭＳ Ｐゴシック" pitchFamily="34" charset="-128"/>
              </a:rPr>
              <a:t>The Cone of Confusion </a:t>
            </a:r>
          </a:p>
        </p:txBody>
      </p:sp>
      <p:pic>
        <p:nvPicPr>
          <p:cNvPr id="18435" name="Content Placeholder 2"/>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2351088" y="2286000"/>
            <a:ext cx="4659312" cy="3886200"/>
          </a:xfrm>
        </p:spPr>
      </p:pic>
      <p:sp>
        <p:nvSpPr>
          <p:cNvPr id="18436"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152400" y="1295400"/>
            <a:ext cx="8534400" cy="758825"/>
          </a:xfrm>
        </p:spPr>
        <p:txBody>
          <a:bodyPr/>
          <a:lstStyle/>
          <a:p>
            <a:r>
              <a:rPr lang="en-US" altLang="en-US" smtClean="0">
                <a:solidFill>
                  <a:srgbClr val="000000"/>
                </a:solidFill>
                <a:ea typeface="ＭＳ Ｐゴシック" pitchFamily="34" charset="-128"/>
              </a:rPr>
              <a:t>Elevation Perception </a:t>
            </a:r>
          </a:p>
        </p:txBody>
      </p:sp>
      <p:sp>
        <p:nvSpPr>
          <p:cNvPr id="48130" name="Content Placeholder 2"/>
          <p:cNvSpPr>
            <a:spLocks noGrp="1"/>
          </p:cNvSpPr>
          <p:nvPr>
            <p:ph sz="quarter" idx="1"/>
          </p:nvPr>
        </p:nvSpPr>
        <p:spPr>
          <a:xfrm>
            <a:off x="301625" y="1981200"/>
            <a:ext cx="8504238" cy="4117975"/>
          </a:xfrm>
        </p:spPr>
        <p:txBody>
          <a:bodyPr/>
          <a:lstStyle/>
          <a:p>
            <a:pPr>
              <a:buFont typeface="Wingdings 2" charset="0"/>
              <a:buChar char=""/>
              <a:defRPr/>
            </a:pPr>
            <a:r>
              <a:rPr lang="en-US" sz="2400" dirty="0">
                <a:solidFill>
                  <a:srgbClr val="000000"/>
                </a:solidFill>
                <a:latin typeface="+mj-lt"/>
              </a:rPr>
              <a:t>S</a:t>
            </a:r>
            <a:r>
              <a:rPr lang="en-US" sz="2400" dirty="0" smtClean="0">
                <a:solidFill>
                  <a:srgbClr val="000000"/>
                </a:solidFill>
                <a:latin typeface="+mj-lt"/>
              </a:rPr>
              <a:t>pectral shape cue </a:t>
            </a:r>
          </a:p>
          <a:p>
            <a:pPr>
              <a:buFont typeface="Wingdings 2" charset="0"/>
              <a:buChar char=""/>
              <a:defRPr/>
            </a:pPr>
            <a:r>
              <a:rPr lang="en-US" sz="2400" dirty="0" smtClean="0">
                <a:solidFill>
                  <a:srgbClr val="000000"/>
                </a:solidFill>
                <a:latin typeface="+mj-lt"/>
              </a:rPr>
              <a:t>Detecting Distance</a:t>
            </a:r>
            <a:endParaRPr lang="en-US" sz="2400" dirty="0">
              <a:solidFill>
                <a:srgbClr val="000000"/>
              </a:solidFill>
              <a:latin typeface="+mj-lt"/>
            </a:endParaRPr>
          </a:p>
        </p:txBody>
      </p:sp>
      <p:sp>
        <p:nvSpPr>
          <p:cNvPr id="19460"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pic>
        <p:nvPicPr>
          <p:cNvPr id="19461"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85800" y="3505200"/>
            <a:ext cx="7621588"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2" name="Rectangle 3"/>
          <p:cNvSpPr>
            <a:spLocks noChangeArrowheads="1"/>
          </p:cNvSpPr>
          <p:nvPr/>
        </p:nvSpPr>
        <p:spPr bwMode="auto">
          <a:xfrm>
            <a:off x="2819400" y="5638800"/>
            <a:ext cx="3810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2400">
                <a:solidFill>
                  <a:srgbClr val="000000"/>
                </a:solidFill>
              </a:rPr>
              <a:t>The Human Pinna</a:t>
            </a:r>
            <a:endParaRPr lang="en-US" altLang="en-US" sz="2400">
              <a:latin typeface="Arial"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304800" y="1143000"/>
            <a:ext cx="8534400" cy="758825"/>
          </a:xfrm>
        </p:spPr>
        <p:txBody>
          <a:bodyPr/>
          <a:lstStyle/>
          <a:p>
            <a:r>
              <a:rPr lang="en-US" altLang="en-US" smtClean="0">
                <a:solidFill>
                  <a:srgbClr val="000000"/>
                </a:solidFill>
                <a:ea typeface="ＭＳ Ｐゴシック" pitchFamily="34" charset="-128"/>
              </a:rPr>
              <a:t>Auditory Scene Analysis </a:t>
            </a:r>
          </a:p>
        </p:txBody>
      </p:sp>
      <p:pic>
        <p:nvPicPr>
          <p:cNvPr id="20483" name="Content Placeholder 2"/>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1528763" y="1962150"/>
            <a:ext cx="6010275" cy="4137025"/>
          </a:xfrm>
        </p:spPr>
      </p:pic>
      <p:sp>
        <p:nvSpPr>
          <p:cNvPr id="20484"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304800" y="1219200"/>
            <a:ext cx="8534400" cy="758825"/>
          </a:xfrm>
        </p:spPr>
        <p:txBody>
          <a:bodyPr/>
          <a:lstStyle/>
          <a:p>
            <a:r>
              <a:rPr lang="en-US" altLang="en-US" smtClean="0">
                <a:solidFill>
                  <a:srgbClr val="000000"/>
                </a:solidFill>
                <a:ea typeface="ＭＳ Ｐゴシック" pitchFamily="34" charset="-128"/>
              </a:rPr>
              <a:t>Auditory Scene Analysis </a:t>
            </a:r>
          </a:p>
        </p:txBody>
      </p:sp>
      <p:sp>
        <p:nvSpPr>
          <p:cNvPr id="21507"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
        <p:nvSpPr>
          <p:cNvPr id="21508" name="Content Placeholder 3"/>
          <p:cNvSpPr>
            <a:spLocks noGrp="1"/>
          </p:cNvSpPr>
          <p:nvPr>
            <p:ph sz="quarter" idx="1"/>
          </p:nvPr>
        </p:nvSpPr>
        <p:spPr>
          <a:xfrm>
            <a:off x="301625" y="2133600"/>
            <a:ext cx="8504238" cy="3965575"/>
          </a:xfrm>
        </p:spPr>
        <p:txBody>
          <a:bodyPr/>
          <a:lstStyle/>
          <a:p>
            <a:pPr>
              <a:lnSpc>
                <a:spcPct val="150000"/>
              </a:lnSpc>
            </a:pPr>
            <a:r>
              <a:rPr lang="en-US" altLang="en-US" smtClean="0">
                <a:solidFill>
                  <a:srgbClr val="000000"/>
                </a:solidFill>
                <a:ea typeface="ＭＳ Ｐゴシック" pitchFamily="34" charset="-128"/>
              </a:rPr>
              <a:t>Temporal Segregation </a:t>
            </a:r>
          </a:p>
          <a:p>
            <a:pPr>
              <a:lnSpc>
                <a:spcPct val="150000"/>
              </a:lnSpc>
            </a:pPr>
            <a:r>
              <a:rPr lang="en-US" altLang="en-US" smtClean="0">
                <a:solidFill>
                  <a:srgbClr val="000000"/>
                </a:solidFill>
                <a:ea typeface="ＭＳ Ｐゴシック" pitchFamily="34" charset="-128"/>
              </a:rPr>
              <a:t>Spatial Segregation </a:t>
            </a:r>
          </a:p>
          <a:p>
            <a:pPr>
              <a:lnSpc>
                <a:spcPct val="150000"/>
              </a:lnSpc>
            </a:pPr>
            <a:r>
              <a:rPr lang="en-US" altLang="en-US" smtClean="0">
                <a:solidFill>
                  <a:srgbClr val="000000"/>
                </a:solidFill>
                <a:ea typeface="ＭＳ Ｐゴシック" pitchFamily="34" charset="-128"/>
              </a:rPr>
              <a:t>Spectral Segregation </a:t>
            </a:r>
          </a:p>
          <a:p>
            <a:pPr>
              <a:lnSpc>
                <a:spcPct val="150000"/>
              </a:lnSpc>
            </a:pPr>
            <a:r>
              <a:rPr lang="en-US" altLang="en-US" smtClean="0">
                <a:solidFill>
                  <a:srgbClr val="000000"/>
                </a:solidFill>
                <a:ea typeface="ＭＳ Ｐゴシック" pitchFamily="34" charset="-128"/>
              </a:rPr>
              <a:t>Auditory Development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304800" y="990600"/>
            <a:ext cx="8534400" cy="758825"/>
          </a:xfrm>
        </p:spPr>
        <p:txBody>
          <a:bodyPr/>
          <a:lstStyle/>
          <a:p>
            <a:r>
              <a:rPr lang="en-US" altLang="en-US" smtClean="0">
                <a:solidFill>
                  <a:srgbClr val="000000"/>
                </a:solidFill>
                <a:ea typeface="ＭＳ Ｐゴシック" pitchFamily="34" charset="-128"/>
              </a:rPr>
              <a:t>Temporal Segregation </a:t>
            </a:r>
          </a:p>
        </p:txBody>
      </p:sp>
      <p:pic>
        <p:nvPicPr>
          <p:cNvPr id="22531" name="Content Placeholder 2"/>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1730375" y="1838325"/>
            <a:ext cx="5530850" cy="4260850"/>
          </a:xfrm>
        </p:spPr>
      </p:pic>
      <p:sp>
        <p:nvSpPr>
          <p:cNvPr id="22532"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a:xfrm>
            <a:off x="304800" y="1066800"/>
            <a:ext cx="8534400" cy="758825"/>
          </a:xfrm>
        </p:spPr>
        <p:txBody>
          <a:bodyPr/>
          <a:lstStyle/>
          <a:p>
            <a:pPr eaLnBrk="1" hangingPunct="1">
              <a:defRPr/>
            </a:pPr>
            <a:r>
              <a:rPr lang="en-US" sz="3600" dirty="0">
                <a:solidFill>
                  <a:srgbClr val="000000"/>
                </a:solidFill>
                <a:latin typeface="+mn-lt"/>
              </a:rPr>
              <a:t>Spectral </a:t>
            </a:r>
            <a:r>
              <a:rPr lang="en-US" sz="3600" dirty="0" smtClean="0">
                <a:solidFill>
                  <a:srgbClr val="000000"/>
                </a:solidFill>
                <a:latin typeface="+mn-lt"/>
              </a:rPr>
              <a:t>Segregation</a:t>
            </a:r>
            <a:endParaRPr lang="en-US" dirty="0">
              <a:solidFill>
                <a:srgbClr val="000000"/>
              </a:solidFill>
            </a:endParaRPr>
          </a:p>
        </p:txBody>
      </p:sp>
      <p:pic>
        <p:nvPicPr>
          <p:cNvPr id="23555"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3367088" y="1851025"/>
            <a:ext cx="5000625" cy="4397375"/>
          </a:xfrm>
        </p:spPr>
      </p:pic>
      <p:sp>
        <p:nvSpPr>
          <p:cNvPr id="23556"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
        <p:nvSpPr>
          <p:cNvPr id="3" name="Rectangle 2"/>
          <p:cNvSpPr/>
          <p:nvPr/>
        </p:nvSpPr>
        <p:spPr>
          <a:xfrm>
            <a:off x="381000" y="2362200"/>
            <a:ext cx="2328863" cy="1077913"/>
          </a:xfrm>
          <a:prstGeom prst="rect">
            <a:avLst/>
          </a:prstGeom>
        </p:spPr>
        <p:txBody>
          <a:bodyPr wrap="none">
            <a:spAutoFit/>
          </a:bodyPr>
          <a:lstStyle/>
          <a:p>
            <a:pPr marL="285750" indent="-285750">
              <a:buFont typeface="Arial"/>
              <a:buChar char="•"/>
              <a:defRPr/>
            </a:pPr>
            <a:r>
              <a:rPr lang="en-US" sz="3200" dirty="0">
                <a:latin typeface="Arial" charset="0"/>
                <a:ea typeface="ＭＳ Ｐゴシック" charset="0"/>
                <a:cs typeface="ＭＳ Ｐゴシック" charset="0"/>
              </a:rPr>
              <a:t>Harmonic  </a:t>
            </a:r>
          </a:p>
          <a:p>
            <a:pPr>
              <a:defRPr/>
            </a:pPr>
            <a:r>
              <a:rPr lang="en-US" sz="3200" dirty="0">
                <a:latin typeface="Arial" charset="0"/>
                <a:ea typeface="ＭＳ Ｐゴシック" charset="0"/>
                <a:cs typeface="ＭＳ Ｐゴシック" charset="0"/>
              </a:rPr>
              <a:t>  coherence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a:xfrm>
            <a:off x="228600" y="1219200"/>
            <a:ext cx="8534400" cy="758825"/>
          </a:xfrm>
        </p:spPr>
        <p:txBody>
          <a:bodyPr/>
          <a:lstStyle/>
          <a:p>
            <a:pPr eaLnBrk="1" hangingPunct="1">
              <a:defRPr/>
            </a:pPr>
            <a:r>
              <a:rPr lang="en-US" sz="3600" dirty="0">
                <a:solidFill>
                  <a:srgbClr val="000000"/>
                </a:solidFill>
                <a:latin typeface="+mn-lt"/>
              </a:rPr>
              <a:t>Spectral </a:t>
            </a:r>
            <a:r>
              <a:rPr lang="en-US" sz="3600" dirty="0" smtClean="0">
                <a:solidFill>
                  <a:srgbClr val="000000"/>
                </a:solidFill>
                <a:latin typeface="+mn-lt"/>
              </a:rPr>
              <a:t>Sensitivity </a:t>
            </a:r>
            <a:endParaRPr lang="en-US" dirty="0">
              <a:solidFill>
                <a:srgbClr val="000000"/>
              </a:solidFill>
            </a:endParaRPr>
          </a:p>
        </p:txBody>
      </p:sp>
      <p:pic>
        <p:nvPicPr>
          <p:cNvPr id="24579"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2951163" y="2262188"/>
            <a:ext cx="3011487" cy="3708400"/>
          </a:xfrm>
        </p:spPr>
      </p:pic>
      <p:sp>
        <p:nvSpPr>
          <p:cNvPr id="24580"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228600" y="1371600"/>
            <a:ext cx="8534400" cy="758825"/>
          </a:xfrm>
        </p:spPr>
        <p:txBody>
          <a:bodyPr/>
          <a:lstStyle/>
          <a:p>
            <a:r>
              <a:rPr lang="en-US" altLang="en-US" sz="3600" smtClean="0">
                <a:solidFill>
                  <a:srgbClr val="000000"/>
                </a:solidFill>
                <a:ea typeface="ＭＳ Ｐゴシック" pitchFamily="34" charset="-128"/>
              </a:rPr>
              <a:t>LEARNING OBJECTIVES </a:t>
            </a:r>
          </a:p>
        </p:txBody>
      </p:sp>
      <p:sp>
        <p:nvSpPr>
          <p:cNvPr id="3" name="Content Placeholder 2"/>
          <p:cNvSpPr>
            <a:spLocks noGrp="1"/>
          </p:cNvSpPr>
          <p:nvPr>
            <p:ph sz="quarter" idx="1"/>
          </p:nvPr>
        </p:nvSpPr>
        <p:spPr>
          <a:xfrm>
            <a:off x="304800" y="2438400"/>
            <a:ext cx="8504238" cy="3657600"/>
          </a:xfrm>
        </p:spPr>
        <p:txBody>
          <a:bodyPr/>
          <a:lstStyle/>
          <a:p>
            <a:pPr marL="514350" indent="-514350">
              <a:buFont typeface="+mj-lt"/>
              <a:buAutoNum type="arabicPeriod"/>
              <a:defRPr/>
            </a:pPr>
            <a:r>
              <a:rPr lang="en-US" sz="2400" dirty="0">
                <a:solidFill>
                  <a:srgbClr val="000000"/>
                </a:solidFill>
              </a:rPr>
              <a:t>Discuss the ascending neural pathways from the cochlea to the auditory cortex. </a:t>
            </a:r>
          </a:p>
          <a:p>
            <a:pPr marL="514350" indent="-514350">
              <a:buFont typeface="+mj-lt"/>
              <a:buAutoNum type="arabicPeriod"/>
              <a:defRPr/>
            </a:pPr>
            <a:r>
              <a:rPr lang="en-US" sz="2400" dirty="0">
                <a:solidFill>
                  <a:srgbClr val="000000"/>
                </a:solidFill>
              </a:rPr>
              <a:t>Identify the processes our auditory system uses to localize the sources of sounds in space. </a:t>
            </a:r>
          </a:p>
          <a:p>
            <a:pPr marL="514350" indent="-514350">
              <a:buFont typeface="+mj-lt"/>
              <a:buAutoNum type="arabicPeriod"/>
              <a:defRPr/>
            </a:pPr>
            <a:r>
              <a:rPr lang="en-US" sz="2400" dirty="0">
                <a:solidFill>
                  <a:srgbClr val="000000"/>
                </a:solidFill>
              </a:rPr>
              <a:t>Explain the concept of auditory scene analysis and how it is achieved by the auditory system. </a:t>
            </a:r>
          </a:p>
          <a:p>
            <a:pPr marL="514350" indent="-514350">
              <a:buFont typeface="+mj-lt"/>
              <a:buAutoNum type="arabicPeriod"/>
              <a:defRPr/>
            </a:pPr>
            <a:r>
              <a:rPr lang="en-US" sz="2400" dirty="0">
                <a:solidFill>
                  <a:srgbClr val="000000"/>
                </a:solidFill>
              </a:rPr>
              <a:t>Explain </a:t>
            </a:r>
            <a:r>
              <a:rPr lang="en-US" sz="2400" dirty="0" err="1">
                <a:solidFill>
                  <a:srgbClr val="000000"/>
                </a:solidFill>
              </a:rPr>
              <a:t>biosonar</a:t>
            </a:r>
            <a:r>
              <a:rPr lang="en-US" sz="2400" dirty="0">
                <a:solidFill>
                  <a:srgbClr val="000000"/>
                </a:solidFill>
              </a:rPr>
              <a:t> in bats and dolphins. </a:t>
            </a:r>
            <a:endParaRPr lang="en-US" sz="2400" dirty="0" smtClean="0">
              <a:solidFill>
                <a:srgbClr val="000000"/>
              </a:solidFill>
              <a:latin typeface="+mj-lt"/>
            </a:endParaRPr>
          </a:p>
        </p:txBody>
      </p:sp>
      <p:sp>
        <p:nvSpPr>
          <p:cNvPr id="7172"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304800" y="1447800"/>
            <a:ext cx="8534400" cy="758825"/>
          </a:xfrm>
        </p:spPr>
        <p:txBody>
          <a:bodyPr/>
          <a:lstStyle/>
          <a:p>
            <a:r>
              <a:rPr lang="en-US" altLang="en-US" b="1" i="1" smtClean="0">
                <a:solidFill>
                  <a:srgbClr val="000000"/>
                </a:solidFill>
                <a:ea typeface="ＭＳ Ｐゴシック" pitchFamily="34" charset="-128"/>
              </a:rPr>
              <a:t>IN DEPTH: Biosonar in </a:t>
            </a:r>
            <a:br>
              <a:rPr lang="en-US" altLang="en-US" b="1" i="1" smtClean="0">
                <a:solidFill>
                  <a:srgbClr val="000000"/>
                </a:solidFill>
                <a:ea typeface="ＭＳ Ｐゴシック" pitchFamily="34" charset="-128"/>
              </a:rPr>
            </a:br>
            <a:r>
              <a:rPr lang="en-US" altLang="en-US" b="1" i="1" smtClean="0">
                <a:solidFill>
                  <a:srgbClr val="000000"/>
                </a:solidFill>
                <a:ea typeface="ＭＳ Ｐゴシック" pitchFamily="34" charset="-128"/>
              </a:rPr>
              <a:t>Bats and Dolphins </a:t>
            </a:r>
          </a:p>
        </p:txBody>
      </p:sp>
      <p:sp>
        <p:nvSpPr>
          <p:cNvPr id="25603" name="Content Placeholder 2"/>
          <p:cNvSpPr>
            <a:spLocks noGrp="1"/>
          </p:cNvSpPr>
          <p:nvPr>
            <p:ph sz="quarter" idx="1"/>
          </p:nvPr>
        </p:nvSpPr>
        <p:spPr>
          <a:xfrm>
            <a:off x="304800" y="2209800"/>
            <a:ext cx="4727575" cy="2206625"/>
          </a:xfrm>
        </p:spPr>
        <p:txBody>
          <a:bodyPr/>
          <a:lstStyle/>
          <a:p>
            <a:r>
              <a:rPr lang="en-US" altLang="en-US" sz="2400" smtClean="0">
                <a:solidFill>
                  <a:srgbClr val="000000"/>
                </a:solidFill>
                <a:ea typeface="ＭＳ Ｐゴシック" pitchFamily="34" charset="-128"/>
              </a:rPr>
              <a:t>Biosonar</a:t>
            </a:r>
          </a:p>
          <a:p>
            <a:r>
              <a:rPr lang="en-US" altLang="en-US" sz="2400" smtClean="0">
                <a:solidFill>
                  <a:srgbClr val="000000"/>
                </a:solidFill>
                <a:ea typeface="ＭＳ Ｐゴシック" pitchFamily="34" charset="-128"/>
              </a:rPr>
              <a:t>Target range</a:t>
            </a:r>
          </a:p>
          <a:p>
            <a:r>
              <a:rPr lang="en-US" altLang="en-US" sz="2400" smtClean="0">
                <a:solidFill>
                  <a:srgbClr val="000000"/>
                </a:solidFill>
                <a:ea typeface="ＭＳ Ｐゴシック" pitchFamily="34" charset="-128"/>
              </a:rPr>
              <a:t>Rate of approach   </a:t>
            </a:r>
          </a:p>
        </p:txBody>
      </p:sp>
      <p:sp>
        <p:nvSpPr>
          <p:cNvPr id="25604"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pic>
        <p:nvPicPr>
          <p:cNvPr id="25605" name="Picture 2"/>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819400" y="3657600"/>
            <a:ext cx="2260600" cy="2147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6" name="Picture 3"/>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562600" y="3657600"/>
            <a:ext cx="2971800" cy="197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228600" y="1219200"/>
            <a:ext cx="8534400" cy="758825"/>
          </a:xfrm>
        </p:spPr>
        <p:txBody>
          <a:bodyPr/>
          <a:lstStyle/>
          <a:p>
            <a:pPr eaLnBrk="1" hangingPunct="1"/>
            <a:r>
              <a:rPr lang="en-US" altLang="en-US" sz="3200" smtClean="0">
                <a:solidFill>
                  <a:srgbClr val="000000"/>
                </a:solidFill>
                <a:ea typeface="ＭＳ Ｐゴシック" pitchFamily="34" charset="-128"/>
              </a:rPr>
              <a:t>High-frequency Waves</a:t>
            </a:r>
          </a:p>
        </p:txBody>
      </p:sp>
      <p:pic>
        <p:nvPicPr>
          <p:cNvPr id="26627"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685800" y="2517775"/>
            <a:ext cx="8072438" cy="2809875"/>
          </a:xfrm>
        </p:spPr>
      </p:pic>
      <p:sp>
        <p:nvSpPr>
          <p:cNvPr id="26628"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a:xfrm>
            <a:off x="304800" y="1219200"/>
            <a:ext cx="8534400" cy="758825"/>
          </a:xfrm>
        </p:spPr>
        <p:txBody>
          <a:bodyPr/>
          <a:lstStyle/>
          <a:p>
            <a:pPr eaLnBrk="1" hangingPunct="1">
              <a:defRPr/>
            </a:pPr>
            <a:r>
              <a:rPr lang="en-US" sz="3600" dirty="0">
                <a:solidFill>
                  <a:srgbClr val="000000"/>
                </a:solidFill>
                <a:latin typeface="+mn-lt"/>
              </a:rPr>
              <a:t>Bat </a:t>
            </a:r>
            <a:r>
              <a:rPr lang="en-US" sz="3600" dirty="0" err="1" smtClean="0">
                <a:solidFill>
                  <a:srgbClr val="000000"/>
                </a:solidFill>
                <a:latin typeface="+mn-lt"/>
              </a:rPr>
              <a:t>Biosonar</a:t>
            </a:r>
            <a:r>
              <a:rPr lang="en-US" sz="3600" dirty="0" smtClean="0">
                <a:solidFill>
                  <a:srgbClr val="000000"/>
                </a:solidFill>
                <a:latin typeface="+mn-lt"/>
              </a:rPr>
              <a:t> Calls</a:t>
            </a:r>
            <a:endParaRPr lang="en-US" dirty="0">
              <a:solidFill>
                <a:srgbClr val="000000"/>
              </a:solidFill>
            </a:endParaRPr>
          </a:p>
        </p:txBody>
      </p:sp>
      <p:pic>
        <p:nvPicPr>
          <p:cNvPr id="27651"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1057275" y="2084388"/>
            <a:ext cx="6877050" cy="4014787"/>
          </a:xfrm>
        </p:spPr>
      </p:pic>
      <p:sp>
        <p:nvSpPr>
          <p:cNvPr id="27652"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304800" y="1143000"/>
            <a:ext cx="8534400" cy="758825"/>
          </a:xfrm>
        </p:spPr>
        <p:txBody>
          <a:bodyPr/>
          <a:lstStyle/>
          <a:p>
            <a:pPr eaLnBrk="1" hangingPunct="1"/>
            <a:r>
              <a:rPr lang="en-US" altLang="en-US" smtClean="0">
                <a:solidFill>
                  <a:srgbClr val="000000"/>
                </a:solidFill>
                <a:ea typeface="ＭＳ Ｐゴシック" pitchFamily="34" charset="-128"/>
              </a:rPr>
              <a:t>Bat Biosonar Food Location</a:t>
            </a:r>
          </a:p>
        </p:txBody>
      </p:sp>
      <p:pic>
        <p:nvPicPr>
          <p:cNvPr id="28675"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1012825" y="1920875"/>
            <a:ext cx="6965950" cy="4178300"/>
          </a:xfrm>
        </p:spPr>
      </p:pic>
      <p:sp>
        <p:nvSpPr>
          <p:cNvPr id="28676"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a:xfrm>
            <a:off x="304800" y="1219200"/>
            <a:ext cx="8534400" cy="758825"/>
          </a:xfrm>
        </p:spPr>
        <p:txBody>
          <a:bodyPr/>
          <a:lstStyle/>
          <a:p>
            <a:pPr eaLnBrk="1" hangingPunct="1">
              <a:defRPr/>
            </a:pPr>
            <a:r>
              <a:rPr lang="en-US" sz="3600" dirty="0">
                <a:solidFill>
                  <a:srgbClr val="000000"/>
                </a:solidFill>
                <a:latin typeface="+mn-lt"/>
              </a:rPr>
              <a:t>Doppler </a:t>
            </a:r>
            <a:r>
              <a:rPr lang="en-US" sz="3600" dirty="0" smtClean="0">
                <a:solidFill>
                  <a:srgbClr val="000000"/>
                </a:solidFill>
                <a:latin typeface="+mn-lt"/>
              </a:rPr>
              <a:t>Shifts</a:t>
            </a:r>
            <a:endParaRPr lang="en-US" dirty="0">
              <a:solidFill>
                <a:srgbClr val="000000"/>
              </a:solidFill>
            </a:endParaRPr>
          </a:p>
        </p:txBody>
      </p:sp>
      <p:pic>
        <p:nvPicPr>
          <p:cNvPr id="29699"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685800" y="2227263"/>
            <a:ext cx="7772400" cy="3565525"/>
          </a:xfrm>
        </p:spPr>
      </p:pic>
      <p:sp>
        <p:nvSpPr>
          <p:cNvPr id="29700"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304800" y="1295400"/>
            <a:ext cx="8534400" cy="758825"/>
          </a:xfrm>
        </p:spPr>
        <p:txBody>
          <a:bodyPr/>
          <a:lstStyle/>
          <a:p>
            <a:r>
              <a:rPr lang="en-US" altLang="en-US" smtClean="0">
                <a:solidFill>
                  <a:srgbClr val="000000"/>
                </a:solidFill>
                <a:ea typeface="ＭＳ Ｐゴシック" pitchFamily="34" charset="-128"/>
              </a:rPr>
              <a:t>Brain Anatomy and the Pathway of Hearing </a:t>
            </a:r>
          </a:p>
        </p:txBody>
      </p:sp>
      <p:sp>
        <p:nvSpPr>
          <p:cNvPr id="62466" name="Content Placeholder 2"/>
          <p:cNvSpPr>
            <a:spLocks noGrp="1"/>
          </p:cNvSpPr>
          <p:nvPr>
            <p:ph sz="quarter" idx="1"/>
          </p:nvPr>
        </p:nvSpPr>
        <p:spPr>
          <a:xfrm>
            <a:off x="301625" y="2209800"/>
            <a:ext cx="8504238" cy="3889375"/>
          </a:xfrm>
        </p:spPr>
        <p:txBody>
          <a:bodyPr/>
          <a:lstStyle/>
          <a:p>
            <a:pPr>
              <a:buFont typeface="Wingdings 2" charset="0"/>
              <a:buChar char=""/>
              <a:defRPr/>
            </a:pPr>
            <a:r>
              <a:rPr lang="en-US" sz="2800" dirty="0" smtClean="0">
                <a:solidFill>
                  <a:srgbClr val="000000"/>
                </a:solidFill>
              </a:rPr>
              <a:t>Auditory Nerve Fibers</a:t>
            </a:r>
          </a:p>
          <a:p>
            <a:pPr lvl="1">
              <a:buFont typeface="Wingdings" charset="0"/>
              <a:buChar char=""/>
              <a:defRPr/>
            </a:pPr>
            <a:r>
              <a:rPr lang="en-US" sz="2800" dirty="0">
                <a:solidFill>
                  <a:srgbClr val="000000"/>
                </a:solidFill>
              </a:rPr>
              <a:t>Cochlear </a:t>
            </a:r>
            <a:r>
              <a:rPr lang="en-US" sz="2800" dirty="0" smtClean="0">
                <a:solidFill>
                  <a:srgbClr val="000000"/>
                </a:solidFill>
              </a:rPr>
              <a:t>nucleus</a:t>
            </a:r>
            <a:endParaRPr lang="en-US" sz="2800" dirty="0">
              <a:solidFill>
                <a:srgbClr val="000000"/>
              </a:solidFill>
            </a:endParaRPr>
          </a:p>
          <a:p>
            <a:pPr lvl="1">
              <a:buFont typeface="Wingdings" charset="0"/>
              <a:buChar char=""/>
              <a:defRPr/>
            </a:pPr>
            <a:r>
              <a:rPr lang="en-US" sz="2800" dirty="0">
                <a:solidFill>
                  <a:srgbClr val="000000"/>
                </a:solidFill>
              </a:rPr>
              <a:t>Trapezoid </a:t>
            </a:r>
            <a:r>
              <a:rPr lang="en-US" sz="2800" dirty="0" smtClean="0">
                <a:solidFill>
                  <a:srgbClr val="000000"/>
                </a:solidFill>
              </a:rPr>
              <a:t>body</a:t>
            </a:r>
            <a:endParaRPr lang="en-US" sz="2800" dirty="0">
              <a:solidFill>
                <a:srgbClr val="000000"/>
              </a:solidFill>
            </a:endParaRPr>
          </a:p>
          <a:p>
            <a:pPr lvl="1">
              <a:buFont typeface="Wingdings" charset="0"/>
              <a:buChar char=""/>
              <a:defRPr/>
            </a:pPr>
            <a:r>
              <a:rPr lang="en-US" sz="2800" dirty="0">
                <a:solidFill>
                  <a:srgbClr val="000000"/>
                </a:solidFill>
              </a:rPr>
              <a:t>Superior </a:t>
            </a:r>
            <a:r>
              <a:rPr lang="en-US" sz="2800" dirty="0" smtClean="0">
                <a:solidFill>
                  <a:srgbClr val="000000"/>
                </a:solidFill>
              </a:rPr>
              <a:t>olive</a:t>
            </a:r>
          </a:p>
          <a:p>
            <a:pPr lvl="1">
              <a:buFont typeface="Wingdings" charset="0"/>
              <a:buChar char=""/>
              <a:defRPr/>
            </a:pPr>
            <a:r>
              <a:rPr lang="en-US" sz="2800" dirty="0" smtClean="0">
                <a:solidFill>
                  <a:srgbClr val="000000"/>
                </a:solidFill>
              </a:rPr>
              <a:t>Inferior </a:t>
            </a:r>
            <a:r>
              <a:rPr lang="en-US" sz="2800" dirty="0" err="1" smtClean="0">
                <a:solidFill>
                  <a:srgbClr val="000000"/>
                </a:solidFill>
              </a:rPr>
              <a:t>colliculus</a:t>
            </a:r>
            <a:endParaRPr lang="en-US" sz="2800" dirty="0">
              <a:solidFill>
                <a:srgbClr val="000000"/>
              </a:solidFill>
            </a:endParaRPr>
          </a:p>
          <a:p>
            <a:pPr lvl="1">
              <a:buFont typeface="Wingdings" charset="0"/>
              <a:buChar char=""/>
              <a:defRPr/>
            </a:pPr>
            <a:r>
              <a:rPr lang="en-US" sz="2800" dirty="0">
                <a:solidFill>
                  <a:srgbClr val="000000"/>
                </a:solidFill>
              </a:rPr>
              <a:t>Medial geniculate </a:t>
            </a:r>
            <a:r>
              <a:rPr lang="en-US" sz="2800" dirty="0" smtClean="0">
                <a:solidFill>
                  <a:srgbClr val="000000"/>
                </a:solidFill>
              </a:rPr>
              <a:t>nucleus</a:t>
            </a:r>
            <a:endParaRPr lang="en-US" sz="2800" dirty="0" smtClean="0">
              <a:solidFill>
                <a:srgbClr val="000000"/>
              </a:solidFill>
              <a:latin typeface="+mj-lt"/>
            </a:endParaRPr>
          </a:p>
        </p:txBody>
      </p:sp>
      <p:sp>
        <p:nvSpPr>
          <p:cNvPr id="10243" name="Footer Placeholder 3"/>
          <p:cNvSpPr>
            <a:spLocks noGrp="1"/>
          </p:cNvSpPr>
          <p:nvPr>
            <p:ph type="ftr" sz="quarter" idx="14"/>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r>
              <a:rPr lang="en-US" altLang="en-US" sz="800" dirty="0" smtClean="0">
                <a:solidFill>
                  <a:schemeClr val="bg1">
                    <a:lumMod val="20000"/>
                    <a:lumOff val="80000"/>
                  </a:schemeClr>
                </a:solidFill>
                <a:cs typeface="Arial" pitchFamily="34" charset="0"/>
              </a:rPr>
              <a:t>Schwartz and Krantz, Sensation and Perception © 2016 SAGE Publications, Inc.</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Title 1"/>
          <p:cNvSpPr>
            <a:spLocks noGrp="1"/>
          </p:cNvSpPr>
          <p:nvPr>
            <p:ph type="title"/>
          </p:nvPr>
        </p:nvSpPr>
        <p:spPr>
          <a:xfrm>
            <a:off x="304800" y="1219200"/>
            <a:ext cx="8534400" cy="758825"/>
          </a:xfrm>
        </p:spPr>
        <p:txBody>
          <a:bodyPr/>
          <a:lstStyle/>
          <a:p>
            <a:pPr eaLnBrk="1" hangingPunct="1">
              <a:defRPr/>
            </a:pPr>
            <a:r>
              <a:rPr lang="en-US" sz="3200" dirty="0" smtClean="0">
                <a:solidFill>
                  <a:srgbClr val="000000"/>
                </a:solidFill>
                <a:latin typeface="+mn-lt"/>
              </a:rPr>
              <a:t>Tuning Curve for Eighth Cranial Nerve Fibers</a:t>
            </a:r>
            <a:endParaRPr lang="en-US" sz="3200" dirty="0">
              <a:solidFill>
                <a:srgbClr val="000000"/>
              </a:solidFill>
            </a:endParaRPr>
          </a:p>
        </p:txBody>
      </p:sp>
      <p:pic>
        <p:nvPicPr>
          <p:cNvPr id="9219"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2330450" y="2133600"/>
            <a:ext cx="4681538" cy="3965575"/>
          </a:xfrm>
        </p:spPr>
      </p:pic>
      <p:sp>
        <p:nvSpPr>
          <p:cNvPr id="9220"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Title 1"/>
          <p:cNvSpPr>
            <a:spLocks noGrp="1"/>
          </p:cNvSpPr>
          <p:nvPr>
            <p:ph type="title"/>
          </p:nvPr>
        </p:nvSpPr>
        <p:spPr>
          <a:xfrm>
            <a:off x="304800" y="914400"/>
            <a:ext cx="8534400" cy="758825"/>
          </a:xfrm>
        </p:spPr>
        <p:txBody>
          <a:bodyPr/>
          <a:lstStyle/>
          <a:p>
            <a:pPr eaLnBrk="1" hangingPunct="1">
              <a:defRPr/>
            </a:pPr>
            <a:r>
              <a:rPr lang="en-US" sz="3600" dirty="0">
                <a:solidFill>
                  <a:srgbClr val="000000"/>
                </a:solidFill>
                <a:latin typeface="+mn-lt"/>
              </a:rPr>
              <a:t>The </a:t>
            </a:r>
            <a:r>
              <a:rPr lang="en-US" sz="3600" dirty="0" smtClean="0">
                <a:solidFill>
                  <a:srgbClr val="000000"/>
                </a:solidFill>
                <a:latin typeface="+mn-lt"/>
              </a:rPr>
              <a:t>Auditory Pathway</a:t>
            </a:r>
            <a:endParaRPr lang="en-US" dirty="0">
              <a:solidFill>
                <a:srgbClr val="000000"/>
              </a:solidFill>
            </a:endParaRPr>
          </a:p>
        </p:txBody>
      </p:sp>
      <p:pic>
        <p:nvPicPr>
          <p:cNvPr id="10243"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1601788" y="1838325"/>
            <a:ext cx="5788025" cy="4260850"/>
          </a:xfrm>
        </p:spPr>
      </p:pic>
      <p:sp>
        <p:nvSpPr>
          <p:cNvPr id="10244"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304800" y="1143000"/>
            <a:ext cx="8534400" cy="758825"/>
          </a:xfrm>
        </p:spPr>
        <p:txBody>
          <a:bodyPr/>
          <a:lstStyle/>
          <a:p>
            <a:r>
              <a:rPr lang="en-US" altLang="en-US" smtClean="0">
                <a:solidFill>
                  <a:srgbClr val="000000"/>
                </a:solidFill>
                <a:ea typeface="ＭＳ Ｐゴシック" pitchFamily="34" charset="-128"/>
              </a:rPr>
              <a:t>Auditory Cortex </a:t>
            </a:r>
          </a:p>
        </p:txBody>
      </p:sp>
      <p:sp>
        <p:nvSpPr>
          <p:cNvPr id="11267" name="Content Placeholder 2"/>
          <p:cNvSpPr>
            <a:spLocks noGrp="1"/>
          </p:cNvSpPr>
          <p:nvPr>
            <p:ph sz="quarter" idx="1"/>
          </p:nvPr>
        </p:nvSpPr>
        <p:spPr>
          <a:xfrm>
            <a:off x="301625" y="2286000"/>
            <a:ext cx="8504238" cy="3813175"/>
          </a:xfrm>
        </p:spPr>
        <p:txBody>
          <a:bodyPr/>
          <a:lstStyle/>
          <a:p>
            <a:r>
              <a:rPr lang="en-US" altLang="en-US" sz="2400" smtClean="0">
                <a:solidFill>
                  <a:srgbClr val="000000"/>
                </a:solidFill>
                <a:ea typeface="ＭＳ Ｐゴシック" pitchFamily="34" charset="-128"/>
              </a:rPr>
              <a:t>Primary auditory cortex</a:t>
            </a:r>
          </a:p>
          <a:p>
            <a:r>
              <a:rPr lang="en-US" altLang="en-US" sz="2400" smtClean="0">
                <a:solidFill>
                  <a:srgbClr val="000000"/>
                </a:solidFill>
                <a:ea typeface="ＭＳ Ｐゴシック" pitchFamily="34" charset="-128"/>
              </a:rPr>
              <a:t>Tonotopic organization</a:t>
            </a:r>
          </a:p>
          <a:p>
            <a:r>
              <a:rPr lang="en-US" altLang="en-US" sz="2400" smtClean="0">
                <a:solidFill>
                  <a:srgbClr val="000000"/>
                </a:solidFill>
                <a:ea typeface="ＭＳ Ｐゴシック" pitchFamily="34" charset="-128"/>
              </a:rPr>
              <a:t>Auditory core region</a:t>
            </a:r>
          </a:p>
          <a:p>
            <a:r>
              <a:rPr lang="en-US" altLang="en-US" sz="2400" smtClean="0">
                <a:solidFill>
                  <a:srgbClr val="000000"/>
                </a:solidFill>
                <a:ea typeface="ＭＳ Ｐゴシック" pitchFamily="34" charset="-128"/>
              </a:rPr>
              <a:t>Rostral core</a:t>
            </a:r>
          </a:p>
          <a:p>
            <a:r>
              <a:rPr lang="en-US" altLang="en-US" sz="2400" smtClean="0">
                <a:solidFill>
                  <a:srgbClr val="000000"/>
                </a:solidFill>
                <a:ea typeface="ＭＳ Ｐゴシック" pitchFamily="34" charset="-128"/>
              </a:rPr>
              <a:t>Rostrotemporal core</a:t>
            </a:r>
          </a:p>
          <a:p>
            <a:r>
              <a:rPr lang="en-US" altLang="en-US" sz="2400" smtClean="0">
                <a:solidFill>
                  <a:srgbClr val="000000"/>
                </a:solidFill>
                <a:ea typeface="ＭＳ Ｐゴシック" pitchFamily="34" charset="-128"/>
              </a:rPr>
              <a:t>Belt</a:t>
            </a:r>
          </a:p>
          <a:p>
            <a:r>
              <a:rPr lang="en-US" altLang="en-US" sz="2400" smtClean="0">
                <a:solidFill>
                  <a:srgbClr val="000000"/>
                </a:solidFill>
                <a:ea typeface="ＭＳ Ｐゴシック" pitchFamily="34" charset="-128"/>
              </a:rPr>
              <a:t>Parabelt</a:t>
            </a:r>
          </a:p>
        </p:txBody>
      </p:sp>
      <p:sp>
        <p:nvSpPr>
          <p:cNvPr id="11268"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304800" y="1143000"/>
            <a:ext cx="8534400" cy="758825"/>
          </a:xfrm>
        </p:spPr>
        <p:txBody>
          <a:bodyPr/>
          <a:lstStyle/>
          <a:p>
            <a:pPr eaLnBrk="1" hangingPunct="1"/>
            <a:r>
              <a:rPr lang="en-US" altLang="en-US" smtClean="0">
                <a:solidFill>
                  <a:srgbClr val="000000"/>
                </a:solidFill>
                <a:ea typeface="ＭＳ Ｐゴシック" pitchFamily="34" charset="-128"/>
              </a:rPr>
              <a:t>Auditory Cortex </a:t>
            </a:r>
          </a:p>
        </p:txBody>
      </p:sp>
      <p:pic>
        <p:nvPicPr>
          <p:cNvPr id="12291"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2055813" y="1962150"/>
            <a:ext cx="4956175" cy="4137025"/>
          </a:xfrm>
        </p:spPr>
      </p:pic>
      <p:sp>
        <p:nvSpPr>
          <p:cNvPr id="12292"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304800" y="1219200"/>
            <a:ext cx="8534400" cy="758825"/>
          </a:xfrm>
        </p:spPr>
        <p:txBody>
          <a:bodyPr/>
          <a:lstStyle/>
          <a:p>
            <a:pPr eaLnBrk="1" hangingPunct="1"/>
            <a:r>
              <a:rPr lang="en-US" altLang="en-US" sz="2800" smtClean="0">
                <a:solidFill>
                  <a:srgbClr val="000000"/>
                </a:solidFill>
                <a:ea typeface="ＭＳ Ｐゴシック" pitchFamily="34" charset="-128"/>
              </a:rPr>
              <a:t>The “what” and “where” systems </a:t>
            </a:r>
            <a:br>
              <a:rPr lang="en-US" altLang="en-US" sz="2800" smtClean="0">
                <a:solidFill>
                  <a:srgbClr val="000000"/>
                </a:solidFill>
                <a:ea typeface="ＭＳ Ｐゴシック" pitchFamily="34" charset="-128"/>
              </a:rPr>
            </a:br>
            <a:r>
              <a:rPr lang="en-US" altLang="en-US" sz="2800" smtClean="0">
                <a:solidFill>
                  <a:srgbClr val="000000"/>
                </a:solidFill>
                <a:ea typeface="ＭＳ Ｐゴシック" pitchFamily="34" charset="-128"/>
              </a:rPr>
              <a:t>in the Auditory Cortex </a:t>
            </a:r>
          </a:p>
        </p:txBody>
      </p:sp>
      <p:pic>
        <p:nvPicPr>
          <p:cNvPr id="13315"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1820863" y="2043113"/>
            <a:ext cx="5578475" cy="4056062"/>
          </a:xfrm>
        </p:spPr>
      </p:pic>
      <p:sp>
        <p:nvSpPr>
          <p:cNvPr id="13316"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228600" y="1066800"/>
            <a:ext cx="8534400" cy="758825"/>
          </a:xfrm>
        </p:spPr>
        <p:txBody>
          <a:bodyPr/>
          <a:lstStyle/>
          <a:p>
            <a:r>
              <a:rPr lang="en-US" altLang="en-US" smtClean="0">
                <a:solidFill>
                  <a:srgbClr val="000000"/>
                </a:solidFill>
                <a:ea typeface="ＭＳ Ｐゴシック" pitchFamily="34" charset="-128"/>
              </a:rPr>
              <a:t>Localizing Sound </a:t>
            </a:r>
          </a:p>
        </p:txBody>
      </p:sp>
      <p:pic>
        <p:nvPicPr>
          <p:cNvPr id="14339" name="Content Placeholder 2"/>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609600" y="1944688"/>
            <a:ext cx="7800975" cy="4114800"/>
          </a:xfrm>
        </p:spPr>
      </p:pic>
      <p:sp>
        <p:nvSpPr>
          <p:cNvPr id="14340"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Travelogue">
      <a:dk1>
        <a:sysClr val="windowText" lastClr="000000"/>
      </a:dk1>
      <a:lt1>
        <a:srgbClr val="EAC968"/>
      </a:lt1>
      <a:dk2>
        <a:srgbClr val="2A2515"/>
      </a:dk2>
      <a:lt2>
        <a:srgbClr val="82682C"/>
      </a:lt2>
      <a:accent1>
        <a:srgbClr val="B74D21"/>
      </a:accent1>
      <a:accent2>
        <a:srgbClr val="A32323"/>
      </a:accent2>
      <a:accent3>
        <a:srgbClr val="4576A3"/>
      </a:accent3>
      <a:accent4>
        <a:srgbClr val="615D9A"/>
      </a:accent4>
      <a:accent5>
        <a:srgbClr val="67924B"/>
      </a:accent5>
      <a:accent6>
        <a:srgbClr val="BF7B1B"/>
      </a:accent6>
      <a:hlink>
        <a:srgbClr val="99350B"/>
      </a:hlink>
      <a:folHlink>
        <a:srgbClr val="785140"/>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Civic</Template>
  <TotalTime>267</TotalTime>
  <Words>1705</Words>
  <Application>Microsoft Office PowerPoint</Application>
  <PresentationFormat>On-screen Show (4:3)</PresentationFormat>
  <Paragraphs>138</Paragraphs>
  <Slides>24</Slides>
  <Notes>19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24</vt:i4>
      </vt:variant>
    </vt:vector>
  </HeadingPairs>
  <TitlesOfParts>
    <vt:vector size="31" baseType="lpstr">
      <vt:lpstr>Arial</vt:lpstr>
      <vt:lpstr>ＭＳ Ｐゴシック</vt:lpstr>
      <vt:lpstr>Georgia</vt:lpstr>
      <vt:lpstr>Wingdings 2</vt:lpstr>
      <vt:lpstr>Wingdings</vt:lpstr>
      <vt:lpstr>Calibri</vt:lpstr>
      <vt:lpstr>Civic</vt:lpstr>
      <vt:lpstr>PowerPoint Presentation</vt:lpstr>
      <vt:lpstr>LEARNING OBJECTIVES </vt:lpstr>
      <vt:lpstr>Brain Anatomy and the Pathway of Hearing </vt:lpstr>
      <vt:lpstr>Tuning Curve for Eighth Cranial Nerve Fibers</vt:lpstr>
      <vt:lpstr>The Auditory Pathway</vt:lpstr>
      <vt:lpstr>Auditory Cortex </vt:lpstr>
      <vt:lpstr>Auditory Cortex </vt:lpstr>
      <vt:lpstr>The “what” and “where” systems  in the Auditory Cortex </vt:lpstr>
      <vt:lpstr>Localizing Sound </vt:lpstr>
      <vt:lpstr>Interaural Time Difference </vt:lpstr>
      <vt:lpstr>Interaural Time Difference in the  Medial Superior Olives</vt:lpstr>
      <vt:lpstr>Interaural Level Difference</vt:lpstr>
      <vt:lpstr>The Cone of Confusion </vt:lpstr>
      <vt:lpstr>Elevation Perception </vt:lpstr>
      <vt:lpstr>Auditory Scene Analysis </vt:lpstr>
      <vt:lpstr>Auditory Scene Analysis </vt:lpstr>
      <vt:lpstr>Temporal Segregation </vt:lpstr>
      <vt:lpstr>Spectral Segregation</vt:lpstr>
      <vt:lpstr>Spectral Sensitivity </vt:lpstr>
      <vt:lpstr>IN DEPTH: Biosonar in  Bats and Dolphins </vt:lpstr>
      <vt:lpstr>High-frequency Waves</vt:lpstr>
      <vt:lpstr>Bat Biosonar Calls</vt:lpstr>
      <vt:lpstr>Bat Biosonar Food Location</vt:lpstr>
      <vt:lpstr>Doppler Shifts</vt:lpstr>
    </vt:vector>
  </TitlesOfParts>
  <Company>Sage Publications</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rleblond</dc:creator>
  <cp:lastModifiedBy>Berbeo, Lucy</cp:lastModifiedBy>
  <cp:revision>39</cp:revision>
  <dcterms:created xsi:type="dcterms:W3CDTF">2012-08-30T20:44:25Z</dcterms:created>
  <dcterms:modified xsi:type="dcterms:W3CDTF">2015-08-04T04:51:47Z</dcterms:modified>
</cp:coreProperties>
</file>