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handoutMasterIdLst>
    <p:handoutMasterId r:id="rId27"/>
  </p:handoutMasterIdLst>
  <p:sldIdLst>
    <p:sldId id="258" r:id="rId2"/>
    <p:sldId id="287" r:id="rId3"/>
    <p:sldId id="301" r:id="rId4"/>
    <p:sldId id="300" r:id="rId5"/>
    <p:sldId id="299" r:id="rId6"/>
    <p:sldId id="263" r:id="rId7"/>
    <p:sldId id="264" r:id="rId8"/>
    <p:sldId id="298" r:id="rId9"/>
    <p:sldId id="297" r:id="rId10"/>
    <p:sldId id="296" r:id="rId11"/>
    <p:sldId id="295" r:id="rId12"/>
    <p:sldId id="302" r:id="rId13"/>
    <p:sldId id="294" r:id="rId14"/>
    <p:sldId id="293" r:id="rId15"/>
    <p:sldId id="292" r:id="rId16"/>
    <p:sldId id="291" r:id="rId17"/>
    <p:sldId id="265" r:id="rId18"/>
    <p:sldId id="289" r:id="rId19"/>
    <p:sldId id="266" r:id="rId20"/>
    <p:sldId id="267" r:id="rId21"/>
    <p:sldId id="268" r:id="rId22"/>
    <p:sldId id="269" r:id="rId23"/>
    <p:sldId id="270" r:id="rId24"/>
    <p:sldId id="288"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498"/>
      </p:cViewPr>
      <p:guideLst>
        <p:guide orient="horz" pos="2160"/>
        <p:guide pos="2880"/>
      </p:guideLst>
    </p:cSldViewPr>
  </p:slideViewPr>
  <p:outlineViewPr>
    <p:cViewPr>
      <p:scale>
        <a:sx n="33" d="100"/>
        <a:sy n="33" d="100"/>
      </p:scale>
      <p:origin x="0" y="3328"/>
    </p:cViewPr>
    <p:sldLst>
      <p:sld r:id="rId1" collapse="1"/>
      <p:sld r:id="rId2" collapse="1"/>
      <p:sld r:id="rId3" collapse="1"/>
      <p:sld r:id="rId4" collapse="1"/>
    </p:sldLst>
  </p:outlineViewPr>
  <p:notesTextViewPr>
    <p:cViewPr>
      <p:scale>
        <a:sx n="100" d="100"/>
        <a:sy n="100" d="100"/>
      </p:scale>
      <p:origin x="0" y="0"/>
    </p:cViewPr>
  </p:notesTextViewPr>
  <p:sorterViewPr>
    <p:cViewPr>
      <p:scale>
        <a:sx n="275" d="100"/>
        <a:sy n="275" d="100"/>
      </p:scale>
      <p:origin x="0" y="195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7.xml"/><Relationship Id="rId1" Type="http://schemas.openxmlformats.org/officeDocument/2006/relationships/slide" Target="slides/slide6.xml"/><Relationship Id="rId4" Type="http://schemas.openxmlformats.org/officeDocument/2006/relationships/slide" Target="slides/slide2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7C705CA6-98E1-4635-965B-29F06E20BEFE}"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81129A6-4B7D-4BA0-A9E8-F9C1FE7DDA3A}" type="slidenum">
              <a:rPr lang="en-US" altLang="en-US"/>
              <a:pPr>
                <a:defRPr/>
              </a:pPr>
              <a:t>‹#›</a:t>
            </a:fld>
            <a:endParaRPr lang="en-US" altLang="en-US"/>
          </a:p>
        </p:txBody>
      </p:sp>
    </p:spTree>
    <p:extLst>
      <p:ext uri="{BB962C8B-B14F-4D97-AF65-F5344CB8AC3E}">
        <p14:creationId xmlns:p14="http://schemas.microsoft.com/office/powerpoint/2010/main" val="41630861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05051CA1-2CD4-45D4-BF83-95A10FE0B552}"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457D5AB-6D23-453E-844F-3C0765200387}" type="slidenum">
              <a:rPr lang="en-US" altLang="en-US"/>
              <a:pPr>
                <a:defRPr/>
              </a:pPr>
              <a:t>‹#›</a:t>
            </a:fld>
            <a:endParaRPr lang="en-US" altLang="en-US"/>
          </a:p>
        </p:txBody>
      </p:sp>
    </p:spTree>
    <p:extLst>
      <p:ext uri="{BB962C8B-B14F-4D97-AF65-F5344CB8AC3E}">
        <p14:creationId xmlns:p14="http://schemas.microsoft.com/office/powerpoint/2010/main" val="352898084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C3B42D2-B520-4CF3-A551-E5B674CCE982}"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12.9 The McGurk effect. </a:t>
            </a:r>
          </a:p>
          <a:p>
            <a:r>
              <a:rPr lang="en-US" altLang="en-US" smtClean="0">
                <a:ea typeface="ＭＳ Ｐゴシック" pitchFamily="34" charset="-128"/>
              </a:rPr>
              <a:t>An observer is watching a mouth. The mouth is saying “</a:t>
            </a:r>
            <a:r>
              <a:rPr lang="en-US" altLang="ja-JP" smtClean="0">
                <a:ea typeface="ＭＳ Ｐゴシック" pitchFamily="34" charset="-128"/>
              </a:rPr>
              <a:t>ga,</a:t>
            </a:r>
            <a:r>
              <a:rPr lang="en-US" altLang="en-US" smtClean="0">
                <a:ea typeface="ＭＳ Ｐゴシック" pitchFamily="34" charset="-128"/>
              </a:rPr>
              <a:t>”</a:t>
            </a:r>
            <a:r>
              <a:rPr lang="en-US" altLang="ja-JP" smtClean="0">
                <a:ea typeface="ＭＳ Ｐゴシック" pitchFamily="34" charset="-128"/>
              </a:rPr>
              <a:t> but the soundtrack plays the syllable </a:t>
            </a:r>
            <a:r>
              <a:rPr lang="en-US" altLang="en-US" smtClean="0">
                <a:ea typeface="ＭＳ Ｐゴシック" pitchFamily="34" charset="-128"/>
              </a:rPr>
              <a:t>“</a:t>
            </a:r>
            <a:r>
              <a:rPr lang="en-US" altLang="ja-JP" smtClean="0">
                <a:ea typeface="ＭＳ Ｐゴシック" pitchFamily="34" charset="-128"/>
              </a:rPr>
              <a:t>ba.</a:t>
            </a:r>
            <a:r>
              <a:rPr lang="en-US" altLang="en-US" smtClean="0">
                <a:ea typeface="ＭＳ Ｐゴシック" pitchFamily="34" charset="-128"/>
              </a:rPr>
              <a:t>”</a:t>
            </a:r>
            <a:r>
              <a:rPr lang="en-US" altLang="ja-JP" smtClean="0">
                <a:ea typeface="ＭＳ Ｐゴシック" pitchFamily="34" charset="-128"/>
              </a:rPr>
              <a:t> The observer does not hear what the actual sound is. Rather, the observer hears a </a:t>
            </a:r>
            <a:r>
              <a:rPr lang="en-US" altLang="en-US" smtClean="0">
                <a:ea typeface="ＭＳ Ｐゴシック" pitchFamily="34" charset="-128"/>
              </a:rPr>
              <a:t>“</a:t>
            </a:r>
            <a:r>
              <a:rPr lang="en-US" altLang="ja-JP" smtClean="0">
                <a:ea typeface="ＭＳ Ｐゴシック" pitchFamily="34" charset="-128"/>
              </a:rPr>
              <a:t>da</a:t>
            </a:r>
            <a:r>
              <a:rPr lang="en-US" altLang="en-US" smtClean="0">
                <a:ea typeface="ＭＳ Ｐゴシック" pitchFamily="34" charset="-128"/>
              </a:rPr>
              <a:t>”</a:t>
            </a:r>
            <a:r>
              <a:rPr lang="en-US" altLang="ja-JP" smtClean="0">
                <a:ea typeface="ＭＳ Ｐゴシック" pitchFamily="34" charset="-128"/>
              </a:rPr>
              <a:t> sound. </a:t>
            </a:r>
            <a:endParaRPr lang="en-US" altLang="en-US" smtClean="0">
              <a:ea typeface="ＭＳ Ｐゴシック"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4F0F68A-136F-4729-BD82-9429C0D409F9}"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12.10 </a:t>
            </a:r>
          </a:p>
          <a:p>
            <a:r>
              <a:rPr lang="en-US" altLang="en-US" smtClean="0">
                <a:ea typeface="ＭＳ Ｐゴシック" pitchFamily="34" charset="-128"/>
              </a:rPr>
              <a:t>The physical boundaries in sound among syllables do not always correspond to the boundaries between one word and the next.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01E941-6547-4E0A-B012-0DC0ACD012B9}"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12.12 Perception of speech is influenced by nonspeech sounds. </a:t>
            </a:r>
          </a:p>
          <a:p>
            <a:r>
              <a:rPr lang="en-US" altLang="en-US" smtClean="0">
                <a:ea typeface="ＭＳ Ｐゴシック" pitchFamily="34" charset="-128"/>
              </a:rPr>
              <a:t>The more repetitions of the nonword stimulus, the less likely the test stimulus was heard as a speech sound.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149B4F-8760-4328-957B-929D4FD8C65B}"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12.13 Broca’s and Wernicke’s areas. </a:t>
            </a:r>
          </a:p>
          <a:p>
            <a:r>
              <a:rPr lang="en-US" altLang="en-US" smtClean="0">
                <a:ea typeface="ＭＳ Ｐゴシック" pitchFamily="34" charset="-128"/>
              </a:rPr>
              <a:t>Broca’s area is in the frontal lobe, and Wernicke’s area is in the temporal lobe.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4DBAD5B-7C45-46F7-B9D4-619363FA025C}"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12.14 </a:t>
            </a:r>
          </a:p>
          <a:p>
            <a:r>
              <a:rPr lang="en-US" altLang="en-US" smtClean="0">
                <a:ea typeface="ＭＳ Ｐゴシック" pitchFamily="34" charset="-128"/>
              </a:rPr>
              <a:t>The dual-stream model of speech perception involves a ventral pathway that recognizes speech as speech and a dorsal stream that links that speech to the movements of individual speakers.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149813D-9904-4949-A422-9EAFFE80ACE8}"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smtClean="0">
                <a:ea typeface="ＭＳ Ｐゴシック" pitchFamily="34" charset="-128"/>
              </a:rPr>
              <a:t>Voice area: </a:t>
            </a:r>
            <a:r>
              <a:rPr lang="en-US" altLang="en-US" smtClean="0">
                <a:ea typeface="ＭＳ Ｐゴシック" pitchFamily="34" charset="-128"/>
              </a:rPr>
              <a:t>an area located in the superior temporal sulcus that responds to the sound of the human voice, but less so to other stimuli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E1FD156-0FB9-4237-9048-CCC67017D66F}"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12.15 </a:t>
            </a:r>
          </a:p>
          <a:p>
            <a:r>
              <a:rPr lang="en-US" altLang="en-US" smtClean="0">
                <a:ea typeface="ＭＳ Ｐゴシック" pitchFamily="34" charset="-128"/>
              </a:rPr>
              <a:t>The temporal voice area is located in the superior temporal sulcus, shown here. It responds more to voice than nonvoice sounds.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D8A413-A89F-4812-BE17-2742C3075606}"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12.16 </a:t>
            </a:r>
          </a:p>
          <a:p>
            <a:r>
              <a:rPr lang="en-US" altLang="en-US" smtClean="0">
                <a:ea typeface="ＭＳ Ｐゴシック" pitchFamily="34" charset="-128"/>
              </a:rPr>
              <a:t>This figure shows how the original signal is recorded in the brain and then recreated via the algorithm that interprets the electrical activity in the temporal lobe.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8096362-B947-4D42-9EEF-F8A94354983F}"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12.17 </a:t>
            </a:r>
          </a:p>
          <a:p>
            <a:r>
              <a:rPr lang="en-US" altLang="en-US" smtClean="0">
                <a:ea typeface="ＭＳ Ｐゴシック" pitchFamily="34" charset="-128"/>
              </a:rPr>
              <a:t>Hearing aids are small and easily concealable, but they help people with hearing disabilities in tremendous ways.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17B4342-6E0C-49D2-AC5B-DC9EE56F04AC}" type="slidenum">
              <a:rPr lang="en-US" altLang="en-US" smtClean="0"/>
              <a:pPr eaLnBrk="1" hangingPunct="1">
                <a:spcBef>
                  <a:spcPct val="0"/>
                </a:spcBef>
              </a:pPr>
              <a:t>24</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12.2 The vocal tract. </a:t>
            </a:r>
          </a:p>
          <a:p>
            <a:r>
              <a:rPr lang="en-US" altLang="en-US" smtClean="0">
                <a:ea typeface="ＭＳ Ｐゴシック" pitchFamily="34" charset="-128"/>
              </a:rPr>
              <a:t>Human beings have a sophisticated anatomical system for producing language sounds. Speech is initiated with air being pushed out of the lungs into the larynx. Vocal folds in the larynx vibrate at different frequencies, producing the different pitches human voices are capable of. Changes in the position of the pharynx, oral cavity, tongue, lips, and teeth can then shape that sound into the particular speech sound the person is saying.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F99346C-C0D3-42F7-A3B4-B32B59360F9D}"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12.3 Vowel sound production. </a:t>
            </a:r>
          </a:p>
          <a:p>
            <a:r>
              <a:rPr lang="en-US" altLang="en-US" smtClean="0">
                <a:ea typeface="ＭＳ Ｐゴシック" pitchFamily="34" charset="-128"/>
              </a:rPr>
              <a:t>(a) The mouth producing two different sounds. (b) The frequency spectra for those sounds.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9FBD90-4C6C-487D-A64A-74870A3FDF7D}"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12.4 Articulation of consonants. </a:t>
            </a:r>
          </a:p>
          <a:p>
            <a:r>
              <a:rPr lang="en-US" altLang="en-US" smtClean="0">
                <a:ea typeface="ＭＳ Ｐゴシック" pitchFamily="34" charset="-128"/>
              </a:rPr>
              <a:t>Consonant sounds depend on the place of articulation, manner of articulation, and voicing. Several consonant sounds are depicted here.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EDEA49-57CE-47C0-916A-8CC6BF67990E}"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12.1 Phonemes of American English Using the International Phonetic Alphabet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B24AA4F-5B51-4E7C-AC45-27F582752D35}"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12.5 </a:t>
            </a:r>
          </a:p>
          <a:p>
            <a:r>
              <a:rPr lang="en-US" altLang="en-US" smtClean="0">
                <a:ea typeface="ＭＳ Ｐゴシック" pitchFamily="34" charset="-128"/>
              </a:rPr>
              <a:t>The difference between “resisting arrest” and “resisting a rest.”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AD36E0C-D5ED-4D08-A3A1-2BA617519532}"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12.6 Coarticulation in the pronunciation of consonants. </a:t>
            </a:r>
          </a:p>
          <a:p>
            <a:r>
              <a:rPr lang="en-US" altLang="en-US" smtClean="0">
                <a:ea typeface="ＭＳ Ｐゴシック" pitchFamily="34" charset="-128"/>
              </a:rPr>
              <a:t>These spectrograms show the formants for the sounds “bah,” “bee,” and “boo.” You can see that the highest frequency formant is highest for “boo” relative to “bah” and “bee.” This is a consequence of coarticulation.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55C9EA1-AF88-40FC-80BD-5B65E588985F}"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12.7 Voice-onset times in voiced and voiceless consonants. </a:t>
            </a:r>
          </a:p>
          <a:p>
            <a:r>
              <a:rPr lang="en-US" altLang="en-US" smtClean="0">
                <a:ea typeface="ＭＳ Ｐゴシック" pitchFamily="34" charset="-128"/>
              </a:rPr>
              <a:t>(A) The sound spectrogram for “ta.” (B) The sound spectrogram for “da.”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F373C58-AF76-4073-A6CD-46681B9A4F85}"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12.8 </a:t>
            </a:r>
          </a:p>
          <a:p>
            <a:r>
              <a:rPr lang="en-US" altLang="en-US" smtClean="0">
                <a:ea typeface="ＭＳ Ｐゴシック" pitchFamily="34" charset="-128"/>
              </a:rPr>
              <a:t>In an experiment, Eimas and Corbit (1973) asked participants to classify sounds as either “ta” or “da.” They then heard sound with varying onsets of voicing. They found that almost all sounds with voicing onset lower than 35 ms were classified as “da,” but almost all sounds with voicing onset over 35 ms were classified as “ta.” (b) The 30-ms phonemic boundary for “p” and “b.”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11D64DE-6846-499E-96CB-4315D7385E88}" type="slidenum">
              <a:rPr lang="en-US" altLang="en-US" smtClean="0"/>
              <a:pPr eaLnBrk="1" hangingPunct="1">
                <a:spcBef>
                  <a:spcPct val="0"/>
                </a:spcBef>
              </a:pPr>
              <a:t>12</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5427F0E6-61CC-4AA1-B727-94A4E765ACD9}"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575BD02A-D7E0-4633-B4EA-34C521DBD2A5}"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86948974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F19E8C6E-F00E-4C9C-AF98-B11CD64F223C}"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C8CD552B-9E20-40D0-B4EB-4FC728277275}"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02725260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67ADEEAC-6529-47C1-B6EE-089FBDCCD738}"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79036021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4D9E4C71-EDF8-4756-A1C2-09C1D506B993}" type="slidenum">
              <a:rPr lang="en-US" altLang="en-US"/>
              <a:pPr>
                <a:defRPr/>
              </a:pPr>
              <a:t>‹#›</a:t>
            </a:fld>
            <a:endParaRPr lang="en-US" altLang="en-US"/>
          </a:p>
        </p:txBody>
      </p:sp>
    </p:spTree>
    <p:extLst>
      <p:ext uri="{BB962C8B-B14F-4D97-AF65-F5344CB8AC3E}">
        <p14:creationId xmlns:p14="http://schemas.microsoft.com/office/powerpoint/2010/main" val="3537965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EBBCA613-1F52-4C30-8935-B605B5F5FB45}"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fontAlgn="auto" hangingPunct="1">
              <a:spcAft>
                <a:spcPts val="0"/>
              </a:spcAft>
              <a:buFont typeface="Wingdings 2" charset="0"/>
              <a:buNone/>
              <a:defRPr/>
            </a:pPr>
            <a:r>
              <a:rPr lang="en-US" sz="3600" dirty="0">
                <a:solidFill>
                  <a:srgbClr val="000000"/>
                </a:solidFill>
              </a:rPr>
              <a:t>CHAPTER </a:t>
            </a:r>
            <a:r>
              <a:rPr lang="en-US" sz="3600" dirty="0" smtClean="0">
                <a:solidFill>
                  <a:srgbClr val="000000"/>
                </a:solidFill>
              </a:rPr>
              <a:t>12</a:t>
            </a:r>
            <a:endParaRPr lang="en-US" sz="3600" dirty="0">
              <a:solidFill>
                <a:srgbClr val="000000"/>
              </a:solidFill>
            </a:endParaRPr>
          </a:p>
          <a:p>
            <a:pPr eaLnBrk="1" fontAlgn="auto" hangingPunct="1">
              <a:spcAft>
                <a:spcPts val="0"/>
              </a:spcAft>
              <a:buFont typeface="Wingdings 2" charset="0"/>
              <a:buNone/>
              <a:defRPr/>
            </a:pPr>
            <a:r>
              <a:rPr lang="en-US" sz="3700" dirty="0">
                <a:solidFill>
                  <a:srgbClr val="000000"/>
                </a:solidFill>
              </a:rPr>
              <a:t>SPEECH PERCEPTION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Coarticulation </a:t>
            </a:r>
          </a:p>
        </p:txBody>
      </p:sp>
      <p:pic>
        <p:nvPicPr>
          <p:cNvPr id="15363"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28600" y="2085975"/>
            <a:ext cx="8504238" cy="2336800"/>
          </a:xfrm>
        </p:spPr>
      </p:pic>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15365" name="Rectangle 3"/>
          <p:cNvSpPr>
            <a:spLocks noChangeArrowheads="1"/>
          </p:cNvSpPr>
          <p:nvPr/>
        </p:nvSpPr>
        <p:spPr bwMode="auto">
          <a:xfrm>
            <a:off x="1371600" y="4800600"/>
            <a:ext cx="6858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Coarticulation in the pronunciation of consonants</a:t>
            </a:r>
            <a:r>
              <a:rPr lang="en-US" altLang="en-US" sz="1800">
                <a:latin typeface="Arial" pitchFamily="34"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Categorical Perception </a:t>
            </a:r>
          </a:p>
        </p:txBody>
      </p:sp>
      <p:sp>
        <p:nvSpPr>
          <p:cNvPr id="16387" name="Content Placeholder 2"/>
          <p:cNvSpPr>
            <a:spLocks noGrp="1"/>
          </p:cNvSpPr>
          <p:nvPr>
            <p:ph sz="quarter" idx="1"/>
          </p:nvPr>
        </p:nvSpPr>
        <p:spPr>
          <a:xfrm>
            <a:off x="301625" y="1981200"/>
            <a:ext cx="8504238" cy="4117975"/>
          </a:xfrm>
        </p:spPr>
        <p:txBody>
          <a:bodyPr/>
          <a:lstStyle/>
          <a:p>
            <a:r>
              <a:rPr lang="en-US" altLang="en-US" b="1" smtClean="0">
                <a:solidFill>
                  <a:srgbClr val="000000"/>
                </a:solidFill>
                <a:ea typeface="ＭＳ Ｐゴシック" pitchFamily="34" charset="-128"/>
              </a:rPr>
              <a:t>Voice-onset time</a:t>
            </a:r>
            <a:endParaRPr lang="en-US" altLang="en-US" smtClean="0">
              <a:solidFill>
                <a:srgbClr val="000000"/>
              </a:solidFill>
              <a:ea typeface="ＭＳ Ｐゴシック" pitchFamily="34" charset="-128"/>
            </a:endParaRP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6389"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3000" y="2936875"/>
            <a:ext cx="7223125" cy="324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914400"/>
            <a:ext cx="8534400" cy="758825"/>
          </a:xfrm>
        </p:spPr>
        <p:txBody>
          <a:bodyPr/>
          <a:lstStyle/>
          <a:p>
            <a:r>
              <a:rPr lang="en-US" altLang="en-US" smtClean="0">
                <a:solidFill>
                  <a:srgbClr val="000000"/>
                </a:solidFill>
                <a:ea typeface="ＭＳ Ｐゴシック" pitchFamily="34" charset="-128"/>
              </a:rPr>
              <a:t>Categorical Perception </a:t>
            </a:r>
          </a:p>
        </p:txBody>
      </p:sp>
      <p:sp>
        <p:nvSpPr>
          <p:cNvPr id="17411" name="Content Placeholder 2"/>
          <p:cNvSpPr>
            <a:spLocks noGrp="1"/>
          </p:cNvSpPr>
          <p:nvPr>
            <p:ph sz="quarter" idx="1"/>
          </p:nvPr>
        </p:nvSpPr>
        <p:spPr>
          <a:xfrm>
            <a:off x="533400" y="1905000"/>
            <a:ext cx="8504238" cy="4419600"/>
          </a:xfrm>
        </p:spPr>
        <p:txBody>
          <a:bodyPr/>
          <a:lstStyle/>
          <a:p>
            <a:r>
              <a:rPr lang="en-US" altLang="en-US" sz="2400" smtClean="0">
                <a:solidFill>
                  <a:srgbClr val="000000"/>
                </a:solidFill>
                <a:ea typeface="ＭＳ Ｐゴシック" pitchFamily="34" charset="-128"/>
              </a:rPr>
              <a:t>Eimas and Corbit (1973) </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7413" name="Picture 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17663" y="2362200"/>
            <a:ext cx="6162675"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066800"/>
            <a:ext cx="8534400" cy="758825"/>
          </a:xfrm>
        </p:spPr>
        <p:txBody>
          <a:bodyPr/>
          <a:lstStyle/>
          <a:p>
            <a:r>
              <a:rPr lang="en-US" altLang="en-US" sz="2400" smtClean="0">
                <a:solidFill>
                  <a:srgbClr val="000000"/>
                </a:solidFill>
                <a:ea typeface="ＭＳ Ｐゴシック" pitchFamily="34" charset="-128"/>
              </a:rPr>
              <a:t>The Effect of Vision on Speech Perception </a:t>
            </a:r>
            <a:br>
              <a:rPr lang="en-US" altLang="en-US" sz="2400" smtClean="0">
                <a:solidFill>
                  <a:srgbClr val="000000"/>
                </a:solidFill>
                <a:ea typeface="ＭＳ Ｐゴシック" pitchFamily="34" charset="-128"/>
              </a:rPr>
            </a:br>
            <a:r>
              <a:rPr lang="en-US" altLang="en-US" sz="2400" smtClean="0">
                <a:solidFill>
                  <a:srgbClr val="000000"/>
                </a:solidFill>
                <a:ea typeface="ＭＳ Ｐゴシック" pitchFamily="34" charset="-128"/>
              </a:rPr>
              <a:t>and the McGurk Effect </a:t>
            </a:r>
          </a:p>
        </p:txBody>
      </p:sp>
      <p:pic>
        <p:nvPicPr>
          <p:cNvPr id="1843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65338" y="1828800"/>
            <a:ext cx="4879975" cy="4270375"/>
          </a:xfrm>
        </p:spPr>
      </p:pic>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219200"/>
            <a:ext cx="8534400" cy="758825"/>
          </a:xfrm>
        </p:spPr>
        <p:txBody>
          <a:bodyPr/>
          <a:lstStyle/>
          <a:p>
            <a:r>
              <a:rPr lang="en-US" altLang="en-US" sz="3200" smtClean="0">
                <a:solidFill>
                  <a:srgbClr val="000000"/>
                </a:solidFill>
                <a:ea typeface="ＭＳ Ｐゴシック" pitchFamily="34" charset="-128"/>
              </a:rPr>
              <a:t>Top-Down Processing and Speech Perception </a:t>
            </a:r>
          </a:p>
        </p:txBody>
      </p:sp>
      <p:sp>
        <p:nvSpPr>
          <p:cNvPr id="19459" name="Content Placeholder 2"/>
          <p:cNvSpPr>
            <a:spLocks noGrp="1"/>
          </p:cNvSpPr>
          <p:nvPr>
            <p:ph sz="quarter" idx="1"/>
          </p:nvPr>
        </p:nvSpPr>
        <p:spPr>
          <a:xfrm>
            <a:off x="301625" y="1981200"/>
            <a:ext cx="8504238" cy="4117975"/>
          </a:xfrm>
        </p:spPr>
        <p:txBody>
          <a:bodyPr/>
          <a:lstStyle/>
          <a:p>
            <a:r>
              <a:rPr lang="en-US" altLang="en-US" sz="2400" smtClean="0">
                <a:solidFill>
                  <a:srgbClr val="000000"/>
                </a:solidFill>
                <a:ea typeface="ＭＳ Ｐゴシック" pitchFamily="34" charset="-128"/>
              </a:rPr>
              <a:t>Word segmentation </a:t>
            </a: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946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52600" y="2727325"/>
            <a:ext cx="53975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Phonemic Restoration Effect </a:t>
            </a:r>
          </a:p>
        </p:txBody>
      </p:sp>
      <p:sp>
        <p:nvSpPr>
          <p:cNvPr id="20483"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20484" name="Rectangle 3"/>
          <p:cNvSpPr>
            <a:spLocks noChangeArrowheads="1"/>
          </p:cNvSpPr>
          <p:nvPr/>
        </p:nvSpPr>
        <p:spPr bwMode="auto">
          <a:xfrm>
            <a:off x="457200" y="2057400"/>
            <a:ext cx="91725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British viewers flocked to the opening **ight performance </a:t>
            </a:r>
          </a:p>
          <a:p>
            <a:pPr eaLnBrk="1" hangingPunct="1">
              <a:spcBef>
                <a:spcPct val="0"/>
              </a:spcBef>
              <a:buClrTx/>
              <a:buSzTx/>
              <a:buFontTx/>
              <a:buNone/>
            </a:pPr>
            <a:r>
              <a:rPr lang="en-US" altLang="en-US" sz="2400">
                <a:latin typeface="Arial" pitchFamily="34" charset="0"/>
              </a:rPr>
              <a:t>of </a:t>
            </a:r>
            <a:r>
              <a:rPr lang="en-US" altLang="en-US" sz="2400" i="1">
                <a:latin typeface="Arial" pitchFamily="34" charset="0"/>
              </a:rPr>
              <a:t>Doctor Who. </a:t>
            </a:r>
            <a:endParaRPr lang="en-US" altLang="en-US" sz="2400">
              <a:latin typeface="Arial" pitchFamily="34" charset="0"/>
            </a:endParaRPr>
          </a:p>
        </p:txBody>
      </p:sp>
      <p:sp>
        <p:nvSpPr>
          <p:cNvPr id="20485" name="Rectangle 4"/>
          <p:cNvSpPr>
            <a:spLocks noChangeArrowheads="1"/>
          </p:cNvSpPr>
          <p:nvPr/>
        </p:nvSpPr>
        <p:spPr bwMode="auto">
          <a:xfrm>
            <a:off x="1447800" y="3352800"/>
            <a:ext cx="7153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It was found that the **eel was on the axle. </a:t>
            </a:r>
          </a:p>
        </p:txBody>
      </p:sp>
      <p:sp>
        <p:nvSpPr>
          <p:cNvPr id="20486" name="Rectangle 5"/>
          <p:cNvSpPr>
            <a:spLocks noChangeArrowheads="1"/>
          </p:cNvSpPr>
          <p:nvPr/>
        </p:nvSpPr>
        <p:spPr bwMode="auto">
          <a:xfrm>
            <a:off x="1371600" y="4495800"/>
            <a:ext cx="6629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It was found that the **eel was on the orange.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Theories of Speech Perception </a:t>
            </a:r>
          </a:p>
        </p:txBody>
      </p:sp>
      <p:sp>
        <p:nvSpPr>
          <p:cNvPr id="21507" name="Content Placeholder 2"/>
          <p:cNvSpPr>
            <a:spLocks noGrp="1"/>
          </p:cNvSpPr>
          <p:nvPr>
            <p:ph sz="quarter" idx="1"/>
          </p:nvPr>
        </p:nvSpPr>
        <p:spPr>
          <a:xfrm>
            <a:off x="301625" y="2362200"/>
            <a:ext cx="8504238" cy="3736975"/>
          </a:xfrm>
        </p:spPr>
        <p:txBody>
          <a:bodyPr/>
          <a:lstStyle/>
          <a:p>
            <a:r>
              <a:rPr lang="en-US" altLang="en-US" sz="2800" smtClean="0">
                <a:solidFill>
                  <a:srgbClr val="000000"/>
                </a:solidFill>
                <a:ea typeface="ＭＳ Ｐゴシック" pitchFamily="34" charset="-128"/>
              </a:rPr>
              <a:t>General-mechanism theories</a:t>
            </a:r>
          </a:p>
          <a:p>
            <a:r>
              <a:rPr lang="en-US" altLang="en-US" sz="2800" smtClean="0">
                <a:solidFill>
                  <a:srgbClr val="000000"/>
                </a:solidFill>
                <a:ea typeface="ＭＳ Ｐゴシック" pitchFamily="34" charset="-128"/>
              </a:rPr>
              <a:t>Special-mechanism theories</a:t>
            </a:r>
          </a:p>
          <a:p>
            <a:r>
              <a:rPr lang="en-US" altLang="en-US" sz="2800" smtClean="0">
                <a:solidFill>
                  <a:srgbClr val="000000"/>
                </a:solidFill>
                <a:ea typeface="ＭＳ Ｐゴシック" pitchFamily="34" charset="-128"/>
              </a:rPr>
              <a:t>Motor theory of speech perception </a:t>
            </a:r>
          </a:p>
          <a:p>
            <a:r>
              <a:rPr lang="en-US" altLang="en-US" sz="2800" smtClean="0">
                <a:solidFill>
                  <a:srgbClr val="000000"/>
                </a:solidFill>
                <a:ea typeface="ＭＳ Ｐゴシック" pitchFamily="34" charset="-128"/>
              </a:rPr>
              <a:t>The Development of Phoneme Perception</a:t>
            </a:r>
          </a:p>
          <a:p>
            <a:pPr lvl="1"/>
            <a:r>
              <a:rPr lang="en-US" altLang="en-US" sz="2800" smtClean="0">
                <a:solidFill>
                  <a:srgbClr val="000000"/>
                </a:solidFill>
                <a:ea typeface="ＭＳ Ｐゴシック" pitchFamily="34" charset="-128"/>
              </a:rPr>
              <a:t>Perceptual narrowing  </a:t>
            </a:r>
          </a:p>
        </p:txBody>
      </p:sp>
      <p:sp>
        <p:nvSpPr>
          <p:cNvPr id="2150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304800" y="1143000"/>
            <a:ext cx="8534400" cy="758825"/>
          </a:xfrm>
        </p:spPr>
        <p:txBody>
          <a:bodyPr/>
          <a:lstStyle/>
          <a:p>
            <a:pPr eaLnBrk="1" hangingPunct="1">
              <a:defRPr/>
            </a:pPr>
            <a:r>
              <a:rPr lang="en-US" sz="2800" dirty="0">
                <a:solidFill>
                  <a:srgbClr val="000000"/>
                </a:solidFill>
                <a:latin typeface="+mn-lt"/>
              </a:rPr>
              <a:t>Perception of speech is influenced </a:t>
            </a:r>
            <a:r>
              <a:rPr lang="en-US" sz="2800" dirty="0" smtClean="0">
                <a:solidFill>
                  <a:srgbClr val="000000"/>
                </a:solidFill>
                <a:latin typeface="+mn-lt"/>
              </a:rPr>
              <a:t/>
            </a:r>
            <a:br>
              <a:rPr lang="en-US" sz="2800" dirty="0" smtClean="0">
                <a:solidFill>
                  <a:srgbClr val="000000"/>
                </a:solidFill>
                <a:latin typeface="+mn-lt"/>
              </a:rPr>
            </a:br>
            <a:r>
              <a:rPr lang="en-US" sz="2800" dirty="0" smtClean="0">
                <a:solidFill>
                  <a:srgbClr val="000000"/>
                </a:solidFill>
                <a:latin typeface="+mn-lt"/>
              </a:rPr>
              <a:t>by </a:t>
            </a:r>
            <a:r>
              <a:rPr lang="en-US" sz="2800" dirty="0" err="1">
                <a:solidFill>
                  <a:srgbClr val="000000"/>
                </a:solidFill>
                <a:latin typeface="+mn-lt"/>
              </a:rPr>
              <a:t>nonspeech</a:t>
            </a:r>
            <a:r>
              <a:rPr lang="en-US" sz="2800" dirty="0">
                <a:solidFill>
                  <a:srgbClr val="000000"/>
                </a:solidFill>
                <a:latin typeface="+mn-lt"/>
              </a:rPr>
              <a:t> sounds</a:t>
            </a:r>
            <a:endParaRPr lang="en-US" sz="2800" dirty="0">
              <a:solidFill>
                <a:srgbClr val="000000"/>
              </a:solidFill>
            </a:endParaRPr>
          </a:p>
        </p:txBody>
      </p:sp>
      <p:pic>
        <p:nvPicPr>
          <p:cNvPr id="2253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662238" y="1962150"/>
            <a:ext cx="3743325" cy="4137025"/>
          </a:xfrm>
        </p:spPr>
      </p:pic>
      <p:sp>
        <p:nvSpPr>
          <p:cNvPr id="2253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Speech Perception and the Brain </a:t>
            </a:r>
          </a:p>
        </p:txBody>
      </p:sp>
      <p:sp>
        <p:nvSpPr>
          <p:cNvPr id="23555" name="Content Placeholder 2"/>
          <p:cNvSpPr>
            <a:spLocks noGrp="1"/>
          </p:cNvSpPr>
          <p:nvPr>
            <p:ph sz="quarter" idx="1"/>
          </p:nvPr>
        </p:nvSpPr>
        <p:spPr>
          <a:xfrm>
            <a:off x="301625" y="2209800"/>
            <a:ext cx="8504238" cy="3889375"/>
          </a:xfrm>
        </p:spPr>
        <p:txBody>
          <a:bodyPr/>
          <a:lstStyle/>
          <a:p>
            <a:r>
              <a:rPr lang="en-US" altLang="en-US" sz="2800" smtClean="0">
                <a:solidFill>
                  <a:srgbClr val="000000"/>
                </a:solidFill>
                <a:ea typeface="ＭＳ Ｐゴシック" pitchFamily="34" charset="-128"/>
              </a:rPr>
              <a:t>Broca’s area</a:t>
            </a:r>
          </a:p>
          <a:p>
            <a:r>
              <a:rPr lang="en-US" altLang="en-US" sz="2800" smtClean="0">
                <a:solidFill>
                  <a:srgbClr val="000000"/>
                </a:solidFill>
                <a:ea typeface="ＭＳ Ｐゴシック" pitchFamily="34" charset="-128"/>
              </a:rPr>
              <a:t>Wernicke’s area</a:t>
            </a:r>
          </a:p>
          <a:p>
            <a:r>
              <a:rPr lang="en-US" altLang="en-US" sz="2800" smtClean="0">
                <a:solidFill>
                  <a:srgbClr val="000000"/>
                </a:solidFill>
                <a:ea typeface="ＭＳ Ｐゴシック" pitchFamily="34" charset="-128"/>
              </a:rPr>
              <a:t>Aphasia</a:t>
            </a:r>
          </a:p>
          <a:p>
            <a:r>
              <a:rPr lang="en-US" altLang="en-US" sz="2800" smtClean="0">
                <a:solidFill>
                  <a:srgbClr val="000000"/>
                </a:solidFill>
                <a:ea typeface="ＭＳ Ｐゴシック" pitchFamily="34" charset="-128"/>
              </a:rPr>
              <a:t>Broca’s aphasia</a:t>
            </a:r>
          </a:p>
          <a:p>
            <a:r>
              <a:rPr lang="en-US" altLang="en-US" sz="2800" smtClean="0">
                <a:solidFill>
                  <a:srgbClr val="000000"/>
                </a:solidFill>
                <a:ea typeface="ＭＳ Ｐゴシック" pitchFamily="34" charset="-128"/>
              </a:rPr>
              <a:t>Wernicke’s aphasia</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143000"/>
            <a:ext cx="8534400" cy="758825"/>
          </a:xfrm>
        </p:spPr>
        <p:txBody>
          <a:bodyPr/>
          <a:lstStyle/>
          <a:p>
            <a:pPr eaLnBrk="1" hangingPunct="1"/>
            <a:r>
              <a:rPr lang="en-US" altLang="en-US" sz="3600" smtClean="0">
                <a:solidFill>
                  <a:srgbClr val="000000"/>
                </a:solidFill>
                <a:ea typeface="ＭＳ Ｐゴシック" pitchFamily="34" charset="-128"/>
              </a:rPr>
              <a:t>Broca’s and Wernicke’s Areas</a:t>
            </a:r>
            <a:endParaRPr lang="en-US" altLang="en-US" smtClean="0">
              <a:solidFill>
                <a:srgbClr val="000000"/>
              </a:solidFill>
              <a:ea typeface="ＭＳ Ｐゴシック" pitchFamily="34" charset="-128"/>
            </a:endParaRPr>
          </a:p>
        </p:txBody>
      </p:sp>
      <p:pic>
        <p:nvPicPr>
          <p:cNvPr id="2457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36800" y="2355850"/>
            <a:ext cx="5156200" cy="3892550"/>
          </a:xfrm>
        </p:spPr>
      </p:pic>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2192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7171" name="Content Placeholder 2"/>
          <p:cNvSpPr>
            <a:spLocks noGrp="1"/>
          </p:cNvSpPr>
          <p:nvPr>
            <p:ph sz="quarter" idx="1"/>
          </p:nvPr>
        </p:nvSpPr>
        <p:spPr>
          <a:xfrm>
            <a:off x="301625" y="2057400"/>
            <a:ext cx="8504238" cy="4041775"/>
          </a:xfrm>
        </p:spPr>
        <p:txBody>
          <a:bodyPr/>
          <a:lstStyle/>
          <a:p>
            <a:pPr marL="514350" indent="-514350">
              <a:buFont typeface="Georgia" pitchFamily="18" charset="0"/>
              <a:buAutoNum type="arabicPeriod"/>
            </a:pPr>
            <a:r>
              <a:rPr lang="en-US" altLang="en-US" sz="2000" smtClean="0">
                <a:solidFill>
                  <a:srgbClr val="000000"/>
                </a:solidFill>
                <a:ea typeface="ＭＳ Ｐゴシック" pitchFamily="34" charset="-128"/>
              </a:rPr>
              <a:t>Discuss the complex process of speech perception and speech production. </a:t>
            </a:r>
          </a:p>
          <a:p>
            <a:pPr marL="514350" indent="-514350">
              <a:buFont typeface="Georgia" pitchFamily="18" charset="0"/>
              <a:buAutoNum type="arabicPeriod"/>
            </a:pPr>
            <a:r>
              <a:rPr lang="en-US" altLang="en-US" sz="2000" smtClean="0">
                <a:solidFill>
                  <a:srgbClr val="000000"/>
                </a:solidFill>
                <a:ea typeface="ＭＳ Ｐゴシック" pitchFamily="34" charset="-128"/>
              </a:rPr>
              <a:t>Describe the mechanisms our speech perception system uses to extract coherent speech from the speech signal. </a:t>
            </a:r>
          </a:p>
          <a:p>
            <a:pPr marL="514350" indent="-514350">
              <a:buFont typeface="Georgia" pitchFamily="18" charset="0"/>
              <a:buAutoNum type="arabicPeriod"/>
            </a:pPr>
            <a:r>
              <a:rPr lang="en-US" altLang="en-US" sz="2000" smtClean="0">
                <a:solidFill>
                  <a:srgbClr val="000000"/>
                </a:solidFill>
                <a:ea typeface="ＭＳ Ｐゴシック" pitchFamily="34" charset="-128"/>
              </a:rPr>
              <a:t>Summarize the general-mechanism theories, special-mechanism theories, and motor theory of speech perception. </a:t>
            </a:r>
          </a:p>
          <a:p>
            <a:pPr marL="514350" indent="-514350">
              <a:buFont typeface="Georgia" pitchFamily="18" charset="0"/>
              <a:buAutoNum type="arabicPeriod"/>
            </a:pPr>
            <a:r>
              <a:rPr lang="en-US" altLang="en-US" sz="2000" smtClean="0">
                <a:solidFill>
                  <a:srgbClr val="000000"/>
                </a:solidFill>
                <a:ea typeface="ＭＳ Ｐゴシック" pitchFamily="34" charset="-128"/>
              </a:rPr>
              <a:t>Identify the areas of the brain involved in speech perception and what happens when they are damaged.</a:t>
            </a: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219200"/>
            <a:ext cx="8534400" cy="758825"/>
          </a:xfrm>
        </p:spPr>
        <p:txBody>
          <a:bodyPr/>
          <a:lstStyle/>
          <a:p>
            <a:pPr eaLnBrk="1" hangingPunct="1"/>
            <a:r>
              <a:rPr lang="en-US" altLang="en-US" sz="3600" smtClean="0">
                <a:solidFill>
                  <a:srgbClr val="000000"/>
                </a:solidFill>
                <a:ea typeface="ＭＳ Ｐゴシック" pitchFamily="34" charset="-128"/>
              </a:rPr>
              <a:t>Dual-stream Model of Speech Perception </a:t>
            </a:r>
            <a:endParaRPr lang="en-US" altLang="en-US" smtClean="0">
              <a:solidFill>
                <a:srgbClr val="000000"/>
              </a:solidFill>
              <a:ea typeface="ＭＳ Ｐゴシック" pitchFamily="34" charset="-128"/>
            </a:endParaRPr>
          </a:p>
        </p:txBody>
      </p:sp>
      <p:pic>
        <p:nvPicPr>
          <p:cNvPr id="2560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76400" y="2438400"/>
            <a:ext cx="5538788" cy="2543175"/>
          </a:xfrm>
        </p:spPr>
      </p:pic>
      <p:sp>
        <p:nvSpPr>
          <p:cNvPr id="2560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219200"/>
            <a:ext cx="8534400" cy="758825"/>
          </a:xfrm>
        </p:spPr>
        <p:txBody>
          <a:bodyPr/>
          <a:lstStyle/>
          <a:p>
            <a:pPr eaLnBrk="1" hangingPunct="1"/>
            <a:r>
              <a:rPr lang="en-US" altLang="en-US" sz="3600" smtClean="0">
                <a:solidFill>
                  <a:srgbClr val="000000"/>
                </a:solidFill>
                <a:ea typeface="ＭＳ Ｐゴシック" pitchFamily="34" charset="-128"/>
              </a:rPr>
              <a:t>Voice Area</a:t>
            </a:r>
            <a:endParaRPr lang="en-US" altLang="en-US" smtClean="0">
              <a:solidFill>
                <a:srgbClr val="000000"/>
              </a:solidFill>
              <a:ea typeface="ＭＳ Ｐゴシック" pitchFamily="34" charset="-128"/>
            </a:endParaRPr>
          </a:p>
        </p:txBody>
      </p:sp>
      <p:pic>
        <p:nvPicPr>
          <p:cNvPr id="2662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57400" y="2514600"/>
            <a:ext cx="5148263" cy="1612900"/>
          </a:xfrm>
        </p:spPr>
      </p:pic>
      <p:sp>
        <p:nvSpPr>
          <p:cNvPr id="2662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26629" name="Rectangle 2"/>
          <p:cNvSpPr>
            <a:spLocks noChangeArrowheads="1"/>
          </p:cNvSpPr>
          <p:nvPr/>
        </p:nvSpPr>
        <p:spPr bwMode="auto">
          <a:xfrm>
            <a:off x="3200400" y="4038600"/>
            <a:ext cx="2738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Superior temporal sulcus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066800"/>
            <a:ext cx="8534400" cy="758825"/>
          </a:xfrm>
        </p:spPr>
        <p:txBody>
          <a:bodyPr/>
          <a:lstStyle/>
          <a:p>
            <a:pPr eaLnBrk="1" hangingPunct="1"/>
            <a:r>
              <a:rPr lang="en-US" altLang="en-US" sz="3600" smtClean="0">
                <a:solidFill>
                  <a:srgbClr val="000000"/>
                </a:solidFill>
                <a:ea typeface="ＭＳ Ｐゴシック" pitchFamily="34" charset="-128"/>
              </a:rPr>
              <a:t>Temporal Voice Area </a:t>
            </a:r>
            <a:endParaRPr lang="en-US" altLang="en-US" smtClean="0">
              <a:solidFill>
                <a:srgbClr val="000000"/>
              </a:solidFill>
              <a:ea typeface="ＭＳ Ｐゴシック" pitchFamily="34" charset="-128"/>
            </a:endParaRPr>
          </a:p>
        </p:txBody>
      </p:sp>
      <p:pic>
        <p:nvPicPr>
          <p:cNvPr id="27651" name="Content Placeholder 1"/>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04800" y="2100263"/>
            <a:ext cx="8504238" cy="3876675"/>
          </a:xfrm>
        </p:spPr>
      </p:pic>
      <p:sp>
        <p:nvSpPr>
          <p:cNvPr id="2765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Computer Program Decoding Speech</a:t>
            </a:r>
          </a:p>
        </p:txBody>
      </p:sp>
      <p:pic>
        <p:nvPicPr>
          <p:cNvPr id="2867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001838" y="1952625"/>
            <a:ext cx="5216525" cy="4219575"/>
          </a:xfrm>
        </p:spPr>
      </p:pic>
      <p:sp>
        <p:nvSpPr>
          <p:cNvPr id="2867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447800"/>
            <a:ext cx="8534400" cy="758825"/>
          </a:xfrm>
        </p:spPr>
        <p:txBody>
          <a:bodyPr/>
          <a:lstStyle/>
          <a:p>
            <a:r>
              <a:rPr lang="en-US" altLang="en-US" sz="2800" b="1" i="1" smtClean="0">
                <a:solidFill>
                  <a:srgbClr val="000000"/>
                </a:solidFill>
                <a:ea typeface="ＭＳ Ｐゴシック" pitchFamily="34" charset="-128"/>
              </a:rPr>
              <a:t>IN DEPTH: Hearing Loss </a:t>
            </a:r>
            <a:br>
              <a:rPr lang="en-US" altLang="en-US" sz="2800" b="1" i="1" smtClean="0">
                <a:solidFill>
                  <a:srgbClr val="000000"/>
                </a:solidFill>
                <a:ea typeface="ＭＳ Ｐゴシック" pitchFamily="34" charset="-128"/>
              </a:rPr>
            </a:br>
            <a:r>
              <a:rPr lang="en-US" altLang="en-US" sz="2800" b="1" i="1" smtClean="0">
                <a:solidFill>
                  <a:srgbClr val="000000"/>
                </a:solidFill>
                <a:ea typeface="ＭＳ Ｐゴシック" pitchFamily="34" charset="-128"/>
              </a:rPr>
              <a:t>and Speech Perception </a:t>
            </a:r>
          </a:p>
        </p:txBody>
      </p:sp>
      <p:pic>
        <p:nvPicPr>
          <p:cNvPr id="2969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1940" r="-11940"/>
          <a:stretch>
            <a:fillRect/>
          </a:stretch>
        </p:blipFill>
        <p:spPr>
          <a:xfrm>
            <a:off x="1295400" y="2289175"/>
            <a:ext cx="7086600" cy="3810000"/>
          </a:xfrm>
        </p:spPr>
      </p:pic>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295400"/>
            <a:ext cx="8534400" cy="758825"/>
          </a:xfrm>
        </p:spPr>
        <p:txBody>
          <a:bodyPr/>
          <a:lstStyle/>
          <a:p>
            <a:r>
              <a:rPr lang="en-US" altLang="en-US" u="sng" smtClean="0">
                <a:solidFill>
                  <a:srgbClr val="000000"/>
                </a:solidFill>
                <a:ea typeface="ＭＳ Ｐゴシック" pitchFamily="34" charset="-128"/>
              </a:rPr>
              <a:t>The Human Voice as Stimulus </a:t>
            </a:r>
          </a:p>
        </p:txBody>
      </p:sp>
      <p:sp>
        <p:nvSpPr>
          <p:cNvPr id="8195" name="Content Placeholder 2"/>
          <p:cNvSpPr>
            <a:spLocks noGrp="1"/>
          </p:cNvSpPr>
          <p:nvPr>
            <p:ph sz="quarter" idx="1"/>
          </p:nvPr>
        </p:nvSpPr>
        <p:spPr>
          <a:xfrm>
            <a:off x="301625" y="2667000"/>
            <a:ext cx="8504238" cy="3432175"/>
          </a:xfrm>
        </p:spPr>
        <p:txBody>
          <a:bodyPr/>
          <a:lstStyle/>
          <a:p>
            <a:r>
              <a:rPr lang="en-US" altLang="en-US" sz="3200" smtClean="0">
                <a:solidFill>
                  <a:srgbClr val="000000"/>
                </a:solidFill>
                <a:ea typeface="ＭＳ Ｐゴシック" pitchFamily="34" charset="-128"/>
              </a:rPr>
              <a:t>Trachea (windpipe)</a:t>
            </a:r>
          </a:p>
          <a:p>
            <a:r>
              <a:rPr lang="en-US" altLang="en-US" sz="3200" smtClean="0">
                <a:solidFill>
                  <a:srgbClr val="000000"/>
                </a:solidFill>
                <a:ea typeface="ＭＳ Ｐゴシック" pitchFamily="34" charset="-128"/>
              </a:rPr>
              <a:t>Larynx (voice box)</a:t>
            </a:r>
          </a:p>
          <a:p>
            <a:r>
              <a:rPr lang="en-US" altLang="en-US" sz="3200" smtClean="0">
                <a:solidFill>
                  <a:srgbClr val="000000"/>
                </a:solidFill>
                <a:ea typeface="ＭＳ Ｐゴシック" pitchFamily="34" charset="-128"/>
              </a:rPr>
              <a:t>Pharynx</a:t>
            </a:r>
          </a:p>
          <a:p>
            <a:r>
              <a:rPr lang="en-US" altLang="en-US" sz="3200" smtClean="0">
                <a:solidFill>
                  <a:srgbClr val="000000"/>
                </a:solidFill>
                <a:ea typeface="ＭＳ Ｐゴシック" pitchFamily="34" charset="-128"/>
              </a:rPr>
              <a:t>Uvula</a:t>
            </a:r>
          </a:p>
        </p:txBody>
      </p:sp>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371600"/>
            <a:ext cx="8534400" cy="758825"/>
          </a:xfrm>
        </p:spPr>
        <p:txBody>
          <a:bodyPr/>
          <a:lstStyle/>
          <a:p>
            <a:r>
              <a:rPr lang="en-US" altLang="en-US" smtClean="0">
                <a:solidFill>
                  <a:srgbClr val="000000"/>
                </a:solidFill>
                <a:ea typeface="ＭＳ Ｐゴシック" pitchFamily="34" charset="-128"/>
              </a:rPr>
              <a:t>The Human Voice as Stimulus </a:t>
            </a:r>
          </a:p>
        </p:txBody>
      </p:sp>
      <p:sp>
        <p:nvSpPr>
          <p:cNvPr id="9219"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9220"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09800" y="2403475"/>
            <a:ext cx="4943475"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Vowels and Consonants </a:t>
            </a:r>
          </a:p>
        </p:txBody>
      </p:sp>
      <p:sp>
        <p:nvSpPr>
          <p:cNvPr id="10243" name="Content Placeholder 2"/>
          <p:cNvSpPr>
            <a:spLocks noGrp="1"/>
          </p:cNvSpPr>
          <p:nvPr>
            <p:ph sz="quarter" idx="1"/>
          </p:nvPr>
        </p:nvSpPr>
        <p:spPr>
          <a:xfrm>
            <a:off x="301625" y="1981200"/>
            <a:ext cx="8504238" cy="4117975"/>
          </a:xfrm>
        </p:spPr>
        <p:txBody>
          <a:bodyPr/>
          <a:lstStyle/>
          <a:p>
            <a:r>
              <a:rPr lang="en-US" altLang="en-US" sz="2800" smtClean="0">
                <a:solidFill>
                  <a:srgbClr val="000000"/>
                </a:solidFill>
                <a:ea typeface="ＭＳ Ｐゴシック" pitchFamily="34" charset="-128"/>
              </a:rPr>
              <a:t>Vowels</a:t>
            </a:r>
          </a:p>
          <a:p>
            <a:r>
              <a:rPr lang="en-US" altLang="en-US" sz="2800" smtClean="0">
                <a:solidFill>
                  <a:srgbClr val="000000"/>
                </a:solidFill>
                <a:ea typeface="ＭＳ Ｐゴシック" pitchFamily="34" charset="-128"/>
              </a:rPr>
              <a:t>Consonants</a:t>
            </a:r>
          </a:p>
          <a:p>
            <a:r>
              <a:rPr lang="en-US" altLang="en-US" sz="2800" smtClean="0">
                <a:solidFill>
                  <a:srgbClr val="000000"/>
                </a:solidFill>
                <a:ea typeface="ＭＳ Ｐゴシック" pitchFamily="34" charset="-128"/>
              </a:rPr>
              <a:t>Formants</a:t>
            </a:r>
          </a:p>
          <a:p>
            <a:r>
              <a:rPr lang="en-US" altLang="en-US" sz="2800" smtClean="0">
                <a:solidFill>
                  <a:srgbClr val="000000"/>
                </a:solidFill>
                <a:ea typeface="ＭＳ Ｐゴシック" pitchFamily="34" charset="-128"/>
              </a:rPr>
              <a:t>Place of articulation</a:t>
            </a:r>
          </a:p>
          <a:p>
            <a:r>
              <a:rPr lang="en-US" altLang="en-US" sz="2800" smtClean="0">
                <a:solidFill>
                  <a:srgbClr val="000000"/>
                </a:solidFill>
                <a:ea typeface="ＭＳ Ｐゴシック" pitchFamily="34" charset="-128"/>
              </a:rPr>
              <a:t>Manner of articulation</a:t>
            </a:r>
          </a:p>
          <a:p>
            <a:r>
              <a:rPr lang="en-US" altLang="en-US" sz="2800" smtClean="0">
                <a:solidFill>
                  <a:srgbClr val="000000"/>
                </a:solidFill>
                <a:ea typeface="ＭＳ Ｐゴシック" pitchFamily="34" charset="-128"/>
              </a:rPr>
              <a:t>Voicing </a:t>
            </a:r>
          </a:p>
        </p:txBody>
      </p:sp>
      <p:sp>
        <p:nvSpPr>
          <p:cNvPr id="102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Vowel </a:t>
            </a:r>
            <a:r>
              <a:rPr lang="en-US" sz="3600" dirty="0" smtClean="0">
                <a:solidFill>
                  <a:srgbClr val="000000"/>
                </a:solidFill>
                <a:latin typeface="+mn-lt"/>
              </a:rPr>
              <a:t>Sound Production</a:t>
            </a:r>
            <a:endParaRPr lang="en-US" dirty="0">
              <a:solidFill>
                <a:srgbClr val="000000"/>
              </a:solidFill>
            </a:endParaRPr>
          </a:p>
        </p:txBody>
      </p:sp>
      <p:pic>
        <p:nvPicPr>
          <p:cNvPr id="1126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695575" y="1828800"/>
            <a:ext cx="3619500" cy="4270375"/>
          </a:xfrm>
        </p:spPr>
      </p:pic>
      <p:sp>
        <p:nvSpPr>
          <p:cNvPr id="1126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Articulation of </a:t>
            </a:r>
            <a:r>
              <a:rPr lang="en-US" sz="3600" dirty="0" smtClean="0">
                <a:solidFill>
                  <a:srgbClr val="000000"/>
                </a:solidFill>
                <a:latin typeface="+mn-lt"/>
              </a:rPr>
              <a:t>Consonants</a:t>
            </a:r>
            <a:endParaRPr lang="en-US" dirty="0">
              <a:solidFill>
                <a:srgbClr val="000000"/>
              </a:solidFill>
            </a:endParaRP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873375" y="2043113"/>
            <a:ext cx="3321050" cy="4056062"/>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43000" y="990600"/>
            <a:ext cx="8534400" cy="758825"/>
          </a:xfrm>
        </p:spPr>
        <p:txBody>
          <a:bodyPr/>
          <a:lstStyle/>
          <a:p>
            <a:r>
              <a:rPr lang="en-US" altLang="en-US" smtClean="0">
                <a:solidFill>
                  <a:srgbClr val="000000"/>
                </a:solidFill>
                <a:ea typeface="ＭＳ Ｐゴシック" pitchFamily="34" charset="-128"/>
              </a:rPr>
              <a:t>Speech </a:t>
            </a:r>
          </a:p>
        </p:txBody>
      </p:sp>
      <p:sp>
        <p:nvSpPr>
          <p:cNvPr id="39938" name="Content Placeholder 2"/>
          <p:cNvSpPr>
            <a:spLocks noGrp="1"/>
          </p:cNvSpPr>
          <p:nvPr>
            <p:ph sz="quarter" idx="1"/>
          </p:nvPr>
        </p:nvSpPr>
        <p:spPr>
          <a:xfrm>
            <a:off x="301625" y="1981200"/>
            <a:ext cx="8504238" cy="4117975"/>
          </a:xfrm>
        </p:spPr>
        <p:txBody>
          <a:bodyPr/>
          <a:lstStyle/>
          <a:p>
            <a:pPr>
              <a:buFont typeface="Wingdings 2" charset="0"/>
              <a:buChar char=""/>
              <a:defRPr/>
            </a:pPr>
            <a:r>
              <a:rPr lang="en-US" sz="2800" dirty="0" smtClean="0">
                <a:solidFill>
                  <a:srgbClr val="000000"/>
                </a:solidFill>
              </a:rPr>
              <a:t>Phonemes</a:t>
            </a:r>
          </a:p>
          <a:p>
            <a:pPr>
              <a:buFont typeface="Wingdings 2" charset="0"/>
              <a:buChar char=""/>
              <a:defRPr/>
            </a:pPr>
            <a:r>
              <a:rPr lang="en-US" sz="2800" dirty="0" smtClean="0">
                <a:solidFill>
                  <a:srgbClr val="000000"/>
                </a:solidFill>
              </a:rPr>
              <a:t>International Phonetic</a:t>
            </a:r>
          </a:p>
          <a:p>
            <a:pPr marL="0" indent="0">
              <a:buFont typeface="Wingdings 2" charset="0"/>
              <a:buNone/>
              <a:defRPr/>
            </a:pPr>
            <a:r>
              <a:rPr lang="en-US" sz="2800" dirty="0" smtClean="0">
                <a:solidFill>
                  <a:srgbClr val="000000"/>
                </a:solidFill>
              </a:rPr>
              <a:t>  Alphabet</a:t>
            </a:r>
            <a:endParaRPr lang="en-US" sz="2800" dirty="0">
              <a:solidFill>
                <a:srgbClr val="000000"/>
              </a:solidFill>
            </a:endParaRPr>
          </a:p>
        </p:txBody>
      </p:sp>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3317"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940300" y="1295400"/>
            <a:ext cx="3884613"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Variability in the Acoustics of Phonemes </a:t>
            </a:r>
          </a:p>
        </p:txBody>
      </p:sp>
      <p:pic>
        <p:nvPicPr>
          <p:cNvPr id="1433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909638" y="2133600"/>
            <a:ext cx="3476625" cy="2438400"/>
          </a:xfrm>
        </p:spPr>
      </p:pic>
      <p:sp>
        <p:nvSpPr>
          <p:cNvPr id="143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4341" name="Picture 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07000" y="2133600"/>
            <a:ext cx="35306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4"/>
          <p:cNvSpPr>
            <a:spLocks noChangeArrowheads="1"/>
          </p:cNvSpPr>
          <p:nvPr/>
        </p:nvSpPr>
        <p:spPr bwMode="auto">
          <a:xfrm>
            <a:off x="304800" y="4953000"/>
            <a:ext cx="8610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The difference between “resisting arrest” and “resisting a rest.”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249</TotalTime>
  <Words>1217</Words>
  <Application>Microsoft Office PowerPoint</Application>
  <PresentationFormat>On-screen Show (4:3)</PresentationFormat>
  <Paragraphs>135</Paragraphs>
  <Slides>24</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ＭＳ Ｐゴシック</vt:lpstr>
      <vt:lpstr>Georgia</vt:lpstr>
      <vt:lpstr>Wingdings 2</vt:lpstr>
      <vt:lpstr>Wingdings</vt:lpstr>
      <vt:lpstr>Calibri</vt:lpstr>
      <vt:lpstr>Civic</vt:lpstr>
      <vt:lpstr>PowerPoint Presentation</vt:lpstr>
      <vt:lpstr>LEARNING OBJECTIVES </vt:lpstr>
      <vt:lpstr>The Human Voice as Stimulus </vt:lpstr>
      <vt:lpstr>The Human Voice as Stimulus </vt:lpstr>
      <vt:lpstr>Vowels and Consonants </vt:lpstr>
      <vt:lpstr>Vowel Sound Production</vt:lpstr>
      <vt:lpstr>Articulation of Consonants</vt:lpstr>
      <vt:lpstr>Speech </vt:lpstr>
      <vt:lpstr>Variability in the Acoustics of Phonemes </vt:lpstr>
      <vt:lpstr>Coarticulation </vt:lpstr>
      <vt:lpstr>Categorical Perception </vt:lpstr>
      <vt:lpstr>Categorical Perception </vt:lpstr>
      <vt:lpstr>The Effect of Vision on Speech Perception  and the McGurk Effect </vt:lpstr>
      <vt:lpstr>Top-Down Processing and Speech Perception </vt:lpstr>
      <vt:lpstr>The Phonemic Restoration Effect </vt:lpstr>
      <vt:lpstr>Theories of Speech Perception </vt:lpstr>
      <vt:lpstr>Perception of speech is influenced  by nonspeech sounds</vt:lpstr>
      <vt:lpstr>Speech Perception and the Brain </vt:lpstr>
      <vt:lpstr>Broca’s and Wernicke’s Areas</vt:lpstr>
      <vt:lpstr>Dual-stream Model of Speech Perception </vt:lpstr>
      <vt:lpstr>Voice Area</vt:lpstr>
      <vt:lpstr>Temporal Voice Area </vt:lpstr>
      <vt:lpstr>Computer Program Decoding Speech</vt:lpstr>
      <vt:lpstr>IN DEPTH: Hearing Loss  and Speech Perception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41</cp:revision>
  <dcterms:created xsi:type="dcterms:W3CDTF">2012-08-30T20:44:25Z</dcterms:created>
  <dcterms:modified xsi:type="dcterms:W3CDTF">2015-08-04T04:52:31Z</dcterms:modified>
</cp:coreProperties>
</file>