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9"/>
  </p:notesMasterIdLst>
  <p:handoutMasterIdLst>
    <p:handoutMasterId r:id="rId30"/>
  </p:handoutMasterIdLst>
  <p:sldIdLst>
    <p:sldId id="258" r:id="rId2"/>
    <p:sldId id="287" r:id="rId3"/>
    <p:sldId id="264" r:id="rId4"/>
    <p:sldId id="295" r:id="rId5"/>
    <p:sldId id="265" r:id="rId6"/>
    <p:sldId id="266" r:id="rId7"/>
    <p:sldId id="267" r:id="rId8"/>
    <p:sldId id="277" r:id="rId9"/>
    <p:sldId id="293" r:id="rId10"/>
    <p:sldId id="292" r:id="rId11"/>
    <p:sldId id="291" r:id="rId12"/>
    <p:sldId id="268" r:id="rId13"/>
    <p:sldId id="290" r:id="rId14"/>
    <p:sldId id="270" r:id="rId15"/>
    <p:sldId id="269" r:id="rId16"/>
    <p:sldId id="271" r:id="rId17"/>
    <p:sldId id="289" r:id="rId18"/>
    <p:sldId id="272" r:id="rId19"/>
    <p:sldId id="273" r:id="rId20"/>
    <p:sldId id="300" r:id="rId21"/>
    <p:sldId id="274" r:id="rId22"/>
    <p:sldId id="299" r:id="rId23"/>
    <p:sldId id="275" r:id="rId24"/>
    <p:sldId id="296" r:id="rId25"/>
    <p:sldId id="276" r:id="rId26"/>
    <p:sldId id="278" r:id="rId27"/>
    <p:sldId id="279"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5" autoAdjust="0"/>
    <p:restoredTop sz="94670" autoAdjust="0"/>
  </p:normalViewPr>
  <p:slideViewPr>
    <p:cSldViewPr>
      <p:cViewPr>
        <p:scale>
          <a:sx n="100" d="100"/>
          <a:sy n="100" d="100"/>
        </p:scale>
        <p:origin x="-102" y="366"/>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Lst>
  </p:outlineViewPr>
  <p:notesTextViewPr>
    <p:cViewPr>
      <p:scale>
        <a:sx n="100" d="100"/>
        <a:sy n="100" d="100"/>
      </p:scale>
      <p:origin x="0" y="0"/>
    </p:cViewPr>
  </p:notesTextViewPr>
  <p:sorterViewPr>
    <p:cViewPr>
      <p:scale>
        <a:sx n="374" d="100"/>
        <a:sy n="374"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slide" Target="slides/slide18.xml"/><Relationship Id="rId1" Type="http://schemas.openxmlformats.org/officeDocument/2006/relationships/slide" Target="slides/slide3.xml"/><Relationship Id="rId5" Type="http://schemas.openxmlformats.org/officeDocument/2006/relationships/slide" Target="slides/slide23.xml"/><Relationship Id="rId4" Type="http://schemas.openxmlformats.org/officeDocument/2006/relationships/slide" Target="slides/slide2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0"/>
                <a:cs typeface="ＭＳ Ｐゴシック"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649F5904-7E2E-44A3-BB11-C3DE935CEC0D}" type="datetimeFigureOut">
              <a:rPr lang="en-US" altLang="en-US"/>
              <a:pPr>
                <a:defRPr/>
              </a:pPr>
              <a:t>8/3/2015</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4B1A6766-C6E2-42A2-9706-DDD0EEC655EA}" type="slidenum">
              <a:rPr lang="en-US" altLang="en-US"/>
              <a:pPr>
                <a:defRPr/>
              </a:pPr>
              <a:t>‹#›</a:t>
            </a:fld>
            <a:endParaRPr lang="en-US" altLang="en-US"/>
          </a:p>
        </p:txBody>
      </p:sp>
    </p:spTree>
    <p:extLst>
      <p:ext uri="{BB962C8B-B14F-4D97-AF65-F5344CB8AC3E}">
        <p14:creationId xmlns:p14="http://schemas.microsoft.com/office/powerpoint/2010/main" val="38902555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DCE41D06-063D-4AE1-8733-C021E505C69A}" type="datetimeFigureOut">
              <a:rPr lang="en-US" altLang="en-US"/>
              <a:pPr>
                <a:defRPr/>
              </a:pPr>
              <a:t>8/3/2015</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62C9A9E6-16C9-42EB-8F25-F896538B2A88}" type="slidenum">
              <a:rPr lang="en-US" altLang="en-US"/>
              <a:pPr>
                <a:defRPr/>
              </a:pPr>
              <a:t>‹#›</a:t>
            </a:fld>
            <a:endParaRPr lang="en-US" altLang="en-US"/>
          </a:p>
        </p:txBody>
      </p:sp>
    </p:spTree>
    <p:extLst>
      <p:ext uri="{BB962C8B-B14F-4D97-AF65-F5344CB8AC3E}">
        <p14:creationId xmlns:p14="http://schemas.microsoft.com/office/powerpoint/2010/main" val="566392581"/>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13.1 </a:t>
            </a:r>
          </a:p>
          <a:p>
            <a:r>
              <a:rPr lang="en-US" altLang="en-US" smtClean="0">
                <a:ea typeface="ＭＳ Ｐゴシック" pitchFamily="34" charset="-128"/>
              </a:rPr>
              <a:t>Man playing a tanbur, a traditional Kurdish instrument. </a:t>
            </a:r>
          </a:p>
          <a:p>
            <a:r>
              <a:rPr lang="en-US" altLang="en-US" smtClean="0">
                <a:ea typeface="ＭＳ Ｐゴシック" pitchFamily="34" charset="-128"/>
              </a:rPr>
              <a:t>FIGURE 13.2 </a:t>
            </a:r>
          </a:p>
          <a:p>
            <a:r>
              <a:rPr lang="en-US" altLang="en-US" smtClean="0">
                <a:ea typeface="ＭＳ Ｐゴシック" pitchFamily="34" charset="-128"/>
              </a:rPr>
              <a:t>Gamelan musical instruments </a:t>
            </a:r>
          </a:p>
          <a:p>
            <a:r>
              <a:rPr lang="en-US" altLang="en-US" smtClean="0">
                <a:ea typeface="ＭＳ Ｐゴシック" pitchFamily="34" charset="-128"/>
              </a:rPr>
              <a:t>FIGURE 13.3 </a:t>
            </a:r>
          </a:p>
          <a:p>
            <a:r>
              <a:rPr lang="en-US" altLang="en-US" smtClean="0">
                <a:ea typeface="ＭＳ Ｐゴシック" pitchFamily="34" charset="-128"/>
              </a:rPr>
              <a:t>Rock music is popular throughout the world. </a:t>
            </a:r>
          </a:p>
          <a:p>
            <a:r>
              <a:rPr lang="en-US" altLang="en-US" smtClean="0">
                <a:ea typeface="ＭＳ Ｐゴシック" pitchFamily="34" charset="-128"/>
              </a:rPr>
              <a:t>FIGURE 13.4 </a:t>
            </a:r>
          </a:p>
          <a:p>
            <a:r>
              <a:rPr lang="en-US" altLang="en-US" smtClean="0">
                <a:ea typeface="ＭＳ Ｐゴシック" pitchFamily="34" charset="-128"/>
              </a:rPr>
              <a:t>Bone flutes dating to at least 30,000 years ago. </a:t>
            </a: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6A57206-4A67-4C9B-A519-18F307AFDF40}" type="slidenum">
              <a:rPr lang="en-US" altLang="en-US" smtClean="0"/>
              <a:pPr eaLnBrk="1" hangingPunct="1">
                <a:spcBef>
                  <a:spcPct val="0"/>
                </a:spcBef>
              </a:pPr>
              <a:t>3</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13.13 </a:t>
            </a:r>
          </a:p>
          <a:p>
            <a:r>
              <a:rPr lang="en-US" altLang="en-US" smtClean="0">
                <a:ea typeface="ＭＳ Ｐゴシック" pitchFamily="34" charset="-128"/>
              </a:rPr>
              <a:t>Secondary auditory cortex areas with specialization in fine pitch perception are important in music perception. </a:t>
            </a: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4B6C818-4A4A-49EF-8F81-A096399BE269}" type="slidenum">
              <a:rPr lang="en-US" altLang="en-US" smtClean="0"/>
              <a:pPr eaLnBrk="1" hangingPunct="1">
                <a:spcBef>
                  <a:spcPct val="0"/>
                </a:spcBef>
              </a:pPr>
              <a:t>18</a:t>
            </a:fld>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13.14 The brain in synesthesia. </a:t>
            </a:r>
          </a:p>
          <a:p>
            <a:r>
              <a:rPr lang="en-US" altLang="en-US" smtClean="0">
                <a:ea typeface="ＭＳ Ｐゴシック" pitchFamily="34" charset="-128"/>
              </a:rPr>
              <a:t>People with color-music synesthesia have stronger connections between the visual and auditory cortices and areas in the frontal lobe. This is demonstrated in these functional magnetic resonance images. </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2688F64-2C08-4E9A-B366-434E619D9355}" type="slidenum">
              <a:rPr lang="en-US" altLang="en-US" smtClean="0"/>
              <a:pPr eaLnBrk="1" hangingPunct="1">
                <a:spcBef>
                  <a:spcPct val="0"/>
                </a:spcBef>
              </a:pPr>
              <a:t>19</a:t>
            </a:fld>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13.15 Causation of congenital amusia. </a:t>
            </a:r>
          </a:p>
          <a:p>
            <a:r>
              <a:rPr lang="en-US" altLang="en-US" smtClean="0">
                <a:ea typeface="ＭＳ Ｐゴシック" pitchFamily="34" charset="-128"/>
              </a:rPr>
              <a:t>This diagram illustrates the potential causes of amusia. </a:t>
            </a: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AAA0EFB-1143-45C8-9710-B6350427E34D}" type="slidenum">
              <a:rPr lang="en-US" altLang="en-US" smtClean="0"/>
              <a:pPr eaLnBrk="1" hangingPunct="1">
                <a:spcBef>
                  <a:spcPct val="0"/>
                </a:spcBef>
              </a:pPr>
              <a:t>21</a:t>
            </a:fld>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13.16 Indian raga scales. </a:t>
            </a:r>
          </a:p>
          <a:p>
            <a:r>
              <a:rPr lang="en-US" altLang="en-US" smtClean="0">
                <a:ea typeface="ＭＳ Ｐゴシック" pitchFamily="34" charset="-128"/>
              </a:rPr>
              <a:t>The Bilawal scale is identical to our major scale, but the other rags are quite different from the scales used in Western music. </a:t>
            </a: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6157587-731E-4403-B554-5A880A6FA54D}" type="slidenum">
              <a:rPr lang="en-US" altLang="en-US" smtClean="0"/>
              <a:pPr eaLnBrk="1" hangingPunct="1">
                <a:spcBef>
                  <a:spcPct val="0"/>
                </a:spcBef>
              </a:pPr>
              <a:t>23</a:t>
            </a:fld>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13.17  </a:t>
            </a:r>
          </a:p>
          <a:p>
            <a:r>
              <a:rPr lang="en-US" altLang="en-US" smtClean="0">
                <a:ea typeface="ＭＳ Ｐゴシック" pitchFamily="34" charset="-128"/>
              </a:rPr>
              <a:t>The spectrogram shows that the interlacing of rising tones along with an octave shift down (indicated by yellow arrows) causes the perception of a gradually increasing sequence in pitch, even though the actual sequence does not rise in pitch. </a:t>
            </a: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D22E8BF-3109-4C46-A17F-DD6664EC25EF}" type="slidenum">
              <a:rPr lang="en-US" altLang="en-US" smtClean="0"/>
              <a:pPr eaLnBrk="1" hangingPunct="1">
                <a:spcBef>
                  <a:spcPct val="0"/>
                </a:spcBef>
              </a:pPr>
              <a:t>25</a:t>
            </a:fld>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13.19 The octave illusion. </a:t>
            </a:r>
          </a:p>
          <a:p>
            <a:r>
              <a:rPr lang="en-US" altLang="en-US" smtClean="0">
                <a:ea typeface="ＭＳ Ｐゴシック" pitchFamily="34" charset="-128"/>
              </a:rPr>
              <a:t>Deutsch (1974) presented one tone to one ear and another tone, exactly one octave higher or lower, simultaneously to the other ear. However, the next note combination was of the same two notes, but to the opposite ears. You hear a single note (middle C) in your right ear, followed by a single note an octave lower in your left ear. </a:t>
            </a:r>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76B3D50-A627-49C9-8C09-D452C42EDC88}" type="slidenum">
              <a:rPr lang="en-US" altLang="en-US" smtClean="0"/>
              <a:pPr eaLnBrk="1" hangingPunct="1">
                <a:spcBef>
                  <a:spcPct val="0"/>
                </a:spcBef>
              </a:pPr>
              <a:t>26</a:t>
            </a:fld>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13.20 The pitch class circle. </a:t>
            </a:r>
          </a:p>
          <a:p>
            <a:r>
              <a:rPr lang="en-US" altLang="en-US" smtClean="0">
                <a:ea typeface="ＭＳ Ｐゴシック" pitchFamily="34" charset="-128"/>
              </a:rPr>
              <a:t>As you move to the left on the circle, notes sound higher in pitch. As you move to the right, notes sound lower in pitch. From Deutsch (1986). </a:t>
            </a:r>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3819A9D-C1A9-4413-9B07-991D58B69389}" type="slidenum">
              <a:rPr lang="en-US" altLang="en-US" smtClean="0"/>
              <a:pPr eaLnBrk="1" hangingPunct="1">
                <a:spcBef>
                  <a:spcPct val="0"/>
                </a:spcBef>
              </a:pPr>
              <a:t>27</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13.5 </a:t>
            </a:r>
          </a:p>
          <a:p>
            <a:r>
              <a:rPr lang="en-US" altLang="en-US" smtClean="0">
                <a:ea typeface="ＭＳ Ｐゴシック" pitchFamily="34" charset="-128"/>
              </a:rPr>
              <a:t>A piano’s notes start at 27.5 Hz at the far left and go up to 4,186 Hz at the far right. Most music is played within this range. </a:t>
            </a: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65AE597-CEC4-417C-A1E4-97E6B1960866}" type="slidenum">
              <a:rPr lang="en-US" altLang="en-US" smtClean="0"/>
              <a:pPr eaLnBrk="1" hangingPunct="1">
                <a:spcBef>
                  <a:spcPct val="0"/>
                </a:spcBef>
              </a:pPr>
              <a:t>5</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13.6 The symphony orchestra: frequency and pitch. </a:t>
            </a:r>
          </a:p>
          <a:p>
            <a:r>
              <a:rPr lang="en-US" altLang="en-US" smtClean="0">
                <a:ea typeface="ＭＳ Ｐゴシック" pitchFamily="34" charset="-128"/>
              </a:rPr>
              <a:t>This diagram shows the standard instruments in the symphony orchestra and their frequency ranges. </a:t>
            </a:r>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79A83F9-E865-41E2-A366-043188565793}" type="slidenum">
              <a:rPr lang="en-US" altLang="en-US" smtClean="0"/>
              <a:pPr eaLnBrk="1" hangingPunct="1">
                <a:spcBef>
                  <a:spcPct val="0"/>
                </a:spcBef>
              </a:pPr>
              <a:t>6</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13.7 Pitch helix (Shepard, 1982). </a:t>
            </a:r>
          </a:p>
          <a:p>
            <a:r>
              <a:rPr lang="en-US" altLang="en-US" smtClean="0">
                <a:ea typeface="ＭＳ Ｐゴシック" pitchFamily="34" charset="-128"/>
              </a:rPr>
              <a:t>The pitch helix shows the relation of both pitch and </a:t>
            </a: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523984D-5606-48CB-83C6-9534D3AF6E12}" type="slidenum">
              <a:rPr lang="en-US" altLang="en-US" smtClean="0"/>
              <a:pPr eaLnBrk="1" hangingPunct="1">
                <a:spcBef>
                  <a:spcPct val="0"/>
                </a:spcBef>
              </a:pPr>
              <a:t>7</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13.8 </a:t>
            </a:r>
          </a:p>
          <a:p>
            <a:r>
              <a:rPr lang="en-US" altLang="en-US" smtClean="0">
                <a:ea typeface="ＭＳ Ｐゴシック" pitchFamily="34" charset="-128"/>
              </a:rPr>
              <a:t>A woman playing a guqin, a traditional Chinese instrument. </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0A21C27-D14B-43CA-838F-556A39EAE148}" type="slidenum">
              <a:rPr lang="en-US" altLang="en-US" smtClean="0"/>
              <a:pPr eaLnBrk="1" hangingPunct="1">
                <a:spcBef>
                  <a:spcPct val="0"/>
                </a:spcBef>
              </a:pPr>
              <a:t>8</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13.9 </a:t>
            </a:r>
          </a:p>
          <a:p>
            <a:r>
              <a:rPr lang="en-US" altLang="en-US" smtClean="0">
                <a:ea typeface="ＭＳ Ｐゴシック" pitchFamily="34" charset="-128"/>
              </a:rPr>
              <a:t>Sound spectrograms of two different instruments, a B-flat clarinet and a trumpet, playing the same note. </a:t>
            </a: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4E3F53A-FD7F-4362-8BB2-4CE45B645A54}" type="slidenum">
              <a:rPr lang="en-US" altLang="en-US" smtClean="0"/>
              <a:pPr eaLnBrk="1" hangingPunct="1">
                <a:spcBef>
                  <a:spcPct val="0"/>
                </a:spcBef>
              </a:pPr>
              <a:t>12</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13.10 (A) The musical notation for “Mary Had a Little Lamb” and (B) the musical notation for Beethoven’s </a:t>
            </a:r>
            <a:r>
              <a:rPr lang="en-US" altLang="en-US" i="1" smtClean="0">
                <a:ea typeface="ＭＳ Ｐゴシック" pitchFamily="34" charset="-128"/>
              </a:rPr>
              <a:t>Ode to Joy</a:t>
            </a:r>
            <a:r>
              <a:rPr lang="en-US" altLang="en-US" smtClean="0">
                <a:ea typeface="ＭＳ Ｐゴシック" pitchFamily="34" charset="-128"/>
              </a:rPr>
              <a:t>. These pieces are seldom grouped together because of their different histories, </a:t>
            </a: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3618B28-A941-4844-8562-D999BAE4813A}" type="slidenum">
              <a:rPr lang="en-US" altLang="en-US" smtClean="0"/>
              <a:pPr eaLnBrk="1" hangingPunct="1">
                <a:spcBef>
                  <a:spcPct val="0"/>
                </a:spcBef>
              </a:pPr>
              <a:t>14</a:t>
            </a:fld>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13.11 Notes grouped together by proximity. </a:t>
            </a:r>
          </a:p>
          <a:p>
            <a:r>
              <a:rPr lang="en-US" altLang="en-US" smtClean="0">
                <a:ea typeface="ＭＳ Ｐゴシック" pitchFamily="34" charset="-128"/>
              </a:rPr>
              <a:t>Because C and D are close in pitch, they are grouped together. Because C and B in a higher octave are not close in pitch, we think of them as separate. </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73DF215-1D73-4D6E-9CC3-0EFF41755F83}" type="slidenum">
              <a:rPr lang="en-US" altLang="en-US" smtClean="0"/>
              <a:pPr eaLnBrk="1" hangingPunct="1">
                <a:spcBef>
                  <a:spcPct val="0"/>
                </a:spcBef>
              </a:pPr>
              <a:t>15</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13.12 Principle of closure. </a:t>
            </a:r>
          </a:p>
          <a:p>
            <a:r>
              <a:rPr lang="en-US" altLang="en-US" smtClean="0">
                <a:ea typeface="ＭＳ Ｐゴシック" pitchFamily="34" charset="-128"/>
              </a:rPr>
              <a:t>It is hard not to want closure of this famous, albeit very short, piece of music. </a:t>
            </a: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01A3E01-B67D-40E3-8D5B-A1DE3E8ED5C4}" type="slidenum">
              <a:rPr lang="en-US" altLang="en-US" smtClean="0"/>
              <a:pPr eaLnBrk="1" hangingPunct="1">
                <a:spcBef>
                  <a:spcPct val="0"/>
                </a:spcBef>
              </a:pPr>
              <a:t>16</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8"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9" name="Rectangle 18"/>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0" name="Straight Connector 19"/>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1" name="Rectangle 20"/>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22" name="Oval 21"/>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Oval 22"/>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Subtitle 8"/>
          <p:cNvSpPr txBox="1">
            <a:spLocks/>
          </p:cNvSpPr>
          <p:nvPr userDrawn="1"/>
        </p:nvSpPr>
        <p:spPr bwMode="auto">
          <a:xfrm>
            <a:off x="1371600" y="2819400"/>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lstStyle>
            <a:lvl1pPr marL="0" indent="0" algn="ctr" rtl="0" eaLnBrk="0" fontAlgn="base" hangingPunct="0">
              <a:spcBef>
                <a:spcPct val="20000"/>
              </a:spcBef>
              <a:spcAft>
                <a:spcPct val="0"/>
              </a:spcAft>
              <a:buClr>
                <a:schemeClr val="accent1"/>
              </a:buClr>
              <a:buSzPct val="85000"/>
              <a:buFont typeface="Wingdings 2" charset="0"/>
              <a:buNone/>
              <a:defRPr sz="1600" b="1" kern="1200" cap="all" spc="250" baseline="0">
                <a:solidFill>
                  <a:schemeClr val="tx2"/>
                </a:solidFill>
                <a:latin typeface="+mn-lt"/>
                <a:ea typeface="ＭＳ Ｐゴシック" charset="0"/>
                <a:cs typeface="ＭＳ Ｐゴシック" charset="0"/>
              </a:defRPr>
            </a:lvl1pPr>
            <a:lvl2pPr marL="457200" indent="0" algn="ctr" rtl="0" eaLnBrk="0" fontAlgn="base" hangingPunct="0">
              <a:spcBef>
                <a:spcPct val="20000"/>
              </a:spcBef>
              <a:spcAft>
                <a:spcPct val="0"/>
              </a:spcAft>
              <a:buClr>
                <a:schemeClr val="accent2"/>
              </a:buClr>
              <a:buSzPct val="70000"/>
              <a:buFont typeface="Wingdings" charset="0"/>
              <a:buNone/>
              <a:defRPr sz="2200" kern="1200">
                <a:solidFill>
                  <a:schemeClr val="tx2"/>
                </a:solidFill>
                <a:latin typeface="+mn-lt"/>
                <a:ea typeface="ＭＳ Ｐゴシック" charset="0"/>
                <a:cs typeface="+mn-cs"/>
              </a:defRPr>
            </a:lvl2pPr>
            <a:lvl3pPr marL="914400" indent="0" algn="ctr" rtl="0" eaLnBrk="0" fontAlgn="base" hangingPunct="0">
              <a:spcBef>
                <a:spcPct val="20000"/>
              </a:spcBef>
              <a:spcAft>
                <a:spcPct val="0"/>
              </a:spcAft>
              <a:buClr>
                <a:srgbClr val="EB641B"/>
              </a:buClr>
              <a:buSzPct val="75000"/>
              <a:buFont typeface="Wingdings 2" charset="0"/>
              <a:buNone/>
              <a:defRPr sz="2000" kern="1200">
                <a:solidFill>
                  <a:schemeClr val="tx1"/>
                </a:solidFill>
                <a:latin typeface="+mn-lt"/>
                <a:ea typeface="ＭＳ Ｐゴシック" charset="0"/>
                <a:cs typeface="+mn-cs"/>
              </a:defRPr>
            </a:lvl3pPr>
            <a:lvl4pPr marL="1371600" indent="0" algn="ctr" rtl="0" eaLnBrk="0" fontAlgn="base" hangingPunct="0">
              <a:spcBef>
                <a:spcPct val="20000"/>
              </a:spcBef>
              <a:spcAft>
                <a:spcPct val="0"/>
              </a:spcAft>
              <a:buClr>
                <a:srgbClr val="39639D"/>
              </a:buClr>
              <a:buSzPct val="70000"/>
              <a:buFont typeface="Wingdings" charset="0"/>
              <a:buNone/>
              <a:defRPr sz="2000" kern="1200">
                <a:solidFill>
                  <a:schemeClr val="tx2"/>
                </a:solidFill>
                <a:latin typeface="+mn-lt"/>
                <a:ea typeface="ＭＳ Ｐゴシック" charset="0"/>
                <a:cs typeface="+mn-cs"/>
              </a:defRPr>
            </a:lvl4pPr>
            <a:lvl5pPr marL="1828800" indent="0" algn="ctr" rtl="0" eaLnBrk="0" fontAlgn="base" hangingPunct="0">
              <a:spcBef>
                <a:spcPct val="20000"/>
              </a:spcBef>
              <a:spcAft>
                <a:spcPct val="0"/>
              </a:spcAft>
              <a:buClr>
                <a:srgbClr val="474B78"/>
              </a:buClr>
              <a:buNone/>
              <a:defRPr kern="1200">
                <a:solidFill>
                  <a:schemeClr val="tx1"/>
                </a:solidFill>
                <a:latin typeface="+mn-lt"/>
                <a:ea typeface="ＭＳ Ｐゴシック" charset="0"/>
                <a:cs typeface="+mn-cs"/>
              </a:defRPr>
            </a:lvl5pPr>
            <a:lvl6pPr marL="2286000" indent="0" algn="ctr" rtl="0" eaLnBrk="1" latinLnBrk="0" hangingPunct="1">
              <a:spcBef>
                <a:spcPct val="20000"/>
              </a:spcBef>
              <a:buClr>
                <a:schemeClr val="accent6"/>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1">
                  <a:shade val="75000"/>
                </a:schemeClr>
              </a:buClr>
              <a:buSzPct val="90000"/>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accent4">
                  <a:shade val="75000"/>
                </a:schemeClr>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2">
                  <a:shade val="75000"/>
                </a:schemeClr>
              </a:buClr>
              <a:buSzPct val="90000"/>
              <a:buNone/>
              <a:defRPr kumimoji="0" sz="1400" kern="1200" cap="all" baseline="0">
                <a:solidFill>
                  <a:schemeClr val="tx1"/>
                </a:solidFill>
                <a:latin typeface="+mn-lt"/>
                <a:ea typeface="+mn-ea"/>
                <a:cs typeface="+mn-cs"/>
              </a:defRPr>
            </a:lvl9pPr>
          </a:lstStyle>
          <a:p>
            <a:pPr>
              <a:defRPr/>
            </a:pPr>
            <a:r>
              <a:rPr lang="en-US" smtClean="0"/>
              <a:t>Click to edit Master subtitle style</a:t>
            </a:r>
            <a:endParaRPr lang="en-US"/>
          </a:p>
        </p:txBody>
      </p:sp>
      <p:sp>
        <p:nvSpPr>
          <p:cNvPr id="2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26"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BB907032-6B68-4597-AB90-61B9ECCBD6A0}"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27"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8" name="Picture 4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28"/>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30" name="Slide Number Placeholder 28"/>
          <p:cNvSpPr>
            <a:spLocks noGrp="1"/>
          </p:cNvSpPr>
          <p:nvPr>
            <p:ph type="sldNum" sz="quarter" idx="10"/>
          </p:nvPr>
        </p:nvSpPr>
        <p:spPr>
          <a:xfrm>
            <a:off x="4343400" y="2198688"/>
            <a:ext cx="457200" cy="441325"/>
          </a:xfrm>
        </p:spPr>
        <p:txBody>
          <a:bodyPr/>
          <a:lstStyle>
            <a:lvl1pPr>
              <a:defRPr/>
            </a:lvl1pPr>
          </a:lstStyle>
          <a:p>
            <a:pPr>
              <a:defRPr/>
            </a:pPr>
            <a:fld id="{4E80FEE1-3D63-4225-8480-6AA43A456FE5}" type="slidenum">
              <a:rPr lang="en-US" altLang="en-US"/>
              <a:pPr>
                <a:defRPr/>
              </a:pPr>
              <a:t>‹#›</a:t>
            </a:fld>
            <a:endParaRPr lang="en-US" altLang="en-US"/>
          </a:p>
        </p:txBody>
      </p:sp>
      <p:sp>
        <p:nvSpPr>
          <p:cNvPr id="31" name="Footer Placeholder 4"/>
          <p:cNvSpPr>
            <a:spLocks noGrp="1"/>
          </p:cNvSpPr>
          <p:nvPr>
            <p:ph type="ftr" sz="quarter" idx="11"/>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411070256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2"/>
        </a:solidFill>
        <a:effectLst/>
      </p:bgPr>
    </p:bg>
    <p:spTree>
      <p:nvGrpSpPr>
        <p:cNvPr id="1" name=""/>
        <p:cNvGrpSpPr/>
        <p:nvPr/>
      </p:nvGrpSpPr>
      <p:grpSpPr>
        <a:xfrm>
          <a:off x="0" y="0"/>
          <a:ext cx="0" cy="0"/>
          <a:chOff x="0" y="0"/>
          <a:chExt cx="0" cy="0"/>
        </a:xfrm>
      </p:grpSpPr>
      <p:sp>
        <p:nvSpPr>
          <p:cNvPr id="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17"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CAB54510-28C6-418E-87E8-2A7031CA891C}"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18"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19" name="Picture 3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ubtitle 8"/>
          <p:cNvSpPr>
            <a:spLocks noGrp="1"/>
          </p:cNvSpPr>
          <p:nvPr>
            <p:ph type="subTitle" idx="12"/>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1" name="Slide Number Placeholder 5"/>
          <p:cNvSpPr>
            <a:spLocks noGrp="1"/>
          </p:cNvSpPr>
          <p:nvPr>
            <p:ph type="sldNum" sz="quarter" idx="13"/>
          </p:nvPr>
        </p:nvSpPr>
        <p:spPr>
          <a:xfrm>
            <a:off x="4362450" y="1027113"/>
            <a:ext cx="457200" cy="441325"/>
          </a:xfrm>
        </p:spPr>
        <p:txBody>
          <a:bodyPr/>
          <a:lstStyle>
            <a:lvl1pPr>
              <a:defRPr/>
            </a:lvl1pPr>
          </a:lstStyle>
          <a:p>
            <a:pPr>
              <a:defRPr/>
            </a:pPr>
            <a:fld id="{7D780528-9C60-4790-98DE-AF090C1E9C09}" type="slidenum">
              <a:rPr lang="en-US" altLang="en-US"/>
              <a:pPr>
                <a:defRPr/>
              </a:pPr>
              <a:t>‹#›</a:t>
            </a:fld>
            <a:endParaRPr lang="en-US" altLang="en-US"/>
          </a:p>
        </p:txBody>
      </p:sp>
      <p:sp>
        <p:nvSpPr>
          <p:cNvPr id="22" name="Footer Placeholder 4"/>
          <p:cNvSpPr>
            <a:spLocks noGrp="1"/>
          </p:cNvSpPr>
          <p:nvPr>
            <p:ph type="ftr" sz="quarter" idx="14"/>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1893224970"/>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25"/>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6"/>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5" name="Picture 28" descr="Schwartz_Sensation_Perception_PPT_title.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6" name="Slide Number Placeholder 5"/>
          <p:cNvSpPr>
            <a:spLocks noGrp="1"/>
          </p:cNvSpPr>
          <p:nvPr>
            <p:ph type="sldNum" sz="quarter" idx="10"/>
          </p:nvPr>
        </p:nvSpPr>
        <p:spPr>
          <a:xfrm>
            <a:off x="4343400" y="2198688"/>
            <a:ext cx="457200" cy="441325"/>
          </a:xfrm>
        </p:spPr>
        <p:txBody>
          <a:bodyPr/>
          <a:lstStyle>
            <a:lvl1pPr>
              <a:defRPr/>
            </a:lvl1pPr>
          </a:lstStyle>
          <a:p>
            <a:pPr>
              <a:defRPr/>
            </a:pPr>
            <a:fld id="{9D240BFB-4CF5-428A-97D5-1444168AE97A}" type="slidenum">
              <a:rPr lang="en-US" altLang="en-US"/>
              <a:pPr>
                <a:defRPr/>
              </a:pPr>
              <a:t>‹#›</a:t>
            </a:fld>
            <a:endParaRPr lang="en-US" altLang="en-US"/>
          </a:p>
        </p:txBody>
      </p:sp>
      <p:sp>
        <p:nvSpPr>
          <p:cNvPr id="17" name="Footer Placeholder 4"/>
          <p:cNvSpPr>
            <a:spLocks noGrp="1"/>
          </p:cNvSpPr>
          <p:nvPr>
            <p:ph type="ftr" sz="quarter" idx="11"/>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194261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7"/>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Rectangle 8"/>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1"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2"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3"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4" name="Rectangle 13"/>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5" name="Straight Connector 14"/>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6" name="Rectangle 15"/>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7" name="Oval 16"/>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Oval 19"/>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2" name="Picture 34"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22"/>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8"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9"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24" name="Footer Placeholder 4"/>
          <p:cNvSpPr>
            <a:spLocks noGrp="1"/>
          </p:cNvSpPr>
          <p:nvPr>
            <p:ph type="ftr" sz="quarter" idx="10"/>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
        <p:nvSpPr>
          <p:cNvPr id="25" name="Slide Number Placeholder 28"/>
          <p:cNvSpPr>
            <a:spLocks noGrp="1"/>
          </p:cNvSpPr>
          <p:nvPr>
            <p:ph type="sldNum" sz="quarter" idx="11"/>
          </p:nvPr>
        </p:nvSpPr>
        <p:spPr>
          <a:xfrm>
            <a:off x="4343400" y="2198688"/>
            <a:ext cx="457200" cy="441325"/>
          </a:xfrm>
        </p:spPr>
        <p:txBody>
          <a:bodyPr/>
          <a:lstStyle>
            <a:lvl1pPr>
              <a:defRPr/>
            </a:lvl1pPr>
          </a:lstStyle>
          <a:p>
            <a:pPr>
              <a:defRPr/>
            </a:pPr>
            <a:fld id="{CCDAC65E-DB8E-49D6-A97B-C56314E36A6E}" type="slidenum">
              <a:rPr lang="en-US" altLang="en-US"/>
              <a:pPr>
                <a:defRPr/>
              </a:pPr>
              <a:t>‹#›</a:t>
            </a:fld>
            <a:endParaRPr lang="en-US" altLang="en-US"/>
          </a:p>
        </p:txBody>
      </p:sp>
    </p:spTree>
    <p:extLst>
      <p:ext uri="{BB962C8B-B14F-4D97-AF65-F5344CB8AC3E}">
        <p14:creationId xmlns:p14="http://schemas.microsoft.com/office/powerpoint/2010/main" val="351870066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8"/>
          <p:cNvSpPr>
            <a:spLocks noChangeArrowheads="1"/>
          </p:cNvSpPr>
          <p:nvPr/>
        </p:nvSpPr>
        <p:spPr bwMode="auto">
          <a:xfrm>
            <a:off x="149225" y="6324600"/>
            <a:ext cx="8832850" cy="3730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a:defRPr sz="1600">
                <a:solidFill>
                  <a:srgbClr val="7B9899"/>
                </a:solidFill>
                <a:latin typeface="Georgia" pitchFamily="18" charset="0"/>
              </a:defRPr>
            </a:lvl1pPr>
          </a:lstStyle>
          <a:p>
            <a:pPr>
              <a:defRPr/>
            </a:pPr>
            <a:fld id="{0E16BCFD-8F39-4D7A-9C33-71467F1A5AB1}" type="slidenum">
              <a:rPr lang="en-US" altLang="en-US"/>
              <a:pPr>
                <a:defRPr/>
              </a:pPr>
              <a:t>‹#›</a:t>
            </a:fld>
            <a:endParaRPr lang="en-US" altLang="en-US"/>
          </a:p>
        </p:txBody>
      </p:sp>
      <p:sp>
        <p:nvSpPr>
          <p:cNvPr id="1036"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37"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6" name="Footer Placeholder 4"/>
          <p:cNvSpPr>
            <a:spLocks noGrp="1"/>
          </p:cNvSpPr>
          <p:nvPr>
            <p:ph type="ftr" sz="quarter" idx="3"/>
          </p:nvPr>
        </p:nvSpPr>
        <p:spPr>
          <a:xfrm>
            <a:off x="381000" y="6324600"/>
            <a:ext cx="4495800" cy="365125"/>
          </a:xfrm>
          <a:prstGeom prst="rect">
            <a:avLst/>
          </a:prstGeom>
        </p:spPr>
        <p:txBody>
          <a:bodyPr vert="horz" wrap="square" lIns="91440" tIns="45720" rIns="91440" bIns="45720" numCol="1" anchor="t" anchorCtr="0" compatLnSpc="1">
            <a:prstTxWarp prst="textNoShape">
              <a:avLst/>
            </a:prstTxWarp>
          </a:bodyPr>
          <a:lstStyle>
            <a:lvl1pPr eaLnBrk="0" hangingPunct="0">
              <a:defRPr sz="800">
                <a:solidFill>
                  <a:srgbClr val="FFFFFF"/>
                </a:solidFill>
              </a:defRPr>
            </a:lvl1pPr>
          </a:lstStyle>
          <a:p>
            <a:pPr>
              <a:defRPr/>
            </a:pPr>
            <a:r>
              <a:rPr lang="en-US" altLang="en-US"/>
              <a:t>Schwartz and Krantz, Sensation and Perception © 2016 SAGE Publications, Inc.</a:t>
            </a:r>
          </a:p>
        </p:txBody>
      </p:sp>
      <p:pic>
        <p:nvPicPr>
          <p:cNvPr id="1039" name="Picture 16" descr="Schwartz_Sensation_Perception_PPT_title.jpg"/>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Lst>
  <p:hf sldNum="0" hdr="0" dt="0"/>
  <p:txStyles>
    <p:titleStyle>
      <a:lvl1pPr algn="ctr" rtl="0" eaLnBrk="0" fontAlgn="base" hangingPunct="0">
        <a:spcBef>
          <a:spcPct val="0"/>
        </a:spcBef>
        <a:spcAft>
          <a:spcPct val="0"/>
        </a:spcAft>
        <a:defRPr sz="3300" kern="1200">
          <a:solidFill>
            <a:srgbClr val="CF5716"/>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ＭＳ Ｐゴシック" charset="0"/>
          <a:cs typeface="ＭＳ Ｐゴシック" charset="0"/>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ＭＳ Ｐゴシック" charset="0"/>
          <a:cs typeface="+mn-cs"/>
        </a:defRPr>
      </a:lvl2pPr>
      <a:lvl3pPr marL="822325" indent="-228600" algn="l" rtl="0" eaLnBrk="0" fontAlgn="base" hangingPunct="0">
        <a:spcBef>
          <a:spcPct val="20000"/>
        </a:spcBef>
        <a:spcAft>
          <a:spcPct val="0"/>
        </a:spcAft>
        <a:buClr>
          <a:srgbClr val="EB641B"/>
        </a:buClr>
        <a:buSzPct val="75000"/>
        <a:buFont typeface="Wingdings 2" pitchFamily="18" charset="2"/>
        <a:buChar char=""/>
        <a:defRPr sz="2000" kern="1200">
          <a:solidFill>
            <a:schemeClr val="tx1"/>
          </a:solidFill>
          <a:latin typeface="+mn-lt"/>
          <a:ea typeface="ＭＳ Ｐゴシック" charset="0"/>
          <a:cs typeface="+mn-cs"/>
        </a:defRPr>
      </a:lvl3pPr>
      <a:lvl4pPr marL="1096963" indent="-228600" algn="l" rtl="0" eaLnBrk="0" fontAlgn="base" hangingPunct="0">
        <a:spcBef>
          <a:spcPct val="20000"/>
        </a:spcBef>
        <a:spcAft>
          <a:spcPct val="0"/>
        </a:spcAft>
        <a:buClr>
          <a:srgbClr val="39639D"/>
        </a:buClr>
        <a:buSzPct val="70000"/>
        <a:buFont typeface="Wingdings" pitchFamily="2" charset="2"/>
        <a:buChar char=""/>
        <a:defRPr sz="2000" kern="1200">
          <a:solidFill>
            <a:schemeClr val="tx2"/>
          </a:solidFill>
          <a:latin typeface="+mn-lt"/>
          <a:ea typeface="ＭＳ Ｐゴシック" charset="0"/>
          <a:cs typeface="+mn-cs"/>
        </a:defRPr>
      </a:lvl4pPr>
      <a:lvl5pPr marL="1371600" indent="-228600" algn="l" rtl="0" eaLnBrk="0" fontAlgn="base" hangingPunct="0">
        <a:spcBef>
          <a:spcPct val="20000"/>
        </a:spcBef>
        <a:spcAft>
          <a:spcPct val="0"/>
        </a:spcAft>
        <a:buClr>
          <a:srgbClr val="474B78"/>
        </a:buClr>
        <a:buChar char="•"/>
        <a:defRPr kern="1200">
          <a:solidFill>
            <a:schemeClr val="tx1"/>
          </a:solidFill>
          <a:latin typeface="+mn-lt"/>
          <a:ea typeface="ＭＳ Ｐゴシック" charset="0"/>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68425" y="2743200"/>
            <a:ext cx="6480175" cy="1673225"/>
          </a:xfrm>
        </p:spPr>
        <p:txBody>
          <a:bodyPr>
            <a:normAutofit/>
          </a:bodyPr>
          <a:lstStyle/>
          <a:p>
            <a:pPr eaLnBrk="1" fontAlgn="auto" hangingPunct="1">
              <a:spcAft>
                <a:spcPts val="0"/>
              </a:spcAft>
              <a:buFont typeface="Wingdings 2" charset="0"/>
              <a:buNone/>
              <a:defRPr/>
            </a:pPr>
            <a:r>
              <a:rPr lang="en-US" sz="3600" dirty="0">
                <a:solidFill>
                  <a:srgbClr val="000000"/>
                </a:solidFill>
              </a:rPr>
              <a:t>CHAPTER </a:t>
            </a:r>
            <a:r>
              <a:rPr lang="en-US" sz="3600" dirty="0" smtClean="0">
                <a:solidFill>
                  <a:srgbClr val="000000"/>
                </a:solidFill>
              </a:rPr>
              <a:t>13</a:t>
            </a:r>
            <a:endParaRPr lang="en-US" sz="3600" dirty="0">
              <a:solidFill>
                <a:srgbClr val="000000"/>
              </a:solidFill>
            </a:endParaRPr>
          </a:p>
          <a:p>
            <a:pPr eaLnBrk="1" fontAlgn="auto" hangingPunct="1">
              <a:spcAft>
                <a:spcPts val="0"/>
              </a:spcAft>
              <a:buFont typeface="Wingdings 2" charset="0"/>
              <a:buNone/>
              <a:defRPr/>
            </a:pPr>
            <a:r>
              <a:rPr lang="en-US" sz="4000" dirty="0">
                <a:solidFill>
                  <a:srgbClr val="000000"/>
                </a:solidFill>
              </a:rPr>
              <a:t>MUSIC PERCEPTION</a:t>
            </a:r>
            <a:endParaRPr lang="en-US" sz="3700" dirty="0">
              <a:solidFill>
                <a:srgbClr val="0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228600" y="1219200"/>
            <a:ext cx="8534400" cy="758825"/>
          </a:xfrm>
        </p:spPr>
        <p:txBody>
          <a:bodyPr/>
          <a:lstStyle/>
          <a:p>
            <a:r>
              <a:rPr lang="en-US" altLang="en-US" smtClean="0">
                <a:solidFill>
                  <a:srgbClr val="000000"/>
                </a:solidFill>
                <a:ea typeface="ＭＳ Ｐゴシック" pitchFamily="34" charset="-128"/>
              </a:rPr>
              <a:t>Dynamics and Rhythm </a:t>
            </a:r>
          </a:p>
        </p:txBody>
      </p:sp>
      <p:sp>
        <p:nvSpPr>
          <p:cNvPr id="15363" name="Content Placeholder 2"/>
          <p:cNvSpPr>
            <a:spLocks noGrp="1"/>
          </p:cNvSpPr>
          <p:nvPr>
            <p:ph sz="quarter" idx="1"/>
          </p:nvPr>
        </p:nvSpPr>
        <p:spPr>
          <a:xfrm>
            <a:off x="301625" y="2209800"/>
            <a:ext cx="8504238" cy="3889375"/>
          </a:xfrm>
        </p:spPr>
        <p:txBody>
          <a:bodyPr/>
          <a:lstStyle/>
          <a:p>
            <a:r>
              <a:rPr lang="en-US" altLang="en-US" sz="3200" smtClean="0">
                <a:solidFill>
                  <a:srgbClr val="000000"/>
                </a:solidFill>
                <a:ea typeface="ＭＳ Ｐゴシック" pitchFamily="34" charset="-128"/>
              </a:rPr>
              <a:t>Dynamics</a:t>
            </a:r>
          </a:p>
          <a:p>
            <a:r>
              <a:rPr lang="en-US" altLang="en-US" sz="3200" smtClean="0">
                <a:solidFill>
                  <a:srgbClr val="000000"/>
                </a:solidFill>
                <a:ea typeface="ＭＳ Ｐゴシック" pitchFamily="34" charset="-128"/>
              </a:rPr>
              <a:t>Rhythm</a:t>
            </a:r>
          </a:p>
          <a:p>
            <a:r>
              <a:rPr lang="en-US" altLang="en-US" sz="3200" smtClean="0">
                <a:solidFill>
                  <a:srgbClr val="000000"/>
                </a:solidFill>
                <a:ea typeface="ＭＳ Ｐゴシック" pitchFamily="34" charset="-128"/>
              </a:rPr>
              <a:t>Tempo</a:t>
            </a:r>
          </a:p>
          <a:p>
            <a:r>
              <a:rPr lang="en-US" altLang="en-US" sz="3200" smtClean="0">
                <a:solidFill>
                  <a:srgbClr val="000000"/>
                </a:solidFill>
                <a:ea typeface="ＭＳ Ｐゴシック" pitchFamily="34" charset="-128"/>
              </a:rPr>
              <a:t>Meter</a:t>
            </a:r>
          </a:p>
          <a:p>
            <a:r>
              <a:rPr lang="en-US" altLang="en-US" sz="3200" smtClean="0">
                <a:solidFill>
                  <a:srgbClr val="000000"/>
                </a:solidFill>
                <a:ea typeface="ＭＳ Ｐゴシック" pitchFamily="34" charset="-128"/>
              </a:rPr>
              <a:t>Beat</a:t>
            </a:r>
          </a:p>
        </p:txBody>
      </p:sp>
      <p:sp>
        <p:nvSpPr>
          <p:cNvPr id="1536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04800" y="1219200"/>
            <a:ext cx="8534400" cy="758825"/>
          </a:xfrm>
        </p:spPr>
        <p:txBody>
          <a:bodyPr/>
          <a:lstStyle/>
          <a:p>
            <a:r>
              <a:rPr lang="es-ES_tradnl" altLang="en-US" smtClean="0">
                <a:solidFill>
                  <a:srgbClr val="000000"/>
                </a:solidFill>
                <a:ea typeface="ＭＳ Ｐゴシック" pitchFamily="34" charset="-128"/>
              </a:rPr>
              <a:t>Timbre </a:t>
            </a:r>
            <a:endParaRPr lang="en-US" altLang="en-US" smtClean="0">
              <a:solidFill>
                <a:srgbClr val="000000"/>
              </a:solidFill>
              <a:ea typeface="ＭＳ Ｐゴシック" pitchFamily="34" charset="-128"/>
            </a:endParaRPr>
          </a:p>
        </p:txBody>
      </p:sp>
      <p:sp>
        <p:nvSpPr>
          <p:cNvPr id="16387" name="Content Placeholder 2"/>
          <p:cNvSpPr>
            <a:spLocks noGrp="1"/>
          </p:cNvSpPr>
          <p:nvPr>
            <p:ph sz="quarter" idx="1"/>
          </p:nvPr>
        </p:nvSpPr>
        <p:spPr>
          <a:xfrm>
            <a:off x="301625" y="2057400"/>
            <a:ext cx="8504238" cy="4041775"/>
          </a:xfrm>
        </p:spPr>
        <p:txBody>
          <a:bodyPr/>
          <a:lstStyle/>
          <a:p>
            <a:r>
              <a:rPr lang="en-US" altLang="en-US" sz="3200" smtClean="0">
                <a:solidFill>
                  <a:srgbClr val="000000"/>
                </a:solidFill>
                <a:ea typeface="ＭＳ Ｐゴシック" pitchFamily="34" charset="-128"/>
              </a:rPr>
              <a:t>Attack</a:t>
            </a:r>
          </a:p>
          <a:p>
            <a:r>
              <a:rPr lang="en-US" altLang="en-US" sz="3200" smtClean="0">
                <a:solidFill>
                  <a:srgbClr val="000000"/>
                </a:solidFill>
                <a:ea typeface="ＭＳ Ｐゴシック" pitchFamily="34" charset="-128"/>
              </a:rPr>
              <a:t>Decay</a:t>
            </a:r>
          </a:p>
        </p:txBody>
      </p:sp>
      <p:sp>
        <p:nvSpPr>
          <p:cNvPr id="1638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04800" y="1143000"/>
            <a:ext cx="8534400" cy="758825"/>
          </a:xfrm>
        </p:spPr>
        <p:txBody>
          <a:bodyPr/>
          <a:lstStyle/>
          <a:p>
            <a:pPr eaLnBrk="1" hangingPunct="1"/>
            <a:r>
              <a:rPr lang="en-US" altLang="en-US" sz="3600" smtClean="0">
                <a:solidFill>
                  <a:srgbClr val="000000"/>
                </a:solidFill>
                <a:ea typeface="ＭＳ Ｐゴシック" pitchFamily="34" charset="-128"/>
              </a:rPr>
              <a:t>Sound Spectrograms </a:t>
            </a:r>
            <a:endParaRPr lang="en-US" altLang="en-US" smtClean="0">
              <a:solidFill>
                <a:srgbClr val="000000"/>
              </a:solidFill>
              <a:ea typeface="ＭＳ Ｐゴシック" pitchFamily="34" charset="-128"/>
            </a:endParaRPr>
          </a:p>
        </p:txBody>
      </p:sp>
      <p:pic>
        <p:nvPicPr>
          <p:cNvPr id="17411"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301625" y="2638425"/>
            <a:ext cx="8504238" cy="2349500"/>
          </a:xfrm>
        </p:spPr>
      </p:pic>
      <p:sp>
        <p:nvSpPr>
          <p:cNvPr id="1741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81000" y="990600"/>
            <a:ext cx="8534400" cy="758825"/>
          </a:xfrm>
        </p:spPr>
        <p:txBody>
          <a:bodyPr/>
          <a:lstStyle/>
          <a:p>
            <a:r>
              <a:rPr lang="cs-CZ" altLang="en-US" smtClean="0">
                <a:solidFill>
                  <a:srgbClr val="000000"/>
                </a:solidFill>
                <a:ea typeface="ＭＳ Ｐゴシック" pitchFamily="34" charset="-128"/>
              </a:rPr>
              <a:t>Melody </a:t>
            </a:r>
            <a:endParaRPr lang="en-US" altLang="en-US" smtClean="0">
              <a:solidFill>
                <a:srgbClr val="000000"/>
              </a:solidFill>
              <a:ea typeface="ＭＳ Ｐゴシック" pitchFamily="34" charset="-128"/>
            </a:endParaRPr>
          </a:p>
        </p:txBody>
      </p:sp>
      <p:sp>
        <p:nvSpPr>
          <p:cNvPr id="18435" name="Content Placeholder 2"/>
          <p:cNvSpPr>
            <a:spLocks noGrp="1"/>
          </p:cNvSpPr>
          <p:nvPr>
            <p:ph sz="quarter" idx="1"/>
          </p:nvPr>
        </p:nvSpPr>
        <p:spPr>
          <a:xfrm>
            <a:off x="301625" y="1905000"/>
            <a:ext cx="8504238" cy="4194175"/>
          </a:xfrm>
        </p:spPr>
        <p:txBody>
          <a:bodyPr/>
          <a:lstStyle/>
          <a:p>
            <a:r>
              <a:rPr lang="en-US" altLang="en-US" sz="2800" smtClean="0">
                <a:solidFill>
                  <a:srgbClr val="000000"/>
                </a:solidFill>
                <a:ea typeface="ＭＳ Ｐゴシック" pitchFamily="34" charset="-128"/>
              </a:rPr>
              <a:t>Scale</a:t>
            </a:r>
          </a:p>
          <a:p>
            <a:r>
              <a:rPr lang="en-US" altLang="en-US" sz="2800" smtClean="0">
                <a:solidFill>
                  <a:srgbClr val="000000"/>
                </a:solidFill>
                <a:ea typeface="ＭＳ Ｐゴシック" pitchFamily="34" charset="-128"/>
              </a:rPr>
              <a:t>Key</a:t>
            </a:r>
          </a:p>
          <a:p>
            <a:r>
              <a:rPr lang="en-US" altLang="en-US" sz="2800" smtClean="0">
                <a:solidFill>
                  <a:srgbClr val="000000"/>
                </a:solidFill>
                <a:ea typeface="ＭＳ Ｐゴシック" pitchFamily="34" charset="-128"/>
              </a:rPr>
              <a:t>Transposition</a:t>
            </a:r>
          </a:p>
          <a:p>
            <a:r>
              <a:rPr lang="en-US" altLang="en-US" sz="2800" smtClean="0">
                <a:solidFill>
                  <a:srgbClr val="000000"/>
                </a:solidFill>
                <a:ea typeface="ＭＳ Ｐゴシック" pitchFamily="34" charset="-128"/>
              </a:rPr>
              <a:t>Gestalt Principles of Melody </a:t>
            </a:r>
          </a:p>
          <a:p>
            <a:pPr lvl="1"/>
            <a:r>
              <a:rPr lang="en-US" altLang="en-US" sz="2800" smtClean="0">
                <a:solidFill>
                  <a:srgbClr val="000000"/>
                </a:solidFill>
                <a:ea typeface="ＭＳ Ｐゴシック" pitchFamily="34" charset="-128"/>
              </a:rPr>
              <a:t>Proximity</a:t>
            </a:r>
          </a:p>
          <a:p>
            <a:pPr lvl="1"/>
            <a:r>
              <a:rPr lang="en-US" altLang="en-US" sz="2800" smtClean="0">
                <a:solidFill>
                  <a:srgbClr val="000000"/>
                </a:solidFill>
                <a:ea typeface="ＭＳ Ｐゴシック" pitchFamily="34" charset="-128"/>
              </a:rPr>
              <a:t>Similarity</a:t>
            </a:r>
          </a:p>
          <a:p>
            <a:pPr lvl="1"/>
            <a:r>
              <a:rPr lang="en-US" altLang="en-US" sz="2800" smtClean="0">
                <a:solidFill>
                  <a:srgbClr val="000000"/>
                </a:solidFill>
                <a:ea typeface="ＭＳ Ｐゴシック" pitchFamily="34" charset="-128"/>
              </a:rPr>
              <a:t>Closure</a:t>
            </a:r>
          </a:p>
          <a:p>
            <a:pPr lvl="1"/>
            <a:r>
              <a:rPr lang="en-US" altLang="en-US" sz="2800" smtClean="0">
                <a:solidFill>
                  <a:srgbClr val="000000"/>
                </a:solidFill>
                <a:ea typeface="ＭＳ Ｐゴシック" pitchFamily="34" charset="-128"/>
              </a:rPr>
              <a:t>Good continuation</a:t>
            </a:r>
          </a:p>
        </p:txBody>
      </p:sp>
      <p:sp>
        <p:nvSpPr>
          <p:cNvPr id="1843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600200" y="2239963"/>
            <a:ext cx="6324600" cy="3925887"/>
          </a:xfrm>
        </p:spPr>
      </p:pic>
      <p:sp>
        <p:nvSpPr>
          <p:cNvPr id="19459" name="Title 1"/>
          <p:cNvSpPr>
            <a:spLocks noGrp="1"/>
          </p:cNvSpPr>
          <p:nvPr>
            <p:ph type="title"/>
          </p:nvPr>
        </p:nvSpPr>
        <p:spPr>
          <a:xfrm>
            <a:off x="304800" y="1143000"/>
            <a:ext cx="8534400" cy="758825"/>
          </a:xfrm>
        </p:spPr>
        <p:txBody>
          <a:bodyPr/>
          <a:lstStyle/>
          <a:p>
            <a:pPr eaLnBrk="1" hangingPunct="1"/>
            <a:r>
              <a:rPr lang="en-US" altLang="en-US" smtClean="0">
                <a:solidFill>
                  <a:srgbClr val="000000"/>
                </a:solidFill>
                <a:ea typeface="ＭＳ Ｐゴシック" pitchFamily="34" charset="-128"/>
              </a:rPr>
              <a:t>Similar </a:t>
            </a:r>
            <a:r>
              <a:rPr lang="en-US" altLang="en-US" sz="3600" smtClean="0">
                <a:solidFill>
                  <a:srgbClr val="000000"/>
                </a:solidFill>
                <a:ea typeface="ＭＳ Ｐゴシック" pitchFamily="34" charset="-128"/>
              </a:rPr>
              <a:t>Musical Notations</a:t>
            </a:r>
            <a:endParaRPr lang="en-US" altLang="en-US" smtClean="0">
              <a:solidFill>
                <a:srgbClr val="000000"/>
              </a:solidFill>
              <a:ea typeface="ＭＳ Ｐゴシック" pitchFamily="34" charset="-128"/>
            </a:endParaRPr>
          </a:p>
        </p:txBody>
      </p:sp>
      <p:sp>
        <p:nvSpPr>
          <p:cNvPr id="19460"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
        <p:nvSpPr>
          <p:cNvPr id="19461" name="Rectangle 2"/>
          <p:cNvSpPr>
            <a:spLocks noChangeArrowheads="1"/>
          </p:cNvSpPr>
          <p:nvPr/>
        </p:nvSpPr>
        <p:spPr bwMode="auto">
          <a:xfrm>
            <a:off x="3163888" y="3605213"/>
            <a:ext cx="272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pitchFamily="34" charset="0"/>
              </a:rPr>
              <a:t>“Mary Had a Little Lamb” </a:t>
            </a:r>
          </a:p>
        </p:txBody>
      </p:sp>
      <p:sp>
        <p:nvSpPr>
          <p:cNvPr id="19462" name="Rectangle 3"/>
          <p:cNvSpPr>
            <a:spLocks noChangeArrowheads="1"/>
          </p:cNvSpPr>
          <p:nvPr/>
        </p:nvSpPr>
        <p:spPr bwMode="auto">
          <a:xfrm>
            <a:off x="3200400" y="4318000"/>
            <a:ext cx="2711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pitchFamily="34" charset="0"/>
              </a:rPr>
              <a:t>Beethoven’s </a:t>
            </a:r>
            <a:r>
              <a:rPr lang="en-US" altLang="en-US" sz="1800" i="1">
                <a:latin typeface="Arial" pitchFamily="34" charset="0"/>
              </a:rPr>
              <a:t>Ode to Joy</a:t>
            </a:r>
            <a:endParaRPr lang="en-US" altLang="en-US" sz="1800">
              <a:latin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228600" y="1219200"/>
            <a:ext cx="8534400" cy="758825"/>
          </a:xfrm>
        </p:spPr>
        <p:txBody>
          <a:bodyPr/>
          <a:lstStyle/>
          <a:p>
            <a:pPr eaLnBrk="1" hangingPunct="1">
              <a:defRPr/>
            </a:pPr>
            <a:r>
              <a:rPr lang="en-US" sz="3600" dirty="0">
                <a:solidFill>
                  <a:srgbClr val="000000"/>
                </a:solidFill>
                <a:latin typeface="+mn-lt"/>
              </a:rPr>
              <a:t>Notes </a:t>
            </a:r>
            <a:r>
              <a:rPr lang="en-US" sz="3600" dirty="0" smtClean="0">
                <a:solidFill>
                  <a:srgbClr val="000000"/>
                </a:solidFill>
                <a:latin typeface="+mn-lt"/>
              </a:rPr>
              <a:t>Grouped </a:t>
            </a:r>
            <a:r>
              <a:rPr lang="en-US" sz="3600" dirty="0">
                <a:solidFill>
                  <a:srgbClr val="000000"/>
                </a:solidFill>
                <a:latin typeface="+mn-lt"/>
              </a:rPr>
              <a:t>b</a:t>
            </a:r>
            <a:r>
              <a:rPr lang="en-US" sz="3600" dirty="0" smtClean="0">
                <a:solidFill>
                  <a:srgbClr val="000000"/>
                </a:solidFill>
                <a:latin typeface="+mn-lt"/>
              </a:rPr>
              <a:t>y Proximity</a:t>
            </a:r>
            <a:endParaRPr lang="en-US" dirty="0">
              <a:solidFill>
                <a:srgbClr val="000000"/>
              </a:solidFill>
            </a:endParaRPr>
          </a:p>
        </p:txBody>
      </p:sp>
      <p:pic>
        <p:nvPicPr>
          <p:cNvPr id="20483"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990600" y="2071688"/>
            <a:ext cx="6937375" cy="3243262"/>
          </a:xfrm>
        </p:spPr>
      </p:pic>
      <p:sp>
        <p:nvSpPr>
          <p:cNvPr id="20484"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304800" y="1371600"/>
            <a:ext cx="8534400" cy="758825"/>
          </a:xfrm>
        </p:spPr>
        <p:txBody>
          <a:bodyPr/>
          <a:lstStyle/>
          <a:p>
            <a:pPr eaLnBrk="1" hangingPunct="1">
              <a:defRPr/>
            </a:pPr>
            <a:r>
              <a:rPr lang="en-US" sz="3600" dirty="0">
                <a:solidFill>
                  <a:srgbClr val="000000"/>
                </a:solidFill>
                <a:latin typeface="+mn-lt"/>
              </a:rPr>
              <a:t>Principle of </a:t>
            </a:r>
            <a:r>
              <a:rPr lang="en-US" sz="3600" dirty="0" smtClean="0">
                <a:solidFill>
                  <a:srgbClr val="000000"/>
                </a:solidFill>
                <a:latin typeface="+mn-lt"/>
              </a:rPr>
              <a:t>Closure</a:t>
            </a:r>
            <a:endParaRPr lang="en-US" dirty="0">
              <a:solidFill>
                <a:srgbClr val="000000"/>
              </a:solidFill>
            </a:endParaRPr>
          </a:p>
        </p:txBody>
      </p:sp>
      <p:pic>
        <p:nvPicPr>
          <p:cNvPr id="21507"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838200" y="2767013"/>
            <a:ext cx="7775575" cy="1846262"/>
          </a:xfrm>
        </p:spPr>
      </p:pic>
      <p:sp>
        <p:nvSpPr>
          <p:cNvPr id="21508"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228600" y="990600"/>
            <a:ext cx="8534400" cy="758825"/>
          </a:xfrm>
        </p:spPr>
        <p:txBody>
          <a:bodyPr/>
          <a:lstStyle/>
          <a:p>
            <a:r>
              <a:rPr lang="cs-CZ" altLang="en-US" smtClean="0">
                <a:solidFill>
                  <a:srgbClr val="000000"/>
                </a:solidFill>
                <a:ea typeface="ＭＳ Ｐゴシック" pitchFamily="34" charset="-128"/>
              </a:rPr>
              <a:t>The Neuroscience of Music </a:t>
            </a:r>
            <a:endParaRPr lang="en-US" altLang="en-US" smtClean="0">
              <a:solidFill>
                <a:srgbClr val="000000"/>
              </a:solidFill>
              <a:ea typeface="ＭＳ Ｐゴシック" pitchFamily="34" charset="-128"/>
            </a:endParaRPr>
          </a:p>
        </p:txBody>
      </p:sp>
      <p:sp>
        <p:nvSpPr>
          <p:cNvPr id="22531" name="Content Placeholder 2"/>
          <p:cNvSpPr>
            <a:spLocks noGrp="1"/>
          </p:cNvSpPr>
          <p:nvPr>
            <p:ph sz="quarter" idx="1"/>
          </p:nvPr>
        </p:nvSpPr>
        <p:spPr>
          <a:xfrm>
            <a:off x="301625" y="1905000"/>
            <a:ext cx="8504238" cy="4194175"/>
          </a:xfrm>
        </p:spPr>
        <p:txBody>
          <a:bodyPr/>
          <a:lstStyle/>
          <a:p>
            <a:r>
              <a:rPr lang="cs-CZ" altLang="en-US" sz="2800" smtClean="0">
                <a:solidFill>
                  <a:srgbClr val="000000"/>
                </a:solidFill>
                <a:ea typeface="ＭＳ Ｐゴシック" pitchFamily="34" charset="-128"/>
              </a:rPr>
              <a:t>The Neuroanatomy of Music </a:t>
            </a:r>
            <a:r>
              <a:rPr lang="en-US" altLang="en-US" sz="2800" smtClean="0">
                <a:solidFill>
                  <a:srgbClr val="000000"/>
                </a:solidFill>
                <a:ea typeface="ＭＳ Ｐゴシック" pitchFamily="34" charset="-128"/>
              </a:rPr>
              <a:t> </a:t>
            </a:r>
          </a:p>
          <a:p>
            <a:r>
              <a:rPr lang="en-US" altLang="en-US" sz="2800" smtClean="0">
                <a:solidFill>
                  <a:srgbClr val="000000"/>
                </a:solidFill>
                <a:ea typeface="ＭＳ Ｐゴシック" pitchFamily="34" charset="-128"/>
              </a:rPr>
              <a:t>Synesthesia</a:t>
            </a:r>
          </a:p>
          <a:p>
            <a:pPr lvl="1"/>
            <a:r>
              <a:rPr lang="en-US" altLang="en-US" sz="2800" smtClean="0">
                <a:solidFill>
                  <a:srgbClr val="000000"/>
                </a:solidFill>
                <a:ea typeface="ＭＳ Ｐゴシック" pitchFamily="34" charset="-128"/>
              </a:rPr>
              <a:t>Color-music synesthesia </a:t>
            </a:r>
          </a:p>
        </p:txBody>
      </p:sp>
      <p:sp>
        <p:nvSpPr>
          <p:cNvPr id="2253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04800" y="1066800"/>
            <a:ext cx="8534400" cy="758825"/>
          </a:xfrm>
        </p:spPr>
        <p:txBody>
          <a:bodyPr/>
          <a:lstStyle/>
          <a:p>
            <a:pPr eaLnBrk="1" hangingPunct="1"/>
            <a:r>
              <a:rPr lang="en-US" altLang="en-US" sz="3600" smtClean="0">
                <a:solidFill>
                  <a:srgbClr val="000000"/>
                </a:solidFill>
                <a:ea typeface="ＭＳ Ｐゴシック" pitchFamily="34" charset="-128"/>
              </a:rPr>
              <a:t>Secondary Auditory Cortex </a:t>
            </a:r>
            <a:endParaRPr lang="en-US" altLang="en-US" smtClean="0">
              <a:solidFill>
                <a:srgbClr val="000000"/>
              </a:solidFill>
              <a:ea typeface="ＭＳ Ｐゴシック" pitchFamily="34" charset="-128"/>
            </a:endParaRPr>
          </a:p>
        </p:txBody>
      </p:sp>
      <p:pic>
        <p:nvPicPr>
          <p:cNvPr id="23555"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346325" y="2011363"/>
            <a:ext cx="4603750" cy="4014787"/>
          </a:xfrm>
        </p:spPr>
      </p:pic>
      <p:sp>
        <p:nvSpPr>
          <p:cNvPr id="23556"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304800" y="1066800"/>
            <a:ext cx="8534400" cy="758825"/>
          </a:xfrm>
        </p:spPr>
        <p:txBody>
          <a:bodyPr/>
          <a:lstStyle/>
          <a:p>
            <a:pPr eaLnBrk="1" hangingPunct="1">
              <a:defRPr/>
            </a:pPr>
            <a:r>
              <a:rPr lang="en-US" sz="3600" dirty="0">
                <a:solidFill>
                  <a:srgbClr val="000000"/>
                </a:solidFill>
                <a:latin typeface="+mn-lt"/>
              </a:rPr>
              <a:t>The </a:t>
            </a:r>
            <a:r>
              <a:rPr lang="en-US" sz="3600" dirty="0" smtClean="0">
                <a:solidFill>
                  <a:srgbClr val="000000"/>
                </a:solidFill>
                <a:latin typeface="+mn-lt"/>
              </a:rPr>
              <a:t>Brain </a:t>
            </a:r>
            <a:r>
              <a:rPr lang="en-US" sz="3600" dirty="0">
                <a:solidFill>
                  <a:srgbClr val="000000"/>
                </a:solidFill>
                <a:latin typeface="+mn-lt"/>
              </a:rPr>
              <a:t>in </a:t>
            </a:r>
            <a:r>
              <a:rPr lang="en-US" sz="3600" dirty="0" smtClean="0">
                <a:solidFill>
                  <a:srgbClr val="000000"/>
                </a:solidFill>
                <a:latin typeface="+mn-lt"/>
              </a:rPr>
              <a:t>Synesthesia</a:t>
            </a:r>
            <a:endParaRPr lang="en-US" dirty="0">
              <a:solidFill>
                <a:srgbClr val="000000"/>
              </a:solidFill>
            </a:endParaRPr>
          </a:p>
        </p:txBody>
      </p:sp>
      <p:pic>
        <p:nvPicPr>
          <p:cNvPr id="24579"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468438" y="2001838"/>
            <a:ext cx="6207125" cy="4097337"/>
          </a:xfrm>
        </p:spPr>
      </p:pic>
      <p:sp>
        <p:nvSpPr>
          <p:cNvPr id="24580"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04800" y="1371600"/>
            <a:ext cx="8534400" cy="758825"/>
          </a:xfrm>
        </p:spPr>
        <p:txBody>
          <a:bodyPr/>
          <a:lstStyle/>
          <a:p>
            <a:r>
              <a:rPr lang="en-US" altLang="en-US" sz="3600" smtClean="0">
                <a:solidFill>
                  <a:srgbClr val="000000"/>
                </a:solidFill>
                <a:ea typeface="ＭＳ Ｐゴシック" pitchFamily="34" charset="-128"/>
              </a:rPr>
              <a:t>LEARNING OBJECTIVES </a:t>
            </a:r>
          </a:p>
        </p:txBody>
      </p:sp>
      <p:sp>
        <p:nvSpPr>
          <p:cNvPr id="3" name="Content Placeholder 2"/>
          <p:cNvSpPr>
            <a:spLocks noGrp="1"/>
          </p:cNvSpPr>
          <p:nvPr>
            <p:ph sz="quarter" idx="1"/>
          </p:nvPr>
        </p:nvSpPr>
        <p:spPr>
          <a:xfrm>
            <a:off x="301625" y="2438400"/>
            <a:ext cx="8504238" cy="3660775"/>
          </a:xfrm>
        </p:spPr>
        <p:txBody>
          <a:bodyPr/>
          <a:lstStyle/>
          <a:p>
            <a:pPr marL="514350" indent="-514350">
              <a:buFont typeface="+mj-lt"/>
              <a:buAutoNum type="arabicPeriod"/>
              <a:defRPr/>
            </a:pPr>
            <a:r>
              <a:rPr lang="en-US" sz="2400" dirty="0">
                <a:solidFill>
                  <a:srgbClr val="000000"/>
                </a:solidFill>
              </a:rPr>
              <a:t>Explain how frequency is related to pitch, </a:t>
            </a:r>
            <a:r>
              <a:rPr lang="en-US" sz="2400" dirty="0" err="1">
                <a:solidFill>
                  <a:srgbClr val="000000"/>
                </a:solidFill>
              </a:rPr>
              <a:t>chroma</a:t>
            </a:r>
            <a:r>
              <a:rPr lang="en-US" sz="2400" dirty="0">
                <a:solidFill>
                  <a:srgbClr val="000000"/>
                </a:solidFill>
              </a:rPr>
              <a:t>, and the octave. </a:t>
            </a:r>
          </a:p>
          <a:p>
            <a:pPr marL="514350" indent="-514350">
              <a:buFont typeface="+mj-lt"/>
              <a:buAutoNum type="arabicPeriod"/>
              <a:defRPr/>
            </a:pPr>
            <a:r>
              <a:rPr lang="en-US" sz="2400" dirty="0">
                <a:solidFill>
                  <a:srgbClr val="000000"/>
                </a:solidFill>
              </a:rPr>
              <a:t>Summarize the basic neuroscience of music, including how training and experience can affect the representation of music in the brain. </a:t>
            </a:r>
          </a:p>
          <a:p>
            <a:pPr marL="514350" indent="-514350">
              <a:buFont typeface="+mj-lt"/>
              <a:buAutoNum type="arabicPeriod"/>
              <a:defRPr/>
            </a:pPr>
            <a:r>
              <a:rPr lang="en-US" sz="2400" dirty="0">
                <a:solidFill>
                  <a:srgbClr val="000000"/>
                </a:solidFill>
              </a:rPr>
              <a:t>Discuss how learning and culture affect music perception. </a:t>
            </a:r>
            <a:endParaRPr lang="en-US" sz="2400" dirty="0" smtClean="0">
              <a:solidFill>
                <a:srgbClr val="000000"/>
              </a:solidFill>
              <a:latin typeface="+mj-lt"/>
            </a:endParaRPr>
          </a:p>
        </p:txBody>
      </p:sp>
      <p:sp>
        <p:nvSpPr>
          <p:cNvPr id="717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The Neuropsychology of Music </a:t>
            </a:r>
          </a:p>
        </p:txBody>
      </p:sp>
      <p:sp>
        <p:nvSpPr>
          <p:cNvPr id="25603" name="Content Placeholder 2"/>
          <p:cNvSpPr>
            <a:spLocks noGrp="1"/>
          </p:cNvSpPr>
          <p:nvPr>
            <p:ph sz="quarter" idx="1"/>
          </p:nvPr>
        </p:nvSpPr>
        <p:spPr>
          <a:xfrm>
            <a:off x="301625" y="2133600"/>
            <a:ext cx="8504238" cy="3965575"/>
          </a:xfrm>
        </p:spPr>
        <p:txBody>
          <a:bodyPr/>
          <a:lstStyle/>
          <a:p>
            <a:r>
              <a:rPr lang="en-US" altLang="en-US" sz="3200" smtClean="0">
                <a:solidFill>
                  <a:srgbClr val="000000"/>
                </a:solidFill>
                <a:ea typeface="ＭＳ Ｐゴシック" pitchFamily="34" charset="-128"/>
              </a:rPr>
              <a:t>Amusia</a:t>
            </a:r>
          </a:p>
          <a:p>
            <a:r>
              <a:rPr lang="en-US" altLang="en-US" sz="3200" smtClean="0">
                <a:solidFill>
                  <a:srgbClr val="000000"/>
                </a:solidFill>
                <a:ea typeface="ＭＳ Ｐゴシック" pitchFamily="34" charset="-128"/>
              </a:rPr>
              <a:t>Congenital amusia </a:t>
            </a:r>
          </a:p>
        </p:txBody>
      </p:sp>
      <p:sp>
        <p:nvSpPr>
          <p:cNvPr id="2560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304800" y="1066800"/>
            <a:ext cx="8534400" cy="758825"/>
          </a:xfrm>
        </p:spPr>
        <p:txBody>
          <a:bodyPr/>
          <a:lstStyle/>
          <a:p>
            <a:pPr eaLnBrk="1" hangingPunct="1">
              <a:defRPr/>
            </a:pPr>
            <a:r>
              <a:rPr lang="en-US" sz="3600" dirty="0">
                <a:solidFill>
                  <a:srgbClr val="000000"/>
                </a:solidFill>
                <a:latin typeface="+mn-lt"/>
              </a:rPr>
              <a:t>Causation of </a:t>
            </a:r>
            <a:r>
              <a:rPr lang="en-US" sz="3600" dirty="0" smtClean="0">
                <a:solidFill>
                  <a:srgbClr val="000000"/>
                </a:solidFill>
                <a:latin typeface="+mn-lt"/>
              </a:rPr>
              <a:t>Congenital </a:t>
            </a:r>
            <a:r>
              <a:rPr lang="en-US" sz="3600" dirty="0" err="1" smtClean="0">
                <a:solidFill>
                  <a:srgbClr val="000000"/>
                </a:solidFill>
                <a:latin typeface="+mn-lt"/>
              </a:rPr>
              <a:t>Amusia</a:t>
            </a:r>
            <a:endParaRPr lang="en-US" dirty="0">
              <a:solidFill>
                <a:srgbClr val="000000"/>
              </a:solidFill>
            </a:endParaRPr>
          </a:p>
        </p:txBody>
      </p:sp>
      <p:pic>
        <p:nvPicPr>
          <p:cNvPr id="26627"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154238" y="1905000"/>
            <a:ext cx="4691062" cy="4346575"/>
          </a:xfrm>
        </p:spPr>
      </p:pic>
      <p:sp>
        <p:nvSpPr>
          <p:cNvPr id="26628"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04800" y="1219200"/>
            <a:ext cx="8534400" cy="758825"/>
          </a:xfrm>
        </p:spPr>
        <p:txBody>
          <a:bodyPr/>
          <a:lstStyle/>
          <a:p>
            <a:r>
              <a:rPr lang="en-US" altLang="en-US" smtClean="0">
                <a:solidFill>
                  <a:srgbClr val="000000"/>
                </a:solidFill>
                <a:ea typeface="ＭＳ Ｐゴシック" pitchFamily="34" charset="-128"/>
              </a:rPr>
              <a:t>Learning, Culture, and Music Perception </a:t>
            </a:r>
          </a:p>
        </p:txBody>
      </p:sp>
      <p:sp>
        <p:nvSpPr>
          <p:cNvPr id="27651" name="Content Placeholder 2"/>
          <p:cNvSpPr>
            <a:spLocks noGrp="1"/>
          </p:cNvSpPr>
          <p:nvPr>
            <p:ph sz="quarter" idx="1"/>
          </p:nvPr>
        </p:nvSpPr>
        <p:spPr>
          <a:xfrm>
            <a:off x="301625" y="2286000"/>
            <a:ext cx="8504238" cy="3813175"/>
          </a:xfrm>
        </p:spPr>
        <p:txBody>
          <a:bodyPr/>
          <a:lstStyle/>
          <a:p>
            <a:r>
              <a:rPr lang="en-US" altLang="en-US" smtClean="0">
                <a:solidFill>
                  <a:srgbClr val="000000"/>
                </a:solidFill>
                <a:ea typeface="ＭＳ Ｐゴシック" pitchFamily="34" charset="-128"/>
              </a:rPr>
              <a:t>Music and Language </a:t>
            </a:r>
          </a:p>
          <a:p>
            <a:r>
              <a:rPr lang="en-US" altLang="en-US" smtClean="0">
                <a:solidFill>
                  <a:srgbClr val="000000"/>
                </a:solidFill>
                <a:ea typeface="ＭＳ Ｐゴシック" pitchFamily="34" charset="-128"/>
              </a:rPr>
              <a:t>Learning, Culture, and Music Perception </a:t>
            </a:r>
          </a:p>
        </p:txBody>
      </p:sp>
      <p:sp>
        <p:nvSpPr>
          <p:cNvPr id="2765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04800" y="1143000"/>
            <a:ext cx="8534400" cy="758825"/>
          </a:xfrm>
        </p:spPr>
        <p:txBody>
          <a:bodyPr/>
          <a:lstStyle/>
          <a:p>
            <a:pPr eaLnBrk="1" hangingPunct="1"/>
            <a:r>
              <a:rPr lang="en-US" altLang="en-US" sz="3600" smtClean="0">
                <a:solidFill>
                  <a:srgbClr val="000000"/>
                </a:solidFill>
                <a:ea typeface="ＭＳ Ｐゴシック" pitchFamily="34" charset="-128"/>
              </a:rPr>
              <a:t>Indian Raga Scales</a:t>
            </a:r>
            <a:endParaRPr lang="en-US" altLang="en-US" smtClean="0">
              <a:solidFill>
                <a:srgbClr val="000000"/>
              </a:solidFill>
              <a:ea typeface="ＭＳ Ｐゴシック" pitchFamily="34" charset="-128"/>
            </a:endParaRPr>
          </a:p>
        </p:txBody>
      </p:sp>
      <p:pic>
        <p:nvPicPr>
          <p:cNvPr id="28675"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593850" y="2000250"/>
            <a:ext cx="6184900" cy="4056063"/>
          </a:xfrm>
        </p:spPr>
      </p:pic>
      <p:sp>
        <p:nvSpPr>
          <p:cNvPr id="28676"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304800" y="1143000"/>
            <a:ext cx="8534400" cy="758825"/>
          </a:xfrm>
        </p:spPr>
        <p:txBody>
          <a:bodyPr/>
          <a:lstStyle/>
          <a:p>
            <a:r>
              <a:rPr lang="en-US" altLang="en-US" b="1" i="1" smtClean="0">
                <a:solidFill>
                  <a:srgbClr val="000000"/>
                </a:solidFill>
                <a:ea typeface="ＭＳ Ｐゴシック" pitchFamily="34" charset="-128"/>
              </a:rPr>
              <a:t>IN DEPTH: Musical Illusions </a:t>
            </a:r>
            <a:endParaRPr lang="en-US" altLang="en-US" smtClean="0">
              <a:solidFill>
                <a:srgbClr val="000000"/>
              </a:solidFill>
              <a:ea typeface="ＭＳ Ｐゴシック" pitchFamily="34" charset="-128"/>
            </a:endParaRPr>
          </a:p>
        </p:txBody>
      </p:sp>
      <p:sp>
        <p:nvSpPr>
          <p:cNvPr id="29699" name="Content Placeholder 2"/>
          <p:cNvSpPr>
            <a:spLocks noGrp="1"/>
          </p:cNvSpPr>
          <p:nvPr>
            <p:ph sz="quarter" idx="1"/>
          </p:nvPr>
        </p:nvSpPr>
        <p:spPr>
          <a:xfrm>
            <a:off x="301625" y="2057400"/>
            <a:ext cx="8504238" cy="4041775"/>
          </a:xfrm>
        </p:spPr>
        <p:txBody>
          <a:bodyPr/>
          <a:lstStyle/>
          <a:p>
            <a:r>
              <a:rPr lang="en-US" altLang="en-US" smtClean="0">
                <a:solidFill>
                  <a:srgbClr val="000000"/>
                </a:solidFill>
                <a:ea typeface="ＭＳ Ｐゴシック" pitchFamily="34" charset="-128"/>
              </a:rPr>
              <a:t>Shepard Tones </a:t>
            </a:r>
          </a:p>
          <a:p>
            <a:r>
              <a:rPr lang="en-US" altLang="en-US" smtClean="0">
                <a:solidFill>
                  <a:srgbClr val="000000"/>
                </a:solidFill>
                <a:ea typeface="ＭＳ Ｐゴシック" pitchFamily="34" charset="-128"/>
              </a:rPr>
              <a:t>The Octave Illusion </a:t>
            </a:r>
          </a:p>
          <a:p>
            <a:r>
              <a:rPr lang="en-US" altLang="en-US" smtClean="0">
                <a:solidFill>
                  <a:srgbClr val="000000"/>
                </a:solidFill>
                <a:ea typeface="ＭＳ Ｐゴシック" pitchFamily="34" charset="-128"/>
              </a:rPr>
              <a:t>The Tritone Paradox </a:t>
            </a:r>
          </a:p>
        </p:txBody>
      </p:sp>
      <p:sp>
        <p:nvSpPr>
          <p:cNvPr id="2970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304800" y="1143000"/>
            <a:ext cx="8534400" cy="758825"/>
          </a:xfrm>
        </p:spPr>
        <p:txBody>
          <a:bodyPr/>
          <a:lstStyle/>
          <a:p>
            <a:pPr eaLnBrk="1" hangingPunct="1">
              <a:defRPr/>
            </a:pPr>
            <a:r>
              <a:rPr lang="en-US" sz="3600" dirty="0">
                <a:solidFill>
                  <a:srgbClr val="000000"/>
                </a:solidFill>
                <a:latin typeface="+mn-lt"/>
              </a:rPr>
              <a:t>Spectrogram of Shepard </a:t>
            </a:r>
            <a:r>
              <a:rPr lang="en-US" sz="3600" dirty="0" smtClean="0">
                <a:solidFill>
                  <a:srgbClr val="000000"/>
                </a:solidFill>
                <a:latin typeface="+mn-lt"/>
              </a:rPr>
              <a:t>Tones </a:t>
            </a:r>
            <a:endParaRPr lang="en-US" dirty="0">
              <a:solidFill>
                <a:srgbClr val="000000"/>
              </a:solidFill>
            </a:endParaRPr>
          </a:p>
        </p:txBody>
      </p:sp>
      <p:pic>
        <p:nvPicPr>
          <p:cNvPr id="30723"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301625" y="2627313"/>
            <a:ext cx="8504238" cy="2371725"/>
          </a:xfrm>
        </p:spPr>
      </p:pic>
      <p:sp>
        <p:nvSpPr>
          <p:cNvPr id="30724"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304800" y="914400"/>
            <a:ext cx="8534400" cy="758825"/>
          </a:xfrm>
        </p:spPr>
        <p:txBody>
          <a:bodyPr/>
          <a:lstStyle/>
          <a:p>
            <a:pPr eaLnBrk="1" hangingPunct="1"/>
            <a:r>
              <a:rPr lang="en-US" altLang="en-US" smtClean="0">
                <a:solidFill>
                  <a:srgbClr val="000000"/>
                </a:solidFill>
                <a:ea typeface="ＭＳ Ｐゴシック" pitchFamily="34" charset="-128"/>
              </a:rPr>
              <a:t>The Octave Illusion </a:t>
            </a:r>
          </a:p>
        </p:txBody>
      </p:sp>
      <p:pic>
        <p:nvPicPr>
          <p:cNvPr id="31747"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520825" y="1676400"/>
            <a:ext cx="6072188" cy="4572000"/>
          </a:xfrm>
        </p:spPr>
      </p:pic>
      <p:sp>
        <p:nvSpPr>
          <p:cNvPr id="31748"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304800" y="914400"/>
            <a:ext cx="8534400" cy="758825"/>
          </a:xfrm>
        </p:spPr>
        <p:txBody>
          <a:bodyPr/>
          <a:lstStyle/>
          <a:p>
            <a:pPr eaLnBrk="1" hangingPunct="1"/>
            <a:r>
              <a:rPr lang="en-US" altLang="en-US" smtClean="0">
                <a:solidFill>
                  <a:srgbClr val="000000"/>
                </a:solidFill>
                <a:ea typeface="ＭＳ Ｐゴシック" pitchFamily="34" charset="-128"/>
              </a:rPr>
              <a:t>The Pitch Class Circle </a:t>
            </a:r>
          </a:p>
        </p:txBody>
      </p:sp>
      <p:pic>
        <p:nvPicPr>
          <p:cNvPr id="32771"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217738" y="1752600"/>
            <a:ext cx="4830762" cy="4572000"/>
          </a:xfrm>
        </p:spPr>
      </p:pic>
      <p:sp>
        <p:nvSpPr>
          <p:cNvPr id="3277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914400"/>
            <a:ext cx="8534400" cy="758825"/>
          </a:xfrm>
        </p:spPr>
        <p:txBody>
          <a:bodyPr/>
          <a:lstStyle/>
          <a:p>
            <a:pPr eaLnBrk="1" hangingPunct="1"/>
            <a:r>
              <a:rPr lang="en-US" altLang="en-US" smtClean="0">
                <a:solidFill>
                  <a:srgbClr val="000000"/>
                </a:solidFill>
                <a:ea typeface="ＭＳ Ｐゴシック" pitchFamily="34" charset="-128"/>
              </a:rPr>
              <a:t>Introduction</a:t>
            </a:r>
          </a:p>
        </p:txBody>
      </p:sp>
      <p:pic>
        <p:nvPicPr>
          <p:cNvPr id="8195"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533400" y="1828800"/>
            <a:ext cx="2743200" cy="1474788"/>
          </a:xfrm>
        </p:spPr>
      </p:pic>
      <p:sp>
        <p:nvSpPr>
          <p:cNvPr id="8196"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8197" name="Picture 2"/>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791200" y="1676400"/>
            <a:ext cx="2209800" cy="174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3"/>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62000" y="3505200"/>
            <a:ext cx="16256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4"/>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943600" y="3886200"/>
            <a:ext cx="1528763"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0" name="Rectangle 5"/>
          <p:cNvSpPr>
            <a:spLocks noChangeArrowheads="1"/>
          </p:cNvSpPr>
          <p:nvPr/>
        </p:nvSpPr>
        <p:spPr bwMode="auto">
          <a:xfrm>
            <a:off x="3352800" y="2209800"/>
            <a:ext cx="1685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pitchFamily="34" charset="0"/>
              </a:rPr>
              <a:t>Kurdish tanbur</a:t>
            </a:r>
          </a:p>
        </p:txBody>
      </p:sp>
      <p:sp>
        <p:nvSpPr>
          <p:cNvPr id="8201" name="Rectangle 6"/>
          <p:cNvSpPr>
            <a:spLocks noChangeArrowheads="1"/>
          </p:cNvSpPr>
          <p:nvPr/>
        </p:nvSpPr>
        <p:spPr bwMode="auto">
          <a:xfrm>
            <a:off x="5334000" y="3429000"/>
            <a:ext cx="32242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pitchFamily="34" charset="0"/>
              </a:rPr>
              <a:t>Gamelan musical instruments </a:t>
            </a:r>
          </a:p>
        </p:txBody>
      </p:sp>
      <p:sp>
        <p:nvSpPr>
          <p:cNvPr id="8202" name="Rectangle 7"/>
          <p:cNvSpPr>
            <a:spLocks noChangeArrowheads="1"/>
          </p:cNvSpPr>
          <p:nvPr/>
        </p:nvSpPr>
        <p:spPr bwMode="auto">
          <a:xfrm>
            <a:off x="2667000" y="3962400"/>
            <a:ext cx="13779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pitchFamily="34" charset="0"/>
              </a:rPr>
              <a:t>Rock music </a:t>
            </a:r>
          </a:p>
        </p:txBody>
      </p:sp>
      <p:sp>
        <p:nvSpPr>
          <p:cNvPr id="8203" name="Rectangle 8"/>
          <p:cNvSpPr>
            <a:spLocks noChangeArrowheads="1"/>
          </p:cNvSpPr>
          <p:nvPr/>
        </p:nvSpPr>
        <p:spPr bwMode="auto">
          <a:xfrm>
            <a:off x="4267200" y="5562600"/>
            <a:ext cx="1339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a:latin typeface="Arial" pitchFamily="34" charset="0"/>
              </a:rPr>
              <a:t>Bone flutes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The Acoustics of Music </a:t>
            </a:r>
          </a:p>
        </p:txBody>
      </p:sp>
      <p:sp>
        <p:nvSpPr>
          <p:cNvPr id="9219" name="Content Placeholder 2"/>
          <p:cNvSpPr>
            <a:spLocks noGrp="1"/>
          </p:cNvSpPr>
          <p:nvPr>
            <p:ph sz="quarter" idx="1"/>
          </p:nvPr>
        </p:nvSpPr>
        <p:spPr>
          <a:xfrm>
            <a:off x="301625" y="2286000"/>
            <a:ext cx="8504238" cy="3813175"/>
          </a:xfrm>
        </p:spPr>
        <p:txBody>
          <a:bodyPr/>
          <a:lstStyle/>
          <a:p>
            <a:r>
              <a:rPr lang="en-US" altLang="en-US" sz="2800" smtClean="0">
                <a:solidFill>
                  <a:srgbClr val="000000"/>
                </a:solidFill>
                <a:ea typeface="ＭＳ Ｐゴシック" pitchFamily="34" charset="-128"/>
              </a:rPr>
              <a:t>Music</a:t>
            </a:r>
          </a:p>
          <a:p>
            <a:r>
              <a:rPr lang="en-US" altLang="en-US" sz="2800" smtClean="0">
                <a:solidFill>
                  <a:srgbClr val="000000"/>
                </a:solidFill>
                <a:ea typeface="ＭＳ Ｐゴシック" pitchFamily="34" charset="-128"/>
              </a:rPr>
              <a:t>Pitch</a:t>
            </a:r>
          </a:p>
          <a:p>
            <a:r>
              <a:rPr lang="en-US" altLang="en-US" sz="2800" smtClean="0">
                <a:solidFill>
                  <a:srgbClr val="000000"/>
                </a:solidFill>
                <a:ea typeface="ＭＳ Ｐゴシック" pitchFamily="34" charset="-128"/>
              </a:rPr>
              <a:t>Octave </a:t>
            </a:r>
          </a:p>
          <a:p>
            <a:r>
              <a:rPr lang="en-US" altLang="en-US" sz="2800" smtClean="0">
                <a:solidFill>
                  <a:srgbClr val="000000"/>
                </a:solidFill>
                <a:ea typeface="ＭＳ Ｐゴシック" pitchFamily="34" charset="-128"/>
              </a:rPr>
              <a:t>Chroma</a:t>
            </a:r>
          </a:p>
          <a:p>
            <a:r>
              <a:rPr lang="en-US" altLang="en-US" sz="2800" smtClean="0">
                <a:solidFill>
                  <a:srgbClr val="000000"/>
                </a:solidFill>
                <a:ea typeface="ＭＳ Ｐゴシック" pitchFamily="34" charset="-128"/>
              </a:rPr>
              <a:t>Semitones</a:t>
            </a:r>
          </a:p>
          <a:p>
            <a:r>
              <a:rPr lang="en-US" altLang="en-US" sz="2800" smtClean="0">
                <a:solidFill>
                  <a:srgbClr val="000000"/>
                </a:solidFill>
                <a:ea typeface="ＭＳ Ｐゴシック" pitchFamily="34" charset="-128"/>
              </a:rPr>
              <a:t>Equal-temperament scale  </a:t>
            </a:r>
          </a:p>
          <a:p>
            <a:r>
              <a:rPr lang="en-US" altLang="en-US" sz="2800" smtClean="0">
                <a:solidFill>
                  <a:srgbClr val="000000"/>
                </a:solidFill>
                <a:ea typeface="ＭＳ Ｐゴシック" pitchFamily="34" charset="-128"/>
              </a:rPr>
              <a:t>Pitch, Chroma, and the Octave </a:t>
            </a:r>
          </a:p>
        </p:txBody>
      </p:sp>
      <p:sp>
        <p:nvSpPr>
          <p:cNvPr id="922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04800" y="1447800"/>
            <a:ext cx="8534400" cy="758825"/>
          </a:xfrm>
        </p:spPr>
        <p:txBody>
          <a:bodyPr/>
          <a:lstStyle/>
          <a:p>
            <a:pPr eaLnBrk="1" hangingPunct="1"/>
            <a:r>
              <a:rPr lang="en-US" altLang="en-US" smtClean="0">
                <a:solidFill>
                  <a:srgbClr val="000000"/>
                </a:solidFill>
                <a:ea typeface="ＭＳ Ｐゴシック" pitchFamily="34" charset="-128"/>
              </a:rPr>
              <a:t>Piano’s Notes</a:t>
            </a:r>
          </a:p>
        </p:txBody>
      </p:sp>
      <p:pic>
        <p:nvPicPr>
          <p:cNvPr id="10243"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304800" y="2967038"/>
            <a:ext cx="8504238" cy="2447925"/>
          </a:xfrm>
        </p:spPr>
      </p:pic>
      <p:sp>
        <p:nvSpPr>
          <p:cNvPr id="10244"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228600" y="990600"/>
            <a:ext cx="8686800" cy="758825"/>
          </a:xfrm>
        </p:spPr>
        <p:txBody>
          <a:bodyPr/>
          <a:lstStyle/>
          <a:p>
            <a:pPr eaLnBrk="1" hangingPunct="1"/>
            <a:r>
              <a:rPr lang="en-US" altLang="en-US" sz="3200" smtClean="0">
                <a:solidFill>
                  <a:srgbClr val="000000"/>
                </a:solidFill>
                <a:ea typeface="ＭＳ Ｐゴシック" pitchFamily="34" charset="-128"/>
              </a:rPr>
              <a:t>The Symphony Orchestra: Frequency and Pitch</a:t>
            </a:r>
          </a:p>
        </p:txBody>
      </p:sp>
      <p:pic>
        <p:nvPicPr>
          <p:cNvPr id="11267"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401763" y="1838325"/>
            <a:ext cx="6035675" cy="4260850"/>
          </a:xfrm>
        </p:spPr>
      </p:pic>
      <p:sp>
        <p:nvSpPr>
          <p:cNvPr id="11268"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04800" y="914400"/>
            <a:ext cx="8534400" cy="758825"/>
          </a:xfrm>
        </p:spPr>
        <p:txBody>
          <a:bodyPr/>
          <a:lstStyle/>
          <a:p>
            <a:pPr eaLnBrk="1" hangingPunct="1"/>
            <a:r>
              <a:rPr lang="en-US" altLang="en-US" smtClean="0">
                <a:solidFill>
                  <a:srgbClr val="000000"/>
                </a:solidFill>
                <a:ea typeface="ＭＳ Ｐゴシック" pitchFamily="34" charset="-128"/>
              </a:rPr>
              <a:t>Pitch helix (Shepard, 1982) </a:t>
            </a:r>
          </a:p>
        </p:txBody>
      </p:sp>
      <p:pic>
        <p:nvPicPr>
          <p:cNvPr id="12291"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873375" y="1828800"/>
            <a:ext cx="3324225" cy="4384675"/>
          </a:xfrm>
        </p:spPr>
      </p:pic>
      <p:sp>
        <p:nvSpPr>
          <p:cNvPr id="1229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04800" y="1219200"/>
            <a:ext cx="8534400" cy="758825"/>
          </a:xfrm>
        </p:spPr>
        <p:txBody>
          <a:bodyPr/>
          <a:lstStyle/>
          <a:p>
            <a:pPr eaLnBrk="1" hangingPunct="1"/>
            <a:r>
              <a:rPr lang="en-US" altLang="en-US" sz="2800" smtClean="0">
                <a:solidFill>
                  <a:srgbClr val="000000"/>
                </a:solidFill>
                <a:ea typeface="ＭＳ Ｐゴシック" pitchFamily="34" charset="-128"/>
              </a:rPr>
              <a:t>A woman playing a guqin, </a:t>
            </a:r>
            <a:br>
              <a:rPr lang="en-US" altLang="en-US" sz="2800" smtClean="0">
                <a:solidFill>
                  <a:srgbClr val="000000"/>
                </a:solidFill>
                <a:ea typeface="ＭＳ Ｐゴシック" pitchFamily="34" charset="-128"/>
              </a:rPr>
            </a:br>
            <a:r>
              <a:rPr lang="en-US" altLang="en-US" sz="2800" smtClean="0">
                <a:solidFill>
                  <a:srgbClr val="000000"/>
                </a:solidFill>
                <a:ea typeface="ＭＳ Ｐゴシック" pitchFamily="34" charset="-128"/>
              </a:rPr>
              <a:t>a traditional Chinese instrument</a:t>
            </a:r>
          </a:p>
        </p:txBody>
      </p:sp>
      <p:pic>
        <p:nvPicPr>
          <p:cNvPr id="13315"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l="-107443" r="-107443"/>
          <a:stretch>
            <a:fillRect/>
          </a:stretch>
        </p:blipFill>
        <p:spPr>
          <a:xfrm>
            <a:off x="762000" y="2043113"/>
            <a:ext cx="7543800" cy="4056062"/>
          </a:xfrm>
        </p:spPr>
      </p:pic>
      <p:sp>
        <p:nvSpPr>
          <p:cNvPr id="13316"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04800" y="1066800"/>
            <a:ext cx="8534400" cy="758825"/>
          </a:xfrm>
        </p:spPr>
        <p:txBody>
          <a:bodyPr/>
          <a:lstStyle/>
          <a:p>
            <a:r>
              <a:rPr lang="en-US" altLang="en-US" smtClean="0">
                <a:solidFill>
                  <a:srgbClr val="000000"/>
                </a:solidFill>
                <a:ea typeface="ＭＳ Ｐゴシック" pitchFamily="34" charset="-128"/>
              </a:rPr>
              <a:t>Consonance and Dissonance </a:t>
            </a:r>
          </a:p>
        </p:txBody>
      </p:sp>
      <p:sp>
        <p:nvSpPr>
          <p:cNvPr id="14339" name="Content Placeholder 2"/>
          <p:cNvSpPr>
            <a:spLocks noGrp="1"/>
          </p:cNvSpPr>
          <p:nvPr>
            <p:ph sz="quarter" idx="1"/>
          </p:nvPr>
        </p:nvSpPr>
        <p:spPr>
          <a:xfrm>
            <a:off x="301625" y="2133600"/>
            <a:ext cx="8504238" cy="3965575"/>
          </a:xfrm>
        </p:spPr>
        <p:txBody>
          <a:bodyPr/>
          <a:lstStyle/>
          <a:p>
            <a:r>
              <a:rPr lang="en-US" altLang="en-US" sz="3200" smtClean="0">
                <a:solidFill>
                  <a:srgbClr val="000000"/>
                </a:solidFill>
                <a:ea typeface="ＭＳ Ｐゴシック" pitchFamily="34" charset="-128"/>
              </a:rPr>
              <a:t>Harmony</a:t>
            </a:r>
          </a:p>
          <a:p>
            <a:r>
              <a:rPr lang="en-US" altLang="en-US" sz="3200" smtClean="0">
                <a:solidFill>
                  <a:srgbClr val="000000"/>
                </a:solidFill>
                <a:ea typeface="ＭＳ Ｐゴシック" pitchFamily="34" charset="-128"/>
              </a:rPr>
              <a:t>Consonance</a:t>
            </a:r>
          </a:p>
          <a:p>
            <a:r>
              <a:rPr lang="en-US" altLang="en-US" sz="3200" smtClean="0">
                <a:solidFill>
                  <a:srgbClr val="000000"/>
                </a:solidFill>
                <a:ea typeface="ＭＳ Ｐゴシック" pitchFamily="34" charset="-128"/>
              </a:rPr>
              <a:t>Dissonance</a:t>
            </a:r>
          </a:p>
        </p:txBody>
      </p:sp>
      <p:sp>
        <p:nvSpPr>
          <p:cNvPr id="1434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emplate>
  <TotalTime>328</TotalTime>
  <Words>1132</Words>
  <Application>Microsoft Office PowerPoint</Application>
  <PresentationFormat>On-screen Show (4:3)</PresentationFormat>
  <Paragraphs>151</Paragraphs>
  <Slides>27</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ＭＳ Ｐゴシック</vt:lpstr>
      <vt:lpstr>Georgia</vt:lpstr>
      <vt:lpstr>Wingdings 2</vt:lpstr>
      <vt:lpstr>Wingdings</vt:lpstr>
      <vt:lpstr>Calibri</vt:lpstr>
      <vt:lpstr>Civic</vt:lpstr>
      <vt:lpstr>PowerPoint Presentation</vt:lpstr>
      <vt:lpstr>LEARNING OBJECTIVES </vt:lpstr>
      <vt:lpstr>Introduction</vt:lpstr>
      <vt:lpstr>The Acoustics of Music </vt:lpstr>
      <vt:lpstr>Piano’s Notes</vt:lpstr>
      <vt:lpstr>The Symphony Orchestra: Frequency and Pitch</vt:lpstr>
      <vt:lpstr>Pitch helix (Shepard, 1982) </vt:lpstr>
      <vt:lpstr>A woman playing a guqin,  a traditional Chinese instrument</vt:lpstr>
      <vt:lpstr>Consonance and Dissonance </vt:lpstr>
      <vt:lpstr>Dynamics and Rhythm </vt:lpstr>
      <vt:lpstr>Timbre </vt:lpstr>
      <vt:lpstr>Sound Spectrograms </vt:lpstr>
      <vt:lpstr>Melody </vt:lpstr>
      <vt:lpstr>Similar Musical Notations</vt:lpstr>
      <vt:lpstr>Notes Grouped by Proximity</vt:lpstr>
      <vt:lpstr>Principle of Closure</vt:lpstr>
      <vt:lpstr>The Neuroscience of Music </vt:lpstr>
      <vt:lpstr>Secondary Auditory Cortex </vt:lpstr>
      <vt:lpstr>The Brain in Synesthesia</vt:lpstr>
      <vt:lpstr>The Neuropsychology of Music </vt:lpstr>
      <vt:lpstr>Causation of Congenital Amusia</vt:lpstr>
      <vt:lpstr>Learning, Culture, and Music Perception </vt:lpstr>
      <vt:lpstr>Indian Raga Scales</vt:lpstr>
      <vt:lpstr>IN DEPTH: Musical Illusions </vt:lpstr>
      <vt:lpstr>Spectrogram of Shepard Tones </vt:lpstr>
      <vt:lpstr>The Octave Illusion </vt:lpstr>
      <vt:lpstr>The Pitch Class Circle </vt:lpstr>
    </vt:vector>
  </TitlesOfParts>
  <Company>Sage Publications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rleblond</dc:creator>
  <cp:lastModifiedBy>Berbeo, Lucy</cp:lastModifiedBy>
  <cp:revision>39</cp:revision>
  <dcterms:created xsi:type="dcterms:W3CDTF">2012-08-30T20:44:25Z</dcterms:created>
  <dcterms:modified xsi:type="dcterms:W3CDTF">2015-08-04T04:53:24Z</dcterms:modified>
</cp:coreProperties>
</file>