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handoutMasterIdLst>
    <p:handoutMasterId r:id="rId33"/>
  </p:handoutMasterIdLst>
  <p:sldIdLst>
    <p:sldId id="258" r:id="rId2"/>
    <p:sldId id="287" r:id="rId3"/>
    <p:sldId id="307" r:id="rId4"/>
    <p:sldId id="306" r:id="rId5"/>
    <p:sldId id="264" r:id="rId6"/>
    <p:sldId id="265" r:id="rId7"/>
    <p:sldId id="266" r:id="rId8"/>
    <p:sldId id="301" r:id="rId9"/>
    <p:sldId id="308" r:id="rId10"/>
    <p:sldId id="300" r:id="rId11"/>
    <p:sldId id="309" r:id="rId12"/>
    <p:sldId id="299" r:id="rId13"/>
    <p:sldId id="310" r:id="rId14"/>
    <p:sldId id="298" r:id="rId15"/>
    <p:sldId id="267" r:id="rId16"/>
    <p:sldId id="268" r:id="rId17"/>
    <p:sldId id="297" r:id="rId18"/>
    <p:sldId id="311" r:id="rId19"/>
    <p:sldId id="296" r:id="rId20"/>
    <p:sldId id="312" r:id="rId21"/>
    <p:sldId id="295" r:id="rId22"/>
    <p:sldId id="313" r:id="rId23"/>
    <p:sldId id="294" r:id="rId24"/>
    <p:sldId id="293" r:id="rId25"/>
    <p:sldId id="314" r:id="rId26"/>
    <p:sldId id="290" r:id="rId27"/>
    <p:sldId id="315" r:id="rId28"/>
    <p:sldId id="289" r:id="rId29"/>
    <p:sldId id="288" r:id="rId30"/>
    <p:sldId id="269"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2" y="570"/>
      </p:cViewPr>
      <p:guideLst>
        <p:guide orient="horz" pos="2160"/>
        <p:guide pos="2880"/>
      </p:guideLst>
    </p:cSldViewPr>
  </p:slideViewPr>
  <p:outlineViewPr>
    <p:cViewPr>
      <p:scale>
        <a:sx n="33" d="100"/>
        <a:sy n="33" d="100"/>
      </p:scale>
      <p:origin x="0" y="11896"/>
    </p:cViewPr>
  </p:outlineViewPr>
  <p:notesTextViewPr>
    <p:cViewPr>
      <p:scale>
        <a:sx n="100" d="100"/>
        <a:sy n="100" d="100"/>
      </p:scale>
      <p:origin x="0" y="0"/>
    </p:cViewPr>
  </p:notesTextViewPr>
  <p:sorterViewPr>
    <p:cViewPr>
      <p:scale>
        <a:sx n="279" d="100"/>
        <a:sy n="27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4A2D414-5A06-46BE-A359-11520E7142BD}"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C580AE2-C42C-499B-82F9-4D9869EC6C75}" type="slidenum">
              <a:rPr lang="en-US" altLang="en-US"/>
              <a:pPr>
                <a:defRPr/>
              </a:pPr>
              <a:t>‹#›</a:t>
            </a:fld>
            <a:endParaRPr lang="en-US" altLang="en-US"/>
          </a:p>
        </p:txBody>
      </p:sp>
    </p:spTree>
    <p:extLst>
      <p:ext uri="{BB962C8B-B14F-4D97-AF65-F5344CB8AC3E}">
        <p14:creationId xmlns:p14="http://schemas.microsoft.com/office/powerpoint/2010/main" val="39847921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34E46BB3-E590-456D-B457-EF3CD7C07439}"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2B659006-C1D5-4BED-BA64-2EFD94D57579}" type="slidenum">
              <a:rPr lang="en-US" altLang="en-US"/>
              <a:pPr>
                <a:defRPr/>
              </a:pPr>
              <a:t>‹#›</a:t>
            </a:fld>
            <a:endParaRPr lang="en-US" altLang="en-US"/>
          </a:p>
        </p:txBody>
      </p:sp>
    </p:spTree>
    <p:extLst>
      <p:ext uri="{BB962C8B-B14F-4D97-AF65-F5344CB8AC3E}">
        <p14:creationId xmlns:p14="http://schemas.microsoft.com/office/powerpoint/2010/main" val="313018005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 </a:t>
            </a:r>
          </a:p>
          <a:p>
            <a:r>
              <a:rPr lang="en-US" altLang="en-US" smtClean="0">
                <a:ea typeface="ＭＳ Ｐゴシック" pitchFamily="34" charset="-128"/>
              </a:rPr>
              <a:t>Imagine what each of these would feel like on your skin. Some of these may be touch experiences we long for, whereas others may be perceptions we would prefer to avoid.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0EA883C-2553-4B4F-B3DD-5159292127BD}"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14.9 The two pathways to the brain. </a:t>
            </a:r>
          </a:p>
          <a:p>
            <a:r>
              <a:rPr lang="en-US" altLang="en-US" smtClean="0">
                <a:ea typeface="ＭＳ Ｐゴシック" pitchFamily="34" charset="-128"/>
              </a:rPr>
              <a:t>This anatomical diagram shows the dorsal column–medial lemniscal pathway and the spinothalamic pathway.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49756A-D0C7-4632-942D-6594D70C095D}"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14.10 Somatosensory cortex. </a:t>
            </a:r>
          </a:p>
          <a:p>
            <a:r>
              <a:rPr lang="en-US" altLang="en-US" smtClean="0">
                <a:ea typeface="ＭＳ Ｐゴシック" pitchFamily="34" charset="-128"/>
              </a:rPr>
              <a:t>Regions S1 and S2 are both important in somatosensory perception, from touch to pain.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06BD3CE-DEBB-4FE6-A06B-B1F42F84DDAD}" type="slidenum">
              <a:rPr lang="en-US" altLang="en-US" smtClean="0"/>
              <a:pPr eaLnBrk="1" hangingPunct="1">
                <a:spcBef>
                  <a:spcPct val="0"/>
                </a:spcBef>
              </a:pPr>
              <a:t>17</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14.11 The somatosensory cortex. </a:t>
            </a:r>
          </a:p>
          <a:p>
            <a:r>
              <a:rPr lang="en-US" altLang="en-US" smtClean="0">
                <a:ea typeface="ＭＳ Ｐゴシック" pitchFamily="34" charset="-128"/>
              </a:rPr>
              <a:t>A homunculus drawing of the somatosensory cortex as conceived by Penfield and Rasmussen (1950). Note the larger area in the somatosensory cortex devoted to the fingers and mouth and the relatively smaller areas devoted to the back and the legs. </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935D16E-A5D9-491A-B7E6-714A8C4BC1E9}" type="slidenum">
              <a:rPr lang="en-US" altLang="en-US" smtClean="0"/>
              <a:pPr eaLnBrk="1" hangingPunct="1">
                <a:spcBef>
                  <a:spcPct val="0"/>
                </a:spcBef>
              </a:pPr>
              <a:t>18</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14.12 </a:t>
            </a:r>
          </a:p>
          <a:p>
            <a:r>
              <a:rPr lang="en-US" altLang="en-US" smtClean="0">
                <a:ea typeface="ＭＳ Ｐゴシック" pitchFamily="34" charset="-128"/>
              </a:rPr>
              <a:t>A more modern view of the somatotopic map, showing multiple regions of the somatosensory cortex and both S1 and S2. </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3F296DD-9F6C-4A3B-924B-E09DE7E348BB}" type="slidenum">
              <a:rPr lang="en-US" altLang="en-US" smtClean="0"/>
              <a:pPr eaLnBrk="1" hangingPunct="1">
                <a:spcBef>
                  <a:spcPct val="0"/>
                </a:spcBef>
              </a:pPr>
              <a:t>19</a:t>
            </a:fld>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14.13 </a:t>
            </a:r>
          </a:p>
          <a:p>
            <a:r>
              <a:rPr lang="en-US" altLang="en-US" smtClean="0">
                <a:ea typeface="ＭＳ Ｐゴシック" pitchFamily="34" charset="-128"/>
              </a:rPr>
              <a:t>The “what” channel allows us to discriminate and identify objects that have similar shapes and textures, such as this softball and this grapefruit.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46E490-51BC-4CAB-BF6A-3238D8966A27}" type="slidenum">
              <a:rPr lang="en-US" altLang="en-US" smtClean="0"/>
              <a:pPr eaLnBrk="1" hangingPunct="1">
                <a:spcBef>
                  <a:spcPct val="0"/>
                </a:spcBef>
              </a:pPr>
              <a:t>20</a:t>
            </a:fld>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14.14 Gate control theory. </a:t>
            </a:r>
          </a:p>
          <a:p>
            <a:r>
              <a:rPr lang="en-US" altLang="en-US" smtClean="0">
                <a:ea typeface="ＭＳ Ｐゴシック" pitchFamily="34" charset="-128"/>
              </a:rPr>
              <a:t>This model shows both how pain arises in the nociceptors and how it is transmitted to the brain. It also depicts top-down control of the pain signal coming down from the brain through the spinal column. </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9394AA5-3D6F-41D3-A77C-CC28078E9D27}" type="slidenum">
              <a:rPr lang="en-US" altLang="en-US" smtClean="0"/>
              <a:pPr eaLnBrk="1" hangingPunct="1">
                <a:spcBef>
                  <a:spcPct val="0"/>
                </a:spcBef>
              </a:pPr>
              <a:t>22</a:t>
            </a:fld>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14.16 Exploratory procedures. </a:t>
            </a:r>
          </a:p>
          <a:p>
            <a:r>
              <a:rPr lang="en-US" altLang="en-US" smtClean="0">
                <a:ea typeface="ＭＳ Ｐゴシック" pitchFamily="34" charset="-128"/>
              </a:rPr>
              <a:t>We use our hands to explore objects and determine their shapes and identities. </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FFFC925-D537-41AF-B630-E8620F54202B}" type="slidenum">
              <a:rPr lang="en-US" altLang="en-US" smtClean="0"/>
              <a:pPr eaLnBrk="1" hangingPunct="1">
                <a:spcBef>
                  <a:spcPct val="0"/>
                </a:spcBef>
              </a:pPr>
              <a:t>25</a:t>
            </a:fld>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14.17 The anatomy of the vestibular system. A diagram of the semicircular canals and the otolith organs.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05082-23DB-41C1-A957-463106DCD9B2}" type="slidenum">
              <a:rPr lang="en-US" altLang="en-US" smtClean="0"/>
              <a:pPr eaLnBrk="1" hangingPunct="1">
                <a:spcBef>
                  <a:spcPct val="0"/>
                </a:spcBef>
              </a:pPr>
              <a:t>27</a:t>
            </a:fld>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14.18 The Braille alphabet. </a:t>
            </a:r>
          </a:p>
          <a:p>
            <a:r>
              <a:rPr lang="en-US" altLang="en-US" smtClean="0">
                <a:ea typeface="ＭＳ Ｐゴシック" pitchFamily="34" charset="-128"/>
              </a:rPr>
              <a:t>These letters are raised off the page, so that blind readers can feel them. A fluent Braille reader can read almost half as fast as a sighted individual can read text. </a:t>
            </a:r>
          </a:p>
          <a:p>
            <a:r>
              <a:rPr lang="en-US" altLang="en-US" smtClean="0">
                <a:ea typeface="ＭＳ Ｐゴシック" pitchFamily="34" charset="-128"/>
              </a:rPr>
              <a:t>FIGURE 4.19 </a:t>
            </a:r>
          </a:p>
          <a:p>
            <a:r>
              <a:rPr lang="en-US" altLang="en-US" smtClean="0">
                <a:ea typeface="ＭＳ Ｐゴシック" pitchFamily="34" charset="-128"/>
              </a:rPr>
              <a:t>A person reading Braille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A67AF3-1B44-4685-813D-04CA9AA6AD2B}" type="slidenum">
              <a:rPr lang="en-US" altLang="en-US" smtClean="0"/>
              <a:pPr eaLnBrk="1" hangingPunct="1">
                <a:spcBef>
                  <a:spcPct val="0"/>
                </a:spcBef>
              </a:pPr>
              <a:t>28</a:t>
            </a:fld>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14.20 </a:t>
            </a:r>
          </a:p>
          <a:p>
            <a:r>
              <a:rPr lang="en-US" altLang="en-US" smtClean="0">
                <a:ea typeface="ＭＳ Ｐゴシック" pitchFamily="34" charset="-128"/>
              </a:rPr>
              <a:t>The electric eel (</a:t>
            </a:r>
            <a:r>
              <a:rPr lang="en-US" altLang="en-US" i="1" smtClean="0">
                <a:ea typeface="ＭＳ Ｐゴシック" pitchFamily="34" charset="-128"/>
              </a:rPr>
              <a:t>Electrophorus electricus</a:t>
            </a:r>
            <a:r>
              <a:rPr lang="en-US" altLang="en-US" smtClean="0">
                <a:ea typeface="ＭＳ Ｐゴシック" pitchFamily="34" charset="-128"/>
              </a:rPr>
              <a:t>) is not really an eel at all. It is classified with knifefish. Do not let its bland appearance lull you—this fish is loaded with juice.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AB80776-E567-4410-852D-DA64C40F5732}" type="slidenum">
              <a:rPr lang="en-US" altLang="en-US" smtClean="0"/>
              <a:pPr eaLnBrk="1" hangingPunct="1">
                <a:spcBef>
                  <a:spcPct val="0"/>
                </a:spcBef>
              </a:pPr>
              <a:t>29</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14.2 Touch receptors in a cross-section of skin. </a:t>
            </a:r>
          </a:p>
          <a:p>
            <a:r>
              <a:rPr lang="en-US" altLang="en-US" smtClean="0">
                <a:ea typeface="ＭＳ Ｐゴシック" pitchFamily="34" charset="-128"/>
              </a:rPr>
              <a:t>This illustration shows the dermis, the epidermis, and the different types of nerve endings found in the skin.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E938823-AE3B-4CF6-98B5-FE8E740CDDB7}"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14.22 </a:t>
            </a:r>
          </a:p>
          <a:p>
            <a:r>
              <a:rPr lang="en-US" altLang="en-US" smtClean="0">
                <a:ea typeface="ＭＳ Ｐゴシック" pitchFamily="34" charset="-128"/>
              </a:rPr>
              <a:t>The mouth and teeth of a tiger shark (</a:t>
            </a:r>
            <a:r>
              <a:rPr lang="en-US" altLang="en-US" i="1" smtClean="0">
                <a:ea typeface="ＭＳ Ｐゴシック" pitchFamily="34" charset="-128"/>
              </a:rPr>
              <a:t>Galeocerdo cuvier</a:t>
            </a:r>
            <a:r>
              <a:rPr lang="en-US" altLang="en-US" smtClean="0">
                <a:ea typeface="ＭＳ Ｐゴシック" pitchFamily="34" charset="-128"/>
              </a:rPr>
              <a:t>). The pits or dots along its snout are ampullae of Lorenzini. We probably do not want to mess with this guy. </a:t>
            </a:r>
          </a:p>
          <a:p>
            <a:r>
              <a:rPr lang="en-US" altLang="en-US" smtClean="0">
                <a:ea typeface="ＭＳ Ｐゴシック" pitchFamily="34" charset="-128"/>
              </a:rPr>
              <a:t>FIGURE 14.21 </a:t>
            </a:r>
          </a:p>
          <a:p>
            <a:r>
              <a:rPr lang="en-US" altLang="en-US" smtClean="0">
                <a:ea typeface="ＭＳ Ｐゴシック" pitchFamily="34" charset="-128"/>
              </a:rPr>
              <a:t>The ampullae of Lorenzini and the tuberous receptors.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DC4FB3F-1155-47FF-A9BE-DCADFF706077}" type="slidenum">
              <a:rPr lang="en-US" altLang="en-US" smtClean="0"/>
              <a:pPr eaLnBrk="1" hangingPunct="1">
                <a:spcBef>
                  <a:spcPct val="0"/>
                </a:spcBef>
              </a:pPr>
              <a:t>30</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14.1 Mechanoreceptors: Types and Response Properties.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45A75E6-C6C3-4BCF-9976-4C4806658B5B}"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14.3 A model of the body’s two-point threshold response. </a:t>
            </a:r>
          </a:p>
          <a:p>
            <a:r>
              <a:rPr lang="en-US" altLang="en-US" smtClean="0">
                <a:ea typeface="ＭＳ Ｐゴシック" pitchFamily="34" charset="-128"/>
              </a:rPr>
              <a:t>In this diagram, a person is touched at two points on the skin or one point on the skin. The person must determine if there is one point or two points of touch. Sensitivity to two-point touch is better in parts of the body with higher densities of SAI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668F9EC-8A65-4E1A-AACF-1F5DDC134924}"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14.4 Sensory receptors for proprioception. </a:t>
            </a:r>
          </a:p>
          <a:p>
            <a:r>
              <a:rPr lang="en-US" altLang="en-US" smtClean="0">
                <a:ea typeface="ＭＳ Ｐゴシック" pitchFamily="34" charset="-128"/>
              </a:rPr>
              <a:t>This anatomical drawing shows where one can find muscle spindles, joint receptors, and Golgi tendon organs.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306684D-FEA6-4C29-AD7E-62A86F8B4C87}"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14.5 Rate of firing in response to skin temperature. </a:t>
            </a:r>
          </a:p>
          <a:p>
            <a:r>
              <a:rPr lang="en-US" altLang="en-US" smtClean="0">
                <a:ea typeface="ＭＳ Ｐゴシック" pitchFamily="34" charset="-128"/>
              </a:rPr>
              <a:t>Graph of firing rates of cold and warm nerve fibers. From Guyton (1991).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F7C9B3-4CED-4A34-BB5F-1A9CAFA3057D}"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14.6 Nociceptors in the skin. </a:t>
            </a:r>
          </a:p>
          <a:p>
            <a:r>
              <a:rPr lang="en-US" altLang="en-US" smtClean="0">
                <a:ea typeface="ＭＳ Ｐゴシック" pitchFamily="34" charset="-128"/>
              </a:rPr>
              <a:t>Nociceptors are located just below the epidermis, in the dermis. Nociceptors are activated when tissue is damaged, leading to the experience of pain,</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F308430-308C-4C79-9883-C73427F84F88}"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14.7 </a:t>
            </a:r>
          </a:p>
          <a:p>
            <a:r>
              <a:rPr lang="en-US" altLang="en-US" smtClean="0">
                <a:ea typeface="ＭＳ Ｐゴシック" pitchFamily="34" charset="-128"/>
              </a:rPr>
              <a:t>A humpback whale’s tale may be as far as 16 m from its brain. Thus, the neural signal that occurs when the diver touches the tale may take nearly a second to reach the somatosensory cortex of the whale.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AF4A60F-5883-4D71-B511-FF6AD9533A6B}" type="slidenum">
              <a:rPr lang="en-US" altLang="en-US" smtClean="0"/>
              <a:pPr eaLnBrk="1" hangingPunct="1">
                <a:spcBef>
                  <a:spcPct val="0"/>
                </a:spcBef>
              </a:pPr>
              <a:t>14</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14.8 The dorsal root ganglion. </a:t>
            </a:r>
          </a:p>
          <a:p>
            <a:r>
              <a:rPr lang="en-US" altLang="en-US" smtClean="0">
                <a:ea typeface="ＭＳ Ｐゴシック" pitchFamily="34" charset="-128"/>
              </a:rPr>
              <a:t>Nerve fibers from nociceptors enter the dorsal root ganglion. In this illustration, you can see the anatomy of the ganglion and its exit route into the spinal column. </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FEB8341-D100-43DB-AFEA-9B8A8B5B0F16}" type="slidenum">
              <a:rPr lang="en-US" altLang="en-US" smtClean="0"/>
              <a:pPr eaLnBrk="1" hangingPunct="1">
                <a:spcBef>
                  <a:spcPct val="0"/>
                </a:spcBef>
              </a:pPr>
              <a:t>15</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01CE644E-565E-48F0-9F59-4540CADF662E}"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a:lvl1pPr>
          </a:lstStyle>
          <a:p>
            <a:pPr>
              <a:defRPr/>
            </a:pPr>
            <a:fld id="{B77EEF2A-D9BF-45B4-80B5-B0457B578790}"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93402094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0D08B2E5-0564-4AC2-8E74-F5998D8171BF}"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a:lvl1pPr>
          </a:lstStyle>
          <a:p>
            <a:pPr>
              <a:defRPr/>
            </a:pPr>
            <a:fld id="{AE6B0078-F9D7-4207-B9D3-7FD8A02C6B5F}"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94833796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D6BC5A7A-8575-46ED-AE1D-18EC98B07944}"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3212085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a:lvl1pPr>
          </a:lstStyle>
          <a:p>
            <a:pPr>
              <a:defRPr/>
            </a:pPr>
            <a:fld id="{D74C2866-FECD-47D3-B3C2-61027346BC2F}" type="slidenum">
              <a:rPr lang="en-US" altLang="en-US"/>
              <a:pPr>
                <a:defRPr/>
              </a:pPr>
              <a:t>‹#›</a:t>
            </a:fld>
            <a:endParaRPr lang="en-US" altLang="en-US"/>
          </a:p>
        </p:txBody>
      </p:sp>
    </p:spTree>
    <p:extLst>
      <p:ext uri="{BB962C8B-B14F-4D97-AF65-F5344CB8AC3E}">
        <p14:creationId xmlns:p14="http://schemas.microsoft.com/office/powerpoint/2010/main" val="19124696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D25599B2-1779-4ABF-9F22-1DCE57BE39BD}"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a:solidFill>
                  <a:srgbClr val="FFFFFF"/>
                </a:solidFill>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743200"/>
            <a:ext cx="6480175" cy="1673225"/>
          </a:xfrm>
        </p:spPr>
        <p:txBody>
          <a:bodyPr>
            <a:normAutofit/>
          </a:bodyPr>
          <a:lstStyle/>
          <a:p>
            <a:pPr eaLnBrk="1" fontAlgn="auto" hangingPunct="1">
              <a:spcAft>
                <a:spcPts val="0"/>
              </a:spcAft>
              <a:buFont typeface="Wingdings 2" charset="0"/>
              <a:buNone/>
              <a:defRPr/>
            </a:pPr>
            <a:r>
              <a:rPr lang="en-US" sz="3700" dirty="0">
                <a:solidFill>
                  <a:srgbClr val="000000"/>
                </a:solidFill>
              </a:rPr>
              <a:t>CHAPTER </a:t>
            </a:r>
            <a:r>
              <a:rPr lang="en-US" sz="3700" dirty="0" smtClean="0">
                <a:solidFill>
                  <a:srgbClr val="000000"/>
                </a:solidFill>
              </a:rPr>
              <a:t>14</a:t>
            </a:r>
            <a:endParaRPr lang="en-US" sz="3700" dirty="0">
              <a:solidFill>
                <a:srgbClr val="000000"/>
              </a:solidFill>
            </a:endParaRPr>
          </a:p>
          <a:p>
            <a:pPr eaLnBrk="1" fontAlgn="auto" hangingPunct="1">
              <a:spcAft>
                <a:spcPts val="0"/>
              </a:spcAft>
              <a:buFont typeface="Wingdings 2" charset="0"/>
              <a:buNone/>
              <a:defRPr/>
            </a:pPr>
            <a:r>
              <a:rPr lang="en-US" sz="3700" dirty="0">
                <a:solidFill>
                  <a:srgbClr val="000000"/>
                </a:solidFill>
              </a:rPr>
              <a:t>TOUCH AND PAIN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Thermoreception </a:t>
            </a:r>
          </a:p>
        </p:txBody>
      </p:sp>
      <p:sp>
        <p:nvSpPr>
          <p:cNvPr id="15363" name="Content Placeholder 2"/>
          <p:cNvSpPr>
            <a:spLocks noGrp="1"/>
          </p:cNvSpPr>
          <p:nvPr>
            <p:ph sz="quarter" idx="1"/>
          </p:nvPr>
        </p:nvSpPr>
        <p:spPr>
          <a:xfrm>
            <a:off x="301625" y="2057400"/>
            <a:ext cx="8504238" cy="4041775"/>
          </a:xfrm>
        </p:spPr>
        <p:txBody>
          <a:bodyPr/>
          <a:lstStyle/>
          <a:p>
            <a:r>
              <a:rPr lang="en-US" altLang="en-US" sz="2800" smtClean="0">
                <a:solidFill>
                  <a:srgbClr val="000000"/>
                </a:solidFill>
                <a:ea typeface="ＭＳ Ｐゴシック" pitchFamily="34" charset="-128"/>
              </a:rPr>
              <a:t>Thermoreception</a:t>
            </a:r>
          </a:p>
          <a:p>
            <a:r>
              <a:rPr lang="en-US" altLang="en-US" sz="2800" smtClean="0">
                <a:solidFill>
                  <a:srgbClr val="000000"/>
                </a:solidFill>
                <a:ea typeface="ＭＳ Ｐゴシック" pitchFamily="34" charset="-128"/>
              </a:rPr>
              <a:t>Thermoreceptors</a:t>
            </a:r>
          </a:p>
          <a:p>
            <a:r>
              <a:rPr lang="en-US" altLang="en-US" sz="2800" smtClean="0">
                <a:solidFill>
                  <a:srgbClr val="000000"/>
                </a:solidFill>
                <a:ea typeface="ＭＳ Ｐゴシック" pitchFamily="34" charset="-128"/>
              </a:rPr>
              <a:t>Cold fibers</a:t>
            </a:r>
          </a:p>
          <a:p>
            <a:r>
              <a:rPr lang="en-US" altLang="en-US" sz="2800" smtClean="0">
                <a:solidFill>
                  <a:srgbClr val="000000"/>
                </a:solidFill>
                <a:ea typeface="ＭＳ Ｐゴシック" pitchFamily="34" charset="-128"/>
              </a:rPr>
              <a:t>Warm fibers</a:t>
            </a:r>
          </a:p>
        </p:txBody>
      </p:sp>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066800"/>
            <a:ext cx="8534400" cy="758825"/>
          </a:xfrm>
        </p:spPr>
        <p:txBody>
          <a:bodyPr/>
          <a:lstStyle/>
          <a:p>
            <a:r>
              <a:rPr lang="en-US" altLang="en-US" sz="2800" smtClean="0">
                <a:solidFill>
                  <a:srgbClr val="000000"/>
                </a:solidFill>
                <a:ea typeface="ＭＳ Ｐゴシック" pitchFamily="34" charset="-128"/>
              </a:rPr>
              <a:t>Rate of Firing in Response to Skin Temperature</a:t>
            </a:r>
          </a:p>
        </p:txBody>
      </p:sp>
      <p:pic>
        <p:nvPicPr>
          <p:cNvPr id="16387"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609600" y="1870075"/>
            <a:ext cx="7927975" cy="3875088"/>
          </a:xfrm>
        </p:spPr>
      </p:pic>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Nociception and the Perception of Pain </a:t>
            </a:r>
          </a:p>
        </p:txBody>
      </p:sp>
      <p:sp>
        <p:nvSpPr>
          <p:cNvPr id="17411" name="Content Placeholder 2"/>
          <p:cNvSpPr>
            <a:spLocks noGrp="1"/>
          </p:cNvSpPr>
          <p:nvPr>
            <p:ph sz="quarter" idx="1"/>
          </p:nvPr>
        </p:nvSpPr>
        <p:spPr>
          <a:xfrm>
            <a:off x="301625" y="1905000"/>
            <a:ext cx="8504238" cy="4194175"/>
          </a:xfrm>
        </p:spPr>
        <p:txBody>
          <a:bodyPr/>
          <a:lstStyle/>
          <a:p>
            <a:r>
              <a:rPr lang="en-US" altLang="en-US" sz="2800" smtClean="0">
                <a:solidFill>
                  <a:srgbClr val="000000"/>
                </a:solidFill>
                <a:ea typeface="ＭＳ Ｐゴシック" pitchFamily="34" charset="-128"/>
              </a:rPr>
              <a:t>Pain</a:t>
            </a:r>
          </a:p>
          <a:p>
            <a:r>
              <a:rPr lang="en-US" altLang="en-US" sz="2800" smtClean="0">
                <a:solidFill>
                  <a:srgbClr val="000000"/>
                </a:solidFill>
                <a:ea typeface="ＭＳ Ｐゴシック" pitchFamily="34" charset="-128"/>
              </a:rPr>
              <a:t>Nociceptive pain</a:t>
            </a:r>
          </a:p>
          <a:p>
            <a:r>
              <a:rPr lang="en-US" altLang="en-US" sz="2800" smtClean="0">
                <a:solidFill>
                  <a:srgbClr val="000000"/>
                </a:solidFill>
                <a:ea typeface="ＭＳ Ｐゴシック" pitchFamily="34" charset="-128"/>
              </a:rPr>
              <a:t>Nociceptors</a:t>
            </a:r>
          </a:p>
          <a:p>
            <a:r>
              <a:rPr lang="en-US" altLang="en-US" sz="2800" smtClean="0">
                <a:solidFill>
                  <a:srgbClr val="000000"/>
                </a:solidFill>
                <a:ea typeface="ＭＳ Ｐゴシック" pitchFamily="34" charset="-128"/>
              </a:rPr>
              <a:t>A-delta fibers</a:t>
            </a:r>
          </a:p>
          <a:p>
            <a:r>
              <a:rPr lang="en-US" altLang="en-US" sz="2800" smtClean="0">
                <a:solidFill>
                  <a:srgbClr val="000000"/>
                </a:solidFill>
                <a:ea typeface="ＭＳ Ｐゴシック" pitchFamily="34" charset="-128"/>
              </a:rPr>
              <a:t>C-fibers</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534400" cy="758825"/>
          </a:xfrm>
        </p:spPr>
        <p:txBody>
          <a:bodyPr/>
          <a:lstStyle/>
          <a:p>
            <a:pPr>
              <a:defRPr/>
            </a:pPr>
            <a:r>
              <a:rPr lang="en-US" sz="3600" dirty="0" err="1">
                <a:solidFill>
                  <a:srgbClr val="000000"/>
                </a:solidFill>
                <a:latin typeface="+mn-lt"/>
              </a:rPr>
              <a:t>Nociceptors</a:t>
            </a:r>
            <a:r>
              <a:rPr lang="en-US" sz="3600" dirty="0">
                <a:solidFill>
                  <a:srgbClr val="000000"/>
                </a:solidFill>
                <a:latin typeface="+mn-lt"/>
              </a:rPr>
              <a:t> in the </a:t>
            </a:r>
            <a:r>
              <a:rPr lang="en-US" sz="3600" dirty="0" smtClean="0">
                <a:solidFill>
                  <a:srgbClr val="000000"/>
                </a:solidFill>
                <a:latin typeface="+mn-lt"/>
              </a:rPr>
              <a:t>Skin</a:t>
            </a:r>
            <a:endParaRPr lang="en-US" dirty="0">
              <a:solidFill>
                <a:srgbClr val="000000"/>
              </a:solidFill>
            </a:endParaRPr>
          </a:p>
        </p:txBody>
      </p:sp>
      <p:pic>
        <p:nvPicPr>
          <p:cNvPr id="18435"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163763" y="1828800"/>
            <a:ext cx="4822825" cy="4264025"/>
          </a:xfrm>
        </p:spPr>
      </p:pic>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Neural Pathways </a:t>
            </a:r>
          </a:p>
        </p:txBody>
      </p:sp>
      <p:sp>
        <p:nvSpPr>
          <p:cNvPr id="19459" name="Content Placeholder 2"/>
          <p:cNvSpPr>
            <a:spLocks noGrp="1"/>
          </p:cNvSpPr>
          <p:nvPr>
            <p:ph sz="quarter" idx="1"/>
          </p:nvPr>
        </p:nvSpPr>
        <p:spPr>
          <a:xfrm>
            <a:off x="301625" y="1828800"/>
            <a:ext cx="8504238" cy="4270375"/>
          </a:xfrm>
        </p:spPr>
        <p:txBody>
          <a:bodyPr/>
          <a:lstStyle/>
          <a:p>
            <a:r>
              <a:rPr lang="en-US" altLang="en-US" sz="2800" smtClean="0">
                <a:solidFill>
                  <a:srgbClr val="000000"/>
                </a:solidFill>
                <a:ea typeface="ＭＳ Ｐゴシック" pitchFamily="34" charset="-128"/>
              </a:rPr>
              <a:t>Dorsal root ganglion</a:t>
            </a:r>
          </a:p>
          <a:p>
            <a:r>
              <a:rPr lang="en-US" altLang="en-US" sz="2800" smtClean="0">
                <a:solidFill>
                  <a:srgbClr val="000000"/>
                </a:solidFill>
                <a:ea typeface="ＭＳ Ｐゴシック" pitchFamily="34" charset="-128"/>
              </a:rPr>
              <a:t>Dorsal column–medial lemniscal pathway</a:t>
            </a:r>
          </a:p>
          <a:p>
            <a:r>
              <a:rPr lang="en-US" altLang="en-US" sz="2800" smtClean="0">
                <a:solidFill>
                  <a:srgbClr val="000000"/>
                </a:solidFill>
                <a:ea typeface="ＭＳ Ｐゴシック" pitchFamily="34" charset="-128"/>
              </a:rPr>
              <a:t>Spinothalamic pathway </a:t>
            </a:r>
          </a:p>
          <a:p>
            <a:r>
              <a:rPr lang="en-US" altLang="en-US" sz="2800" smtClean="0">
                <a:solidFill>
                  <a:srgbClr val="000000"/>
                </a:solidFill>
                <a:ea typeface="ＭＳ Ｐゴシック" pitchFamily="34" charset="-128"/>
              </a:rPr>
              <a:t>Ventral posterior nucleus of the thalamus</a:t>
            </a: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1946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38600" y="3962400"/>
            <a:ext cx="3124200"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1"/>
          <p:cNvSpPr>
            <a:spLocks noChangeArrowheads="1"/>
          </p:cNvSpPr>
          <p:nvPr/>
        </p:nvSpPr>
        <p:spPr bwMode="auto">
          <a:xfrm>
            <a:off x="1524000" y="5562600"/>
            <a:ext cx="2347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Calibri" pitchFamily="34" charset="0"/>
              </a:rPr>
              <a:t>Humpback whale </a:t>
            </a:r>
            <a:endParaRPr lang="en-US" altLang="en-US" sz="2400">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304800" y="9906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Dorsal Root Ganglion</a:t>
            </a:r>
            <a:endParaRPr lang="en-US" dirty="0">
              <a:solidFill>
                <a:srgbClr val="000000"/>
              </a:solidFill>
            </a:endParaRPr>
          </a:p>
        </p:txBody>
      </p:sp>
      <p:pic>
        <p:nvPicPr>
          <p:cNvPr id="2048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30450" y="1828800"/>
            <a:ext cx="4173538" cy="4340225"/>
          </a:xfrm>
          <a:extLst>
            <a:ext uri="{91240B29-F687-4F45-9708-019B960494DF}">
              <a14:hiddenLine xmlns:a14="http://schemas.microsoft.com/office/drawing/2010/main" w="0">
                <a:solidFill>
                  <a:srgbClr val="000000"/>
                </a:solidFill>
                <a:miter lim="800000"/>
                <a:headEnd/>
                <a:tailEnd/>
              </a14:hiddenLine>
            </a:ext>
          </a:extLst>
        </p:spPr>
      </p:pic>
      <p:sp>
        <p:nvSpPr>
          <p:cNvPr id="2048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304800" y="9906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Two Pathways to </a:t>
            </a:r>
            <a:r>
              <a:rPr lang="en-US" sz="3600" dirty="0">
                <a:solidFill>
                  <a:srgbClr val="000000"/>
                </a:solidFill>
                <a:latin typeface="+mn-lt"/>
              </a:rPr>
              <a:t>the </a:t>
            </a:r>
            <a:r>
              <a:rPr lang="en-US" sz="3600" dirty="0" smtClean="0">
                <a:solidFill>
                  <a:srgbClr val="000000"/>
                </a:solidFill>
                <a:latin typeface="+mn-lt"/>
              </a:rPr>
              <a:t>Brain</a:t>
            </a:r>
            <a:endParaRPr lang="en-US" dirty="0">
              <a:solidFill>
                <a:srgbClr val="000000"/>
              </a:solidFill>
            </a:endParaRPr>
          </a:p>
        </p:txBody>
      </p:sp>
      <p:pic>
        <p:nvPicPr>
          <p:cNvPr id="2150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597150" y="1676400"/>
            <a:ext cx="3919538" cy="4572000"/>
          </a:xfrm>
        </p:spPr>
      </p:pic>
      <p:sp>
        <p:nvSpPr>
          <p:cNvPr id="2150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81000" y="1066800"/>
            <a:ext cx="8534400" cy="758825"/>
          </a:xfrm>
        </p:spPr>
        <p:txBody>
          <a:bodyPr/>
          <a:lstStyle/>
          <a:p>
            <a:r>
              <a:rPr lang="en-US" altLang="en-US" smtClean="0">
                <a:solidFill>
                  <a:srgbClr val="000000"/>
                </a:solidFill>
                <a:ea typeface="ＭＳ Ｐゴシック" pitchFamily="34" charset="-128"/>
              </a:rPr>
              <a:t>Somatosensory Cortex </a:t>
            </a:r>
          </a:p>
        </p:txBody>
      </p:sp>
      <p:pic>
        <p:nvPicPr>
          <p:cNvPr id="22531"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443163" y="1828800"/>
            <a:ext cx="4413250" cy="4425950"/>
          </a:xfrm>
        </p:spPr>
      </p:pic>
      <p:sp>
        <p:nvSpPr>
          <p:cNvPr id="2253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Somatosensory Cortex </a:t>
            </a:r>
          </a:p>
        </p:txBody>
      </p:sp>
      <p:sp>
        <p:nvSpPr>
          <p:cNvPr id="23555" name="Content Placeholder 2"/>
          <p:cNvSpPr>
            <a:spLocks noGrp="1"/>
          </p:cNvSpPr>
          <p:nvPr>
            <p:ph sz="quarter" idx="1"/>
          </p:nvPr>
        </p:nvSpPr>
        <p:spPr>
          <a:xfrm>
            <a:off x="301625" y="2209800"/>
            <a:ext cx="8504238" cy="3889375"/>
          </a:xfrm>
        </p:spPr>
        <p:txBody>
          <a:bodyPr/>
          <a:lstStyle/>
          <a:p>
            <a:r>
              <a:rPr lang="en-US" altLang="en-US" sz="3200" smtClean="0">
                <a:solidFill>
                  <a:srgbClr val="000000"/>
                </a:solidFill>
                <a:ea typeface="ＭＳ Ｐゴシック" pitchFamily="34" charset="-128"/>
              </a:rPr>
              <a:t>Somatotopic map</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23557"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41788" y="1981200"/>
            <a:ext cx="42894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914400"/>
            <a:ext cx="8534400" cy="758825"/>
          </a:xfrm>
        </p:spPr>
        <p:txBody>
          <a:bodyPr/>
          <a:lstStyle/>
          <a:p>
            <a:r>
              <a:rPr lang="en-US" altLang="en-US" sz="3200" smtClean="0">
                <a:solidFill>
                  <a:srgbClr val="000000"/>
                </a:solidFill>
                <a:ea typeface="ＭＳ Ｐゴシック" pitchFamily="34" charset="-128"/>
              </a:rPr>
              <a:t>Suborganization of the Somatosensory Cortex </a:t>
            </a:r>
          </a:p>
        </p:txBody>
      </p:sp>
      <p:pic>
        <p:nvPicPr>
          <p:cNvPr id="24579"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679700" y="1752600"/>
            <a:ext cx="3754438" cy="4572000"/>
          </a:xfrm>
        </p:spPr>
      </p:pic>
      <p:sp>
        <p:nvSpPr>
          <p:cNvPr id="2458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9906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3" name="Content Placeholder 2"/>
          <p:cNvSpPr>
            <a:spLocks noGrp="1"/>
          </p:cNvSpPr>
          <p:nvPr>
            <p:ph sz="quarter" idx="1"/>
          </p:nvPr>
        </p:nvSpPr>
        <p:spPr>
          <a:xfrm>
            <a:off x="301625" y="1752600"/>
            <a:ext cx="8504238" cy="4346575"/>
          </a:xfrm>
        </p:spPr>
        <p:txBody>
          <a:bodyPr/>
          <a:lstStyle/>
          <a:p>
            <a:pPr marL="342900" indent="-342900">
              <a:buFont typeface="+mj-lt"/>
              <a:buAutoNum type="arabicPeriod"/>
              <a:defRPr/>
            </a:pPr>
            <a:r>
              <a:rPr lang="en-US" sz="1600" dirty="0">
                <a:solidFill>
                  <a:srgbClr val="000000"/>
                </a:solidFill>
              </a:rPr>
              <a:t>Explain how touch perception is actually a number of senses served by a number of receptor systems. </a:t>
            </a:r>
          </a:p>
          <a:p>
            <a:pPr marL="342900" indent="-342900">
              <a:buFont typeface="+mj-lt"/>
              <a:buAutoNum type="arabicPeriod"/>
              <a:defRPr/>
            </a:pPr>
            <a:r>
              <a:rPr lang="en-US" sz="1600" dirty="0">
                <a:solidFill>
                  <a:srgbClr val="000000"/>
                </a:solidFill>
              </a:rPr>
              <a:t>Discuss the role of proprioception in allowing us to know the position and movements of our limbs and joints. </a:t>
            </a:r>
          </a:p>
          <a:p>
            <a:pPr marL="342900" indent="-342900">
              <a:buFont typeface="+mj-lt"/>
              <a:buAutoNum type="arabicPeriod"/>
              <a:defRPr/>
            </a:pPr>
            <a:r>
              <a:rPr lang="en-US" sz="1600" dirty="0">
                <a:solidFill>
                  <a:srgbClr val="000000"/>
                </a:solidFill>
              </a:rPr>
              <a:t>Describe how the skin registers changes in temperature at the skin. </a:t>
            </a:r>
          </a:p>
          <a:p>
            <a:pPr marL="342900" indent="-342900">
              <a:buFont typeface="+mj-lt"/>
              <a:buAutoNum type="arabicPeriod"/>
              <a:defRPr/>
            </a:pPr>
            <a:r>
              <a:rPr lang="en-US" sz="1600" dirty="0">
                <a:solidFill>
                  <a:srgbClr val="000000"/>
                </a:solidFill>
              </a:rPr>
              <a:t>Discuss the role of </a:t>
            </a:r>
            <a:r>
              <a:rPr lang="en-US" sz="1600" dirty="0" err="1">
                <a:solidFill>
                  <a:srgbClr val="000000"/>
                </a:solidFill>
              </a:rPr>
              <a:t>nociceptors</a:t>
            </a:r>
            <a:r>
              <a:rPr lang="en-US" sz="1600" dirty="0">
                <a:solidFill>
                  <a:srgbClr val="000000"/>
                </a:solidFill>
              </a:rPr>
              <a:t> in the perception of pain and how pain is modified by gate control theory. </a:t>
            </a:r>
          </a:p>
          <a:p>
            <a:pPr marL="342900" indent="-342900">
              <a:buFont typeface="+mj-lt"/>
              <a:buAutoNum type="arabicPeriod"/>
              <a:defRPr/>
            </a:pPr>
            <a:r>
              <a:rPr lang="en-US" sz="1600" dirty="0">
                <a:solidFill>
                  <a:srgbClr val="000000"/>
                </a:solidFill>
              </a:rPr>
              <a:t>Identify the pathways from receptors in the skin to the somatosensory cortex in the brain. </a:t>
            </a:r>
          </a:p>
          <a:p>
            <a:pPr marL="342900" indent="-342900">
              <a:buFont typeface="+mj-lt"/>
              <a:buAutoNum type="arabicPeriod"/>
              <a:defRPr/>
            </a:pPr>
            <a:r>
              <a:rPr lang="en-US" sz="1600" dirty="0">
                <a:solidFill>
                  <a:srgbClr val="000000"/>
                </a:solidFill>
              </a:rPr>
              <a:t>Examine the role of endogenous opioids in controlling pain perception. </a:t>
            </a:r>
          </a:p>
          <a:p>
            <a:pPr marL="342900" indent="-342900">
              <a:buFont typeface="+mj-lt"/>
              <a:buAutoNum type="arabicPeriod"/>
              <a:defRPr/>
            </a:pPr>
            <a:r>
              <a:rPr lang="en-US" sz="1600" dirty="0">
                <a:solidFill>
                  <a:srgbClr val="000000"/>
                </a:solidFill>
              </a:rPr>
              <a:t>Explain the difference between pain and itch and how they interact. </a:t>
            </a:r>
          </a:p>
          <a:p>
            <a:pPr marL="342900" indent="-342900">
              <a:buFont typeface="+mj-lt"/>
              <a:buAutoNum type="arabicPeriod"/>
              <a:defRPr/>
            </a:pPr>
            <a:r>
              <a:rPr lang="en-US" sz="1600" dirty="0">
                <a:solidFill>
                  <a:srgbClr val="000000"/>
                </a:solidFill>
              </a:rPr>
              <a:t>Describe the role movement plays in creating the perception of active touch. </a:t>
            </a:r>
          </a:p>
          <a:p>
            <a:pPr marL="342900" indent="-342900">
              <a:buFont typeface="+mj-lt"/>
              <a:buAutoNum type="arabicPeriod"/>
              <a:defRPr/>
            </a:pPr>
            <a:r>
              <a:rPr lang="en-US" sz="1600" dirty="0">
                <a:solidFill>
                  <a:srgbClr val="000000"/>
                </a:solidFill>
              </a:rPr>
              <a:t>Explain how the vestibular system operates to aid in the perception of balance and acceleration. </a:t>
            </a:r>
          </a:p>
          <a:p>
            <a:pPr marL="342900" indent="-342900">
              <a:buFont typeface="+mj-lt"/>
              <a:buAutoNum type="arabicPeriod"/>
              <a:defRPr/>
            </a:pPr>
            <a:r>
              <a:rPr lang="en-US" sz="1600" dirty="0">
                <a:solidFill>
                  <a:srgbClr val="000000"/>
                </a:solidFill>
              </a:rPr>
              <a:t>Explain how our somatosensory system is used in the reading of Braille. </a:t>
            </a:r>
          </a:p>
          <a:p>
            <a:pPr marL="342900" indent="-342900">
              <a:buFont typeface="+mj-lt"/>
              <a:buAutoNum type="arabicPeriod"/>
              <a:defRPr/>
            </a:pPr>
            <a:r>
              <a:rPr lang="en-US" sz="1600" dirty="0">
                <a:solidFill>
                  <a:srgbClr val="000000"/>
                </a:solidFill>
              </a:rPr>
              <a:t>Explain how electroreception is possible in </a:t>
            </a:r>
            <a:r>
              <a:rPr lang="en-US" sz="1600" dirty="0" smtClean="0">
                <a:solidFill>
                  <a:srgbClr val="000000"/>
                </a:solidFill>
              </a:rPr>
              <a:t>fish.</a:t>
            </a:r>
            <a:endParaRPr lang="en-US" sz="1600" dirty="0" smtClean="0">
              <a:solidFill>
                <a:srgbClr val="000000"/>
              </a:solidFill>
              <a:latin typeface="+mj-lt"/>
            </a:endParaRP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8600" y="1219200"/>
            <a:ext cx="8534400" cy="758825"/>
          </a:xfrm>
        </p:spPr>
        <p:txBody>
          <a:bodyPr/>
          <a:lstStyle/>
          <a:p>
            <a:r>
              <a:rPr lang="en-US" altLang="en-US" sz="2800" smtClean="0">
                <a:solidFill>
                  <a:srgbClr val="000000"/>
                </a:solidFill>
                <a:ea typeface="ＭＳ Ｐゴシック" pitchFamily="34" charset="-128"/>
              </a:rPr>
              <a:t>The “What” Channel: Softball or Grapefruit? </a:t>
            </a:r>
          </a:p>
        </p:txBody>
      </p:sp>
      <p:pic>
        <p:nvPicPr>
          <p:cNvPr id="25603"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28600" y="2276475"/>
            <a:ext cx="8504238" cy="3676650"/>
          </a:xfrm>
        </p:spPr>
      </p:pic>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1371600"/>
            <a:ext cx="8534400" cy="758825"/>
          </a:xfrm>
        </p:spPr>
        <p:txBody>
          <a:bodyPr/>
          <a:lstStyle/>
          <a:p>
            <a:r>
              <a:rPr lang="en-US" altLang="en-US" smtClean="0">
                <a:solidFill>
                  <a:srgbClr val="000000"/>
                </a:solidFill>
                <a:ea typeface="ＭＳ Ｐゴシック" pitchFamily="34" charset="-128"/>
              </a:rPr>
              <a:t>Pathways for Pain </a:t>
            </a:r>
          </a:p>
        </p:txBody>
      </p:sp>
      <p:sp>
        <p:nvSpPr>
          <p:cNvPr id="26627" name="Content Placeholder 2"/>
          <p:cNvSpPr>
            <a:spLocks noGrp="1"/>
          </p:cNvSpPr>
          <p:nvPr>
            <p:ph sz="quarter" idx="1"/>
          </p:nvPr>
        </p:nvSpPr>
        <p:spPr>
          <a:xfrm>
            <a:off x="301625" y="2743200"/>
            <a:ext cx="8504238" cy="3355975"/>
          </a:xfrm>
        </p:spPr>
        <p:txBody>
          <a:bodyPr/>
          <a:lstStyle/>
          <a:p>
            <a:r>
              <a:rPr lang="en-US" altLang="en-US" sz="3200" smtClean="0">
                <a:solidFill>
                  <a:srgbClr val="000000"/>
                </a:solidFill>
                <a:ea typeface="ＭＳ Ｐゴシック" pitchFamily="34" charset="-128"/>
              </a:rPr>
              <a:t>Gate control theory</a:t>
            </a:r>
          </a:p>
          <a:p>
            <a:r>
              <a:rPr lang="en-US" altLang="en-US" sz="3200" smtClean="0">
                <a:solidFill>
                  <a:srgbClr val="000000"/>
                </a:solidFill>
                <a:ea typeface="ＭＳ Ｐゴシック" pitchFamily="34" charset="-128"/>
              </a:rPr>
              <a:t>Substantia gelatinosa</a:t>
            </a:r>
          </a:p>
          <a:p>
            <a:r>
              <a:rPr lang="en-US" altLang="en-US" sz="3200" smtClean="0">
                <a:solidFill>
                  <a:srgbClr val="000000"/>
                </a:solidFill>
                <a:ea typeface="ＭＳ Ｐゴシック" pitchFamily="34" charset="-128"/>
              </a:rPr>
              <a:t>Dorsal horn</a:t>
            </a:r>
          </a:p>
          <a:p>
            <a:r>
              <a:rPr lang="en-US" altLang="en-US" sz="3200" smtClean="0">
                <a:solidFill>
                  <a:srgbClr val="000000"/>
                </a:solidFill>
                <a:ea typeface="ＭＳ Ｐゴシック" pitchFamily="34" charset="-128"/>
              </a:rPr>
              <a:t>Anterior cingulate cortex </a:t>
            </a:r>
          </a:p>
        </p:txBody>
      </p:sp>
      <p:sp>
        <p:nvSpPr>
          <p:cNvPr id="2662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534400" cy="758825"/>
          </a:xfrm>
        </p:spPr>
        <p:txBody>
          <a:bodyPr/>
          <a:lstStyle/>
          <a:p>
            <a:pPr>
              <a:defRPr/>
            </a:pPr>
            <a:r>
              <a:rPr lang="en-US" sz="3600" dirty="0">
                <a:solidFill>
                  <a:srgbClr val="000000"/>
                </a:solidFill>
                <a:latin typeface="+mn-lt"/>
              </a:rPr>
              <a:t>Gate </a:t>
            </a:r>
            <a:r>
              <a:rPr lang="en-US" sz="3600" dirty="0" smtClean="0">
                <a:solidFill>
                  <a:srgbClr val="000000"/>
                </a:solidFill>
                <a:latin typeface="+mn-lt"/>
              </a:rPr>
              <a:t>Control Theory</a:t>
            </a:r>
            <a:endParaRPr lang="en-US" dirty="0">
              <a:solidFill>
                <a:srgbClr val="000000"/>
              </a:solidFill>
            </a:endParaRPr>
          </a:p>
        </p:txBody>
      </p:sp>
      <p:sp>
        <p:nvSpPr>
          <p:cNvPr id="27651"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27652" name="Content Placeholder 6"/>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590800" y="1792288"/>
            <a:ext cx="3886200" cy="4371975"/>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143000"/>
            <a:ext cx="8534400" cy="758825"/>
          </a:xfrm>
        </p:spPr>
        <p:txBody>
          <a:bodyPr/>
          <a:lstStyle/>
          <a:p>
            <a:r>
              <a:rPr lang="en-US" altLang="en-US" sz="2800" smtClean="0">
                <a:solidFill>
                  <a:srgbClr val="000000"/>
                </a:solidFill>
                <a:ea typeface="ＭＳ Ｐゴシック" pitchFamily="34" charset="-128"/>
              </a:rPr>
              <a:t>The Neurochemistry of Pain: Endogenous Opioids </a:t>
            </a:r>
          </a:p>
        </p:txBody>
      </p:sp>
      <p:sp>
        <p:nvSpPr>
          <p:cNvPr id="28675" name="Content Placeholder 2"/>
          <p:cNvSpPr>
            <a:spLocks noGrp="1"/>
          </p:cNvSpPr>
          <p:nvPr>
            <p:ph sz="quarter" idx="1"/>
          </p:nvPr>
        </p:nvSpPr>
        <p:spPr>
          <a:xfrm>
            <a:off x="301625" y="2286000"/>
            <a:ext cx="8504238" cy="3813175"/>
          </a:xfrm>
        </p:spPr>
        <p:txBody>
          <a:bodyPr/>
          <a:lstStyle/>
          <a:p>
            <a:r>
              <a:rPr lang="en-US" altLang="en-US" sz="3200" smtClean="0">
                <a:solidFill>
                  <a:srgbClr val="000000"/>
                </a:solidFill>
                <a:ea typeface="ＭＳ Ｐゴシック" pitchFamily="34" charset="-128"/>
              </a:rPr>
              <a:t>Endogenous opioids</a:t>
            </a:r>
          </a:p>
          <a:p>
            <a:endParaRPr lang="en-US" altLang="en-US" sz="3200" smtClean="0">
              <a:solidFill>
                <a:srgbClr val="000000"/>
              </a:solidFill>
              <a:ea typeface="ＭＳ Ｐゴシック" pitchFamily="34" charset="-128"/>
            </a:endParaRPr>
          </a:p>
          <a:p>
            <a:r>
              <a:rPr lang="en-US" altLang="en-US" sz="3200" smtClean="0">
                <a:solidFill>
                  <a:srgbClr val="000000"/>
                </a:solidFill>
                <a:ea typeface="ＭＳ Ｐゴシック" pitchFamily="34" charset="-128"/>
              </a:rPr>
              <a:t>Analgesia </a:t>
            </a:r>
          </a:p>
        </p:txBody>
      </p:sp>
      <p:sp>
        <p:nvSpPr>
          <p:cNvPr id="2867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914400"/>
            <a:ext cx="8534400" cy="758825"/>
          </a:xfrm>
        </p:spPr>
        <p:txBody>
          <a:bodyPr/>
          <a:lstStyle/>
          <a:p>
            <a:r>
              <a:rPr lang="en-US" altLang="en-US" smtClean="0">
                <a:solidFill>
                  <a:srgbClr val="000000"/>
                </a:solidFill>
                <a:ea typeface="ＭＳ Ｐゴシック" pitchFamily="34" charset="-128"/>
              </a:rPr>
              <a:t>The Perception of Itch </a:t>
            </a:r>
          </a:p>
        </p:txBody>
      </p:sp>
      <p:sp>
        <p:nvSpPr>
          <p:cNvPr id="29699" name="Content Placeholder 2"/>
          <p:cNvSpPr>
            <a:spLocks noGrp="1"/>
          </p:cNvSpPr>
          <p:nvPr>
            <p:ph sz="quarter" idx="1"/>
          </p:nvPr>
        </p:nvSpPr>
        <p:spPr>
          <a:xfrm>
            <a:off x="301625" y="1981200"/>
            <a:ext cx="8504238" cy="4117975"/>
          </a:xfrm>
        </p:spPr>
        <p:txBody>
          <a:bodyPr/>
          <a:lstStyle/>
          <a:p>
            <a:r>
              <a:rPr lang="en-US" altLang="en-US" sz="3200" smtClean="0">
                <a:solidFill>
                  <a:srgbClr val="000000"/>
                </a:solidFill>
                <a:ea typeface="ＭＳ Ｐゴシック" pitchFamily="34" charset="-128"/>
              </a:rPr>
              <a:t>Pruriceptors</a:t>
            </a:r>
            <a:r>
              <a:rPr lang="en-US" altLang="en-US" b="1" smtClean="0">
                <a:solidFill>
                  <a:srgbClr val="000000"/>
                </a:solidFill>
                <a:ea typeface="ＭＳ Ｐゴシック" pitchFamily="34" charset="-128"/>
              </a:rPr>
              <a:t> </a:t>
            </a:r>
            <a:endParaRPr lang="en-US" altLang="en-US" smtClean="0">
              <a:solidFill>
                <a:srgbClr val="000000"/>
              </a:solidFill>
              <a:ea typeface="ＭＳ Ｐゴシック" pitchFamily="34" charset="-128"/>
            </a:endParaRPr>
          </a:p>
        </p:txBody>
      </p:sp>
      <p:sp>
        <p:nvSpPr>
          <p:cNvPr id="2970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29701" name="Picture 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05200" y="2330450"/>
            <a:ext cx="3276600"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990600"/>
            <a:ext cx="8534400" cy="758825"/>
          </a:xfrm>
        </p:spPr>
        <p:txBody>
          <a:bodyPr/>
          <a:lstStyle/>
          <a:p>
            <a:r>
              <a:rPr lang="en-US" altLang="en-US" sz="3200" smtClean="0">
                <a:solidFill>
                  <a:srgbClr val="000000"/>
                </a:solidFill>
                <a:ea typeface="ＭＳ Ｐゴシック" pitchFamily="34" charset="-128"/>
              </a:rPr>
              <a:t>Haptic Perception </a:t>
            </a:r>
          </a:p>
        </p:txBody>
      </p:sp>
      <p:sp>
        <p:nvSpPr>
          <p:cNvPr id="30723" name="Content Placeholder 2"/>
          <p:cNvSpPr>
            <a:spLocks noGrp="1"/>
          </p:cNvSpPr>
          <p:nvPr>
            <p:ph sz="quarter" idx="1"/>
          </p:nvPr>
        </p:nvSpPr>
        <p:spPr>
          <a:xfrm>
            <a:off x="301625" y="1905000"/>
            <a:ext cx="8504238" cy="4194175"/>
          </a:xfrm>
        </p:spPr>
        <p:txBody>
          <a:bodyPr/>
          <a:lstStyle/>
          <a:p>
            <a:r>
              <a:rPr lang="en-US" altLang="en-US" sz="3200" smtClean="0">
                <a:solidFill>
                  <a:srgbClr val="000000"/>
                </a:solidFill>
                <a:ea typeface="ＭＳ Ｐゴシック" pitchFamily="34" charset="-128"/>
              </a:rPr>
              <a:t>Exploratory Procedures</a:t>
            </a:r>
          </a:p>
          <a:p>
            <a:r>
              <a:rPr lang="en-US" altLang="en-US" sz="3200" smtClean="0">
                <a:solidFill>
                  <a:srgbClr val="000000"/>
                </a:solidFill>
                <a:ea typeface="ＭＳ Ｐゴシック" pitchFamily="34" charset="-128"/>
              </a:rPr>
              <a:t>Tactile Agnosia </a:t>
            </a:r>
          </a:p>
        </p:txBody>
      </p:sp>
      <p:sp>
        <p:nvSpPr>
          <p:cNvPr id="3072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3072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51450" y="1752600"/>
            <a:ext cx="33035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1143000"/>
            <a:ext cx="8534400" cy="758825"/>
          </a:xfrm>
        </p:spPr>
        <p:txBody>
          <a:bodyPr/>
          <a:lstStyle/>
          <a:p>
            <a:r>
              <a:rPr lang="en-US" altLang="en-US" sz="2800" smtClean="0">
                <a:solidFill>
                  <a:srgbClr val="000000"/>
                </a:solidFill>
                <a:ea typeface="ＭＳ Ｐゴシック" pitchFamily="34" charset="-128"/>
              </a:rPr>
              <a:t>The Vestibular System: The Perception of Balance </a:t>
            </a:r>
          </a:p>
        </p:txBody>
      </p:sp>
      <p:sp>
        <p:nvSpPr>
          <p:cNvPr id="31747" name="Content Placeholder 2"/>
          <p:cNvSpPr>
            <a:spLocks noGrp="1"/>
          </p:cNvSpPr>
          <p:nvPr>
            <p:ph sz="quarter" idx="1"/>
          </p:nvPr>
        </p:nvSpPr>
        <p:spPr>
          <a:xfrm>
            <a:off x="301625" y="2438400"/>
            <a:ext cx="8504238" cy="3660775"/>
          </a:xfrm>
        </p:spPr>
        <p:txBody>
          <a:bodyPr/>
          <a:lstStyle/>
          <a:p>
            <a:r>
              <a:rPr lang="en-US" altLang="en-US" sz="2800" smtClean="0">
                <a:solidFill>
                  <a:srgbClr val="000000"/>
                </a:solidFill>
                <a:ea typeface="ＭＳ Ｐゴシック" pitchFamily="34" charset="-128"/>
              </a:rPr>
              <a:t>Vestibular system</a:t>
            </a:r>
          </a:p>
          <a:p>
            <a:r>
              <a:rPr lang="en-US" altLang="en-US" sz="2800" smtClean="0">
                <a:solidFill>
                  <a:srgbClr val="000000"/>
                </a:solidFill>
                <a:ea typeface="ＭＳ Ｐゴシック" pitchFamily="34" charset="-128"/>
              </a:rPr>
              <a:t>Semicircular canals</a:t>
            </a:r>
          </a:p>
          <a:p>
            <a:r>
              <a:rPr lang="en-US" altLang="en-US" sz="2800" smtClean="0">
                <a:solidFill>
                  <a:srgbClr val="000000"/>
                </a:solidFill>
                <a:ea typeface="ＭＳ Ｐゴシック" pitchFamily="34" charset="-128"/>
              </a:rPr>
              <a:t>Otolith organs</a:t>
            </a:r>
          </a:p>
          <a:p>
            <a:r>
              <a:rPr lang="en-US" altLang="en-US" sz="2800" smtClean="0">
                <a:solidFill>
                  <a:srgbClr val="000000"/>
                </a:solidFill>
                <a:ea typeface="ＭＳ Ｐゴシック" pitchFamily="34" charset="-128"/>
              </a:rPr>
              <a:t>Endolymph</a:t>
            </a:r>
          </a:p>
          <a:p>
            <a:r>
              <a:rPr lang="en-US" altLang="en-US" sz="2800" smtClean="0">
                <a:solidFill>
                  <a:srgbClr val="000000"/>
                </a:solidFill>
                <a:ea typeface="ＭＳ Ｐゴシック" pitchFamily="34" charset="-128"/>
              </a:rPr>
              <a:t>Vestibular complex</a:t>
            </a:r>
          </a:p>
          <a:p>
            <a:r>
              <a:rPr lang="en-US" altLang="en-US" sz="2800" smtClean="0">
                <a:solidFill>
                  <a:srgbClr val="000000"/>
                </a:solidFill>
                <a:ea typeface="ＭＳ Ｐゴシック" pitchFamily="34" charset="-128"/>
              </a:rPr>
              <a:t>Parietal insular vestibular cortex </a:t>
            </a:r>
          </a:p>
        </p:txBody>
      </p:sp>
      <p:sp>
        <p:nvSpPr>
          <p:cNvPr id="3174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04800" y="990600"/>
            <a:ext cx="8534400" cy="758825"/>
          </a:xfrm>
        </p:spPr>
        <p:txBody>
          <a:bodyPr/>
          <a:lstStyle/>
          <a:p>
            <a:r>
              <a:rPr lang="en-US" altLang="en-US" sz="3600" smtClean="0">
                <a:solidFill>
                  <a:srgbClr val="000000"/>
                </a:solidFill>
                <a:ea typeface="ＭＳ Ｐゴシック" pitchFamily="34" charset="-128"/>
              </a:rPr>
              <a:t>The Anatomy of the Vestibular System</a:t>
            </a:r>
            <a:endParaRPr lang="en-US" altLang="en-US" smtClean="0">
              <a:solidFill>
                <a:srgbClr val="000000"/>
              </a:solidFill>
              <a:ea typeface="ＭＳ Ｐゴシック" pitchFamily="34" charset="-128"/>
            </a:endParaRPr>
          </a:p>
        </p:txBody>
      </p:sp>
      <p:pic>
        <p:nvPicPr>
          <p:cNvPr id="32771"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809750" y="1752600"/>
            <a:ext cx="5494338" cy="4572000"/>
          </a:xfrm>
        </p:spPr>
      </p:pic>
      <p:sp>
        <p:nvSpPr>
          <p:cNvPr id="327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Application: Reading Braille </a:t>
            </a:r>
          </a:p>
        </p:txBody>
      </p:sp>
      <p:pic>
        <p:nvPicPr>
          <p:cNvPr id="33795" name="Content Placeholder 2"/>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52400" y="2058988"/>
            <a:ext cx="4394200" cy="2359025"/>
          </a:xfrm>
        </p:spPr>
      </p:pic>
      <p:sp>
        <p:nvSpPr>
          <p:cNvPr id="337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33797" name="Picture 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95800" y="3359150"/>
            <a:ext cx="4445000" cy="294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1371600"/>
            <a:ext cx="8534400" cy="758825"/>
          </a:xfrm>
        </p:spPr>
        <p:txBody>
          <a:bodyPr/>
          <a:lstStyle/>
          <a:p>
            <a:r>
              <a:rPr lang="en-US" altLang="en-US" b="1" i="1" smtClean="0">
                <a:solidFill>
                  <a:srgbClr val="000000"/>
                </a:solidFill>
                <a:ea typeface="ＭＳ Ｐゴシック" pitchFamily="34" charset="-128"/>
              </a:rPr>
              <a:t>IN DEPTH: Electroreception in Fish </a:t>
            </a:r>
            <a:endParaRPr lang="en-US" altLang="en-US" smtClean="0">
              <a:solidFill>
                <a:srgbClr val="000000"/>
              </a:solidFill>
              <a:ea typeface="ＭＳ Ｐゴシック" pitchFamily="34" charset="-128"/>
            </a:endParaRPr>
          </a:p>
        </p:txBody>
      </p:sp>
      <p:sp>
        <p:nvSpPr>
          <p:cNvPr id="34819"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Electroreception</a:t>
            </a:r>
          </a:p>
          <a:p>
            <a:r>
              <a:rPr lang="en-US" altLang="en-US" sz="2800" smtClean="0">
                <a:solidFill>
                  <a:srgbClr val="000000"/>
                </a:solidFill>
                <a:ea typeface="ＭＳ Ｐゴシック" pitchFamily="34" charset="-128"/>
              </a:rPr>
              <a:t>Passive electroreception</a:t>
            </a:r>
          </a:p>
          <a:p>
            <a:r>
              <a:rPr lang="en-US" altLang="en-US" sz="2800" smtClean="0">
                <a:solidFill>
                  <a:srgbClr val="000000"/>
                </a:solidFill>
                <a:ea typeface="ＭＳ Ｐゴシック" pitchFamily="34" charset="-128"/>
              </a:rPr>
              <a:t>Active electroreception </a:t>
            </a:r>
          </a:p>
          <a:p>
            <a:r>
              <a:rPr lang="en-US" altLang="en-US" sz="2800" smtClean="0">
                <a:solidFill>
                  <a:srgbClr val="000000"/>
                </a:solidFill>
                <a:ea typeface="ＭＳ Ｐゴシック" pitchFamily="34" charset="-128"/>
              </a:rPr>
              <a:t>Ampullae of Lorenzini</a:t>
            </a:r>
          </a:p>
          <a:p>
            <a:r>
              <a:rPr lang="en-US" altLang="en-US" sz="2800" smtClean="0">
                <a:solidFill>
                  <a:srgbClr val="000000"/>
                </a:solidFill>
                <a:ea typeface="ＭＳ Ｐゴシック" pitchFamily="34" charset="-128"/>
              </a:rPr>
              <a:t>Tuberous receptors </a:t>
            </a:r>
          </a:p>
        </p:txBody>
      </p:sp>
      <p:sp>
        <p:nvSpPr>
          <p:cNvPr id="348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34821" name="Picture 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57800" y="3048000"/>
            <a:ext cx="34528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a:spLocks noChangeArrowheads="1"/>
          </p:cNvSpPr>
          <p:nvPr/>
        </p:nvSpPr>
        <p:spPr bwMode="auto">
          <a:xfrm>
            <a:off x="2895600" y="5715000"/>
            <a:ext cx="58467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The electric eel (</a:t>
            </a:r>
            <a:r>
              <a:rPr lang="en-US" altLang="en-US" sz="2400" i="1">
                <a:latin typeface="Arial" pitchFamily="34" charset="0"/>
              </a:rPr>
              <a:t>Electrophorus electricus</a:t>
            </a:r>
            <a:r>
              <a:rPr lang="en-US" altLang="en-US" sz="2400">
                <a:latin typeface="Arial"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914400"/>
            <a:ext cx="8534400" cy="758825"/>
          </a:xfrm>
        </p:spPr>
        <p:txBody>
          <a:bodyPr/>
          <a:lstStyle/>
          <a:p>
            <a:r>
              <a:rPr lang="en-US" altLang="en-US" smtClean="0">
                <a:solidFill>
                  <a:srgbClr val="000000"/>
                </a:solidFill>
                <a:ea typeface="ＭＳ Ｐゴシック" pitchFamily="34" charset="-128"/>
              </a:rPr>
              <a:t>Introduction</a:t>
            </a:r>
          </a:p>
        </p:txBody>
      </p:sp>
      <p:pic>
        <p:nvPicPr>
          <p:cNvPr id="8195" name="Content Placeholder 6"/>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639888" y="1752600"/>
            <a:ext cx="6016625" cy="4014788"/>
          </a:xfrm>
        </p:spPr>
      </p:pic>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
        <p:nvSpPr>
          <p:cNvPr id="8197" name="TextBox 5"/>
          <p:cNvSpPr txBox="1">
            <a:spLocks noChangeArrowheads="1"/>
          </p:cNvSpPr>
          <p:nvPr/>
        </p:nvSpPr>
        <p:spPr bwMode="auto">
          <a:xfrm>
            <a:off x="3429000" y="5791200"/>
            <a:ext cx="2784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pitchFamily="34" charset="0"/>
              </a:rPr>
              <a:t>Touch Experiences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04800" y="1295400"/>
            <a:ext cx="8534400" cy="758825"/>
          </a:xfrm>
        </p:spPr>
        <p:txBody>
          <a:bodyPr/>
          <a:lstStyle/>
          <a:p>
            <a:pPr eaLnBrk="1" hangingPunct="1"/>
            <a:r>
              <a:rPr lang="en-US" altLang="en-US" smtClean="0">
                <a:solidFill>
                  <a:srgbClr val="000000"/>
                </a:solidFill>
                <a:ea typeface="ＭＳ Ｐゴシック" pitchFamily="34" charset="-128"/>
              </a:rPr>
              <a:t>Ampullae of Lorenzini </a:t>
            </a:r>
          </a:p>
        </p:txBody>
      </p:sp>
      <p:pic>
        <p:nvPicPr>
          <p:cNvPr id="358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t="9515" b="9515"/>
          <a:stretch>
            <a:fillRect/>
          </a:stretch>
        </p:blipFill>
        <p:spPr>
          <a:xfrm>
            <a:off x="381000" y="2133600"/>
            <a:ext cx="4724400" cy="2540000"/>
          </a:xfrm>
        </p:spPr>
      </p:pic>
      <p:sp>
        <p:nvSpPr>
          <p:cNvPr id="358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pic>
        <p:nvPicPr>
          <p:cNvPr id="35845" name="Picture 2"/>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638800" y="3886200"/>
            <a:ext cx="315595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The Skin and Its Receptors </a:t>
            </a:r>
          </a:p>
        </p:txBody>
      </p:sp>
      <p:sp>
        <p:nvSpPr>
          <p:cNvPr id="9219" name="Content Placeholder 2"/>
          <p:cNvSpPr>
            <a:spLocks noGrp="1"/>
          </p:cNvSpPr>
          <p:nvPr>
            <p:ph sz="quarter" idx="1"/>
          </p:nvPr>
        </p:nvSpPr>
        <p:spPr>
          <a:xfrm>
            <a:off x="301625" y="2057400"/>
            <a:ext cx="8504238" cy="4041775"/>
          </a:xfrm>
        </p:spPr>
        <p:txBody>
          <a:bodyPr/>
          <a:lstStyle/>
          <a:p>
            <a:r>
              <a:rPr lang="en-US" altLang="en-US" sz="2800" smtClean="0">
                <a:solidFill>
                  <a:srgbClr val="000000"/>
                </a:solidFill>
                <a:ea typeface="ＭＳ Ｐゴシック" pitchFamily="34" charset="-128"/>
              </a:rPr>
              <a:t>Epidermis</a:t>
            </a:r>
          </a:p>
          <a:p>
            <a:r>
              <a:rPr lang="en-US" altLang="en-US" sz="2800" smtClean="0">
                <a:solidFill>
                  <a:srgbClr val="000000"/>
                </a:solidFill>
                <a:ea typeface="ＭＳ Ｐゴシック" pitchFamily="34" charset="-128"/>
              </a:rPr>
              <a:t>Dermis</a:t>
            </a:r>
          </a:p>
          <a:p>
            <a:r>
              <a:rPr lang="en-US" altLang="en-US" sz="2800" smtClean="0">
                <a:solidFill>
                  <a:srgbClr val="000000"/>
                </a:solidFill>
                <a:ea typeface="ＭＳ Ｐゴシック" pitchFamily="34" charset="-128"/>
              </a:rPr>
              <a:t>Mechanoreceptors</a:t>
            </a:r>
          </a:p>
          <a:p>
            <a:pPr lvl="1"/>
            <a:r>
              <a:rPr lang="en-US" altLang="en-US" sz="2800" smtClean="0">
                <a:solidFill>
                  <a:srgbClr val="000000"/>
                </a:solidFill>
                <a:ea typeface="ＭＳ Ｐゴシック" pitchFamily="34" charset="-128"/>
              </a:rPr>
              <a:t>SAI mechanoreceptors</a:t>
            </a:r>
          </a:p>
          <a:p>
            <a:pPr lvl="1"/>
            <a:r>
              <a:rPr lang="en-US" altLang="en-US" sz="2800" smtClean="0">
                <a:solidFill>
                  <a:srgbClr val="000000"/>
                </a:solidFill>
                <a:ea typeface="ＭＳ Ｐゴシック" pitchFamily="34" charset="-128"/>
              </a:rPr>
              <a:t>SAII mechanoreceptors</a:t>
            </a:r>
          </a:p>
          <a:p>
            <a:pPr lvl="1"/>
            <a:r>
              <a:rPr lang="en-US" altLang="en-US" sz="2800" smtClean="0">
                <a:solidFill>
                  <a:srgbClr val="000000"/>
                </a:solidFill>
                <a:ea typeface="ＭＳ Ｐゴシック" pitchFamily="34" charset="-128"/>
              </a:rPr>
              <a:t>FAI mechanoreceptors</a:t>
            </a:r>
          </a:p>
          <a:p>
            <a:pPr lvl="1"/>
            <a:r>
              <a:rPr lang="en-US" altLang="en-US" sz="2800" smtClean="0">
                <a:solidFill>
                  <a:srgbClr val="000000"/>
                </a:solidFill>
                <a:ea typeface="ＭＳ Ｐゴシック" pitchFamily="34" charset="-128"/>
              </a:rPr>
              <a:t>FAII mechanoreceptors</a:t>
            </a:r>
          </a:p>
        </p:txBody>
      </p:sp>
      <p:sp>
        <p:nvSpPr>
          <p:cNvPr id="92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990600"/>
            <a:ext cx="8686800" cy="758825"/>
          </a:xfrm>
        </p:spPr>
        <p:txBody>
          <a:bodyPr/>
          <a:lstStyle/>
          <a:p>
            <a:pPr eaLnBrk="1" hangingPunct="1"/>
            <a:r>
              <a:rPr lang="en-US" altLang="en-US" sz="3200" smtClean="0">
                <a:solidFill>
                  <a:srgbClr val="000000"/>
                </a:solidFill>
                <a:ea typeface="ＭＳ Ｐゴシック" pitchFamily="34" charset="-128"/>
              </a:rPr>
              <a:t>Touch Receptors in a Cross-section of Skin</a:t>
            </a:r>
          </a:p>
        </p:txBody>
      </p:sp>
      <p:pic>
        <p:nvPicPr>
          <p:cNvPr id="10243"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354263" y="1793875"/>
            <a:ext cx="4359275" cy="4302125"/>
          </a:xfrm>
        </p:spPr>
      </p:pic>
      <p:sp>
        <p:nvSpPr>
          <p:cNvPr id="10244"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228600" y="990600"/>
            <a:ext cx="8534400" cy="758825"/>
          </a:xfrm>
        </p:spPr>
        <p:txBody>
          <a:bodyPr/>
          <a:lstStyle/>
          <a:p>
            <a:pPr eaLnBrk="1" hangingPunct="1">
              <a:defRPr/>
            </a:pPr>
            <a:r>
              <a:rPr lang="en-US" sz="2800" dirty="0">
                <a:solidFill>
                  <a:srgbClr val="000000"/>
                </a:solidFill>
                <a:latin typeface="+mn-lt"/>
              </a:rPr>
              <a:t>Mechanoreceptors: Types and Response </a:t>
            </a:r>
            <a:r>
              <a:rPr lang="en-US" sz="2800" dirty="0" smtClean="0">
                <a:solidFill>
                  <a:srgbClr val="000000"/>
                </a:solidFill>
                <a:latin typeface="+mn-lt"/>
              </a:rPr>
              <a:t>Properties</a:t>
            </a:r>
            <a:endParaRPr lang="en-US" sz="2800" dirty="0">
              <a:solidFill>
                <a:srgbClr val="000000"/>
              </a:solidFill>
            </a:endParaRPr>
          </a:p>
        </p:txBody>
      </p:sp>
      <p:pic>
        <p:nvPicPr>
          <p:cNvPr id="11267"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877888" y="1757363"/>
            <a:ext cx="7235825" cy="4341812"/>
          </a:xfrm>
        </p:spPr>
      </p:pic>
      <p:sp>
        <p:nvSpPr>
          <p:cNvPr id="1126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8600" y="1066800"/>
            <a:ext cx="8686800" cy="758825"/>
          </a:xfrm>
        </p:spPr>
        <p:txBody>
          <a:bodyPr/>
          <a:lstStyle/>
          <a:p>
            <a:pPr eaLnBrk="1" hangingPunct="1"/>
            <a:r>
              <a:rPr lang="en-US" altLang="en-US" sz="2800" smtClean="0">
                <a:solidFill>
                  <a:srgbClr val="000000"/>
                </a:solidFill>
                <a:ea typeface="ＭＳ Ｐゴシック" pitchFamily="34" charset="-128"/>
              </a:rPr>
              <a:t>A Model of the Body’s Two-point Threshold Response</a:t>
            </a:r>
          </a:p>
        </p:txBody>
      </p:sp>
      <p:pic>
        <p:nvPicPr>
          <p:cNvPr id="12291" name="Content Placeholder 1"/>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1914525" y="1828800"/>
            <a:ext cx="5181600" cy="4270375"/>
          </a:xfrm>
        </p:spPr>
      </p:pic>
      <p:sp>
        <p:nvSpPr>
          <p:cNvPr id="1229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Proprioception: Perceiving Limb Position </a:t>
            </a:r>
          </a:p>
        </p:txBody>
      </p:sp>
      <p:sp>
        <p:nvSpPr>
          <p:cNvPr id="13315"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Proprioception</a:t>
            </a:r>
          </a:p>
          <a:p>
            <a:r>
              <a:rPr lang="en-US" altLang="en-US" sz="2800" smtClean="0">
                <a:solidFill>
                  <a:srgbClr val="000000"/>
                </a:solidFill>
                <a:ea typeface="ＭＳ Ｐゴシック" pitchFamily="34" charset="-128"/>
              </a:rPr>
              <a:t>Muscle spindles</a:t>
            </a:r>
          </a:p>
          <a:p>
            <a:r>
              <a:rPr lang="en-US" altLang="en-US" sz="2800" smtClean="0">
                <a:solidFill>
                  <a:srgbClr val="000000"/>
                </a:solidFill>
                <a:ea typeface="ＭＳ Ｐゴシック" pitchFamily="34" charset="-128"/>
              </a:rPr>
              <a:t>Joint receptors</a:t>
            </a:r>
          </a:p>
          <a:p>
            <a:r>
              <a:rPr lang="en-US" altLang="en-US" sz="2800" smtClean="0">
                <a:solidFill>
                  <a:srgbClr val="000000"/>
                </a:solidFill>
                <a:ea typeface="ＭＳ Ｐゴシック" pitchFamily="34" charset="-128"/>
              </a:rPr>
              <a:t>Golgi tendon organs</a:t>
            </a:r>
          </a:p>
          <a:p>
            <a:r>
              <a:rPr lang="en-US" altLang="en-US" sz="2800" smtClean="0">
                <a:solidFill>
                  <a:srgbClr val="000000"/>
                </a:solidFill>
                <a:ea typeface="ＭＳ Ｐゴシック" pitchFamily="34" charset="-128"/>
              </a:rPr>
              <a:t>Phantom limb syndrome </a:t>
            </a:r>
          </a:p>
        </p:txBody>
      </p:sp>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8534400" cy="758825"/>
          </a:xfrm>
        </p:spPr>
        <p:txBody>
          <a:bodyPr/>
          <a:lstStyle/>
          <a:p>
            <a:pPr>
              <a:defRPr/>
            </a:pPr>
            <a:r>
              <a:rPr lang="en-US" sz="3600" dirty="0">
                <a:solidFill>
                  <a:srgbClr val="000000"/>
                </a:solidFill>
                <a:latin typeface="+mn-lt"/>
              </a:rPr>
              <a:t>Sensory </a:t>
            </a:r>
            <a:r>
              <a:rPr lang="en-US" sz="3600" dirty="0" smtClean="0">
                <a:solidFill>
                  <a:srgbClr val="000000"/>
                </a:solidFill>
                <a:latin typeface="+mn-lt"/>
              </a:rPr>
              <a:t>Receptors </a:t>
            </a:r>
            <a:r>
              <a:rPr lang="en-US" sz="3600" dirty="0">
                <a:solidFill>
                  <a:srgbClr val="000000"/>
                </a:solidFill>
                <a:latin typeface="+mn-lt"/>
              </a:rPr>
              <a:t>for </a:t>
            </a:r>
            <a:r>
              <a:rPr lang="en-US" sz="3600" dirty="0" smtClean="0">
                <a:solidFill>
                  <a:srgbClr val="000000"/>
                </a:solidFill>
                <a:latin typeface="+mn-lt"/>
              </a:rPr>
              <a:t>Proprioception</a:t>
            </a:r>
            <a:endParaRPr lang="en-US" dirty="0">
              <a:solidFill>
                <a:srgbClr val="000000"/>
              </a:solidFill>
            </a:endParaRPr>
          </a:p>
        </p:txBody>
      </p:sp>
      <p:pic>
        <p:nvPicPr>
          <p:cNvPr id="14339" name="Content Placeholder 4"/>
          <p:cNvPicPr>
            <a:picLocks noGrp="1" noChangeAspect="1"/>
          </p:cNvPicPr>
          <p:nvPr>
            <p:ph sz="quarter" idx="1"/>
          </p:nvPr>
        </p:nvPicPr>
        <p:blipFill>
          <a:blip r:embed="rId3" cstate="email">
            <a:extLst>
              <a:ext uri="{28A0092B-C50C-407E-A947-70E740481C1C}">
                <a14:useLocalDpi xmlns:a14="http://schemas.microsoft.com/office/drawing/2010/main" val="0"/>
              </a:ext>
            </a:extLst>
          </a:blip>
          <a:srcRect/>
          <a:stretch>
            <a:fillRect/>
          </a:stretch>
        </p:blipFill>
        <p:spPr>
          <a:xfrm>
            <a:off x="2151063" y="2057400"/>
            <a:ext cx="5149850" cy="4221163"/>
          </a:xfrm>
        </p:spPr>
      </p:pic>
      <p:sp>
        <p:nvSpPr>
          <p:cNvPr id="143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smtClean="0">
                <a:solidFill>
                  <a:srgbClr val="FFFFFF"/>
                </a:solidFill>
                <a:latin typeface="Arial" pitchFamily="34" charset="0"/>
              </a:rPr>
              <a:t>Schwartz and Krantz, Sensation and Perception © 2016 SAGE Publications, Inc.</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261</TotalTime>
  <Words>1496</Words>
  <Application>Microsoft Office PowerPoint</Application>
  <PresentationFormat>On-screen Show (4:3)</PresentationFormat>
  <Paragraphs>183</Paragraphs>
  <Slides>30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ＭＳ Ｐゴシック</vt:lpstr>
      <vt:lpstr>Georgia</vt:lpstr>
      <vt:lpstr>Wingdings 2</vt:lpstr>
      <vt:lpstr>Wingdings</vt:lpstr>
      <vt:lpstr>Calibri</vt:lpstr>
      <vt:lpstr>Civic</vt:lpstr>
      <vt:lpstr>PowerPoint Presentation</vt:lpstr>
      <vt:lpstr>LEARNING OBJECTIVES </vt:lpstr>
      <vt:lpstr>Introduction</vt:lpstr>
      <vt:lpstr>The Skin and Its Receptors </vt:lpstr>
      <vt:lpstr>Touch Receptors in a Cross-section of Skin</vt:lpstr>
      <vt:lpstr>Mechanoreceptors: Types and Response Properties</vt:lpstr>
      <vt:lpstr>A Model of the Body’s Two-point Threshold Response</vt:lpstr>
      <vt:lpstr>Proprioception: Perceiving Limb Position </vt:lpstr>
      <vt:lpstr>Sensory Receptors for Proprioception</vt:lpstr>
      <vt:lpstr>Thermoreception </vt:lpstr>
      <vt:lpstr>Rate of Firing in Response to Skin Temperature</vt:lpstr>
      <vt:lpstr>Nociception and the Perception of Pain </vt:lpstr>
      <vt:lpstr>Nociceptors in the Skin</vt:lpstr>
      <vt:lpstr>Neural Pathways </vt:lpstr>
      <vt:lpstr>The Dorsal Root Ganglion</vt:lpstr>
      <vt:lpstr>The Two Pathways to the Brain</vt:lpstr>
      <vt:lpstr>Somatosensory Cortex </vt:lpstr>
      <vt:lpstr>Somatosensory Cortex </vt:lpstr>
      <vt:lpstr>Suborganization of the Somatosensory Cortex </vt:lpstr>
      <vt:lpstr>The “What” Channel: Softball or Grapefruit? </vt:lpstr>
      <vt:lpstr>Pathways for Pain </vt:lpstr>
      <vt:lpstr>Gate Control Theory</vt:lpstr>
      <vt:lpstr>The Neurochemistry of Pain: Endogenous Opioids </vt:lpstr>
      <vt:lpstr>The Perception of Itch </vt:lpstr>
      <vt:lpstr>Haptic Perception </vt:lpstr>
      <vt:lpstr>The Vestibular System: The Perception of Balance </vt:lpstr>
      <vt:lpstr>The Anatomy of the Vestibular System</vt:lpstr>
      <vt:lpstr>Application: Reading Braille </vt:lpstr>
      <vt:lpstr>IN DEPTH: Electroreception in Fish </vt:lpstr>
      <vt:lpstr>Ampullae of Lorenzini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43</cp:revision>
  <dcterms:created xsi:type="dcterms:W3CDTF">2012-08-30T20:44:25Z</dcterms:created>
  <dcterms:modified xsi:type="dcterms:W3CDTF">2015-08-04T04:55:08Z</dcterms:modified>
</cp:coreProperties>
</file>