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handoutMasterIdLst>
    <p:handoutMasterId r:id="rId23"/>
  </p:handoutMasterIdLst>
  <p:sldIdLst>
    <p:sldId id="258" r:id="rId2"/>
    <p:sldId id="287" r:id="rId3"/>
    <p:sldId id="305" r:id="rId4"/>
    <p:sldId id="304" r:id="rId5"/>
    <p:sldId id="307" r:id="rId6"/>
    <p:sldId id="308" r:id="rId7"/>
    <p:sldId id="306" r:id="rId8"/>
    <p:sldId id="309" r:id="rId9"/>
    <p:sldId id="300" r:id="rId10"/>
    <p:sldId id="311" r:id="rId11"/>
    <p:sldId id="310" r:id="rId12"/>
    <p:sldId id="312" r:id="rId13"/>
    <p:sldId id="299" r:id="rId14"/>
    <p:sldId id="294" r:id="rId15"/>
    <p:sldId id="293" r:id="rId16"/>
    <p:sldId id="265" r:id="rId17"/>
    <p:sldId id="266" r:id="rId18"/>
    <p:sldId id="292" r:id="rId19"/>
    <p:sldId id="267" r:id="rId20"/>
    <p:sldId id="288"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02" y="7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92" d="100"/>
        <a:sy n="292"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fld id="{5572C53E-59A9-4434-868B-3DE6E8FE8C76}"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A25C1FDC-6FE6-4E83-A3C4-06FBC255C45D}" type="slidenum">
              <a:rPr lang="en-US" altLang="en-US"/>
              <a:pPr>
                <a:defRPr/>
              </a:pPr>
              <a:t>‹#›</a:t>
            </a:fld>
            <a:endParaRPr lang="en-US" altLang="en-US"/>
          </a:p>
        </p:txBody>
      </p:sp>
    </p:spTree>
    <p:extLst>
      <p:ext uri="{BB962C8B-B14F-4D97-AF65-F5344CB8AC3E}">
        <p14:creationId xmlns:p14="http://schemas.microsoft.com/office/powerpoint/2010/main" val="5436328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ED47EE3D-7392-4481-A6B9-FFB81F1958BC}"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4532BA25-F74A-43FD-B71C-9E414AD1CC12}" type="slidenum">
              <a:rPr lang="en-US" altLang="en-US"/>
              <a:pPr>
                <a:defRPr/>
              </a:pPr>
              <a:t>‹#›</a:t>
            </a:fld>
            <a:endParaRPr lang="en-US" altLang="en-US"/>
          </a:p>
        </p:txBody>
      </p:sp>
    </p:spTree>
    <p:extLst>
      <p:ext uri="{BB962C8B-B14F-4D97-AF65-F5344CB8AC3E}">
        <p14:creationId xmlns:p14="http://schemas.microsoft.com/office/powerpoint/2010/main" val="332868715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itchFamily="34" charset="-128"/>
            </a:endParaRP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C0CDDC8-E8A2-47C0-8A15-EAF006773AF9}" type="slidenum">
              <a:rPr lang="en-US" altLang="en-US"/>
              <a:pPr eaLnBrk="1" hangingPunct="1">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15.11 An actual human tongue. </a:t>
            </a:r>
          </a:p>
          <a:p>
            <a:r>
              <a:rPr lang="en-US" altLang="en-US" smtClean="0">
                <a:ea typeface="ＭＳ Ｐゴシック" pitchFamily="34" charset="-128"/>
              </a:rPr>
              <a:t>The little bumps are the papillae, which contain the taste buds.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BAADA46-5DB2-4658-97E1-B1062B326E30}" type="slidenum">
              <a:rPr lang="en-US" altLang="en-US"/>
              <a:pPr eaLnBrk="1" hangingPunct="1">
                <a:spcBef>
                  <a:spcPct val="0"/>
                </a:spcBef>
              </a:pPr>
              <a:t>15</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15.12 The anatomy of the tongue. </a:t>
            </a:r>
          </a:p>
          <a:p>
            <a:r>
              <a:rPr lang="en-US" altLang="en-US" smtClean="0">
                <a:ea typeface="ＭＳ Ｐゴシック" pitchFamily="34" charset="-128"/>
              </a:rPr>
              <a:t>The human tongue contains four kinds of papillae, three of which contain taste buds. Circumvallate papillae are located in a line along the back of the tongue. Foliate taste buds are located along the sides of the taste buds. Fungiform taste buds are widely distributed but more concentrated toward the front of the tongue.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77D3C15-B2D8-4F00-9793-66332D4F0C9F}" type="slidenum">
              <a:rPr lang="en-US" altLang="en-US"/>
              <a:pPr eaLnBrk="1" hangingPunct="1">
                <a:spcBef>
                  <a:spcPct val="0"/>
                </a:spcBef>
              </a:pPr>
              <a:t>16</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15.13 Pathways of taste to the brain. </a:t>
            </a:r>
          </a:p>
          <a:p>
            <a:r>
              <a:rPr lang="en-US" altLang="en-US" smtClean="0">
                <a:ea typeface="ＭＳ Ｐゴシック" pitchFamily="34" charset="-128"/>
              </a:rPr>
              <a:t>Information from the tongue is sent through the cranial nerves to the nucleus of the solitary tract, then to the ventral posterior medial nucleus of the thalamus, then to the insula, and from there to the orbitofrontal cortex as well as areas in the limbic system.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FA8EC0D-0437-4CDA-84B5-6CC3AE7D1D51}" type="slidenum">
              <a:rPr lang="en-US" altLang="en-US"/>
              <a:pPr eaLnBrk="1" hangingPunct="1">
                <a:spcBef>
                  <a:spcPct val="0"/>
                </a:spcBef>
              </a:pPr>
              <a:t>17</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15.14 </a:t>
            </a:r>
          </a:p>
          <a:p>
            <a:r>
              <a:rPr lang="en-US" altLang="en-US" smtClean="0">
                <a:ea typeface="ＭＳ Ｐゴシック" pitchFamily="34" charset="-128"/>
              </a:rPr>
              <a:t>Taste and olfaction, as well as vision, audition, and the somatosensory system, all contribute to our perception of flavor. Sweet, salty, and umami tastes alert us to foods with needed nutrients. Sweet means sugar and therefore carbohydrates, which we need to survive. Salty foods obviously contain salt, which our bodies require, and umami (a Japanese word meaning “savory”) is associated with the taste of proteins, which our bodies need to break down into amino acids in order to build our own proteins.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4E3DC67-22E6-4725-B4A4-6D2F54E70906}" type="slidenum">
              <a:rPr lang="en-US" altLang="en-US"/>
              <a:pPr eaLnBrk="1" hangingPunct="1">
                <a:spcBef>
                  <a:spcPct val="0"/>
                </a:spcBef>
              </a:pPr>
              <a:t>19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15.1 </a:t>
            </a:r>
          </a:p>
          <a:p>
            <a:r>
              <a:rPr lang="en-US" altLang="en-US" smtClean="0">
                <a:ea typeface="ＭＳ Ｐゴシック" pitchFamily="34" charset="-128"/>
              </a:rPr>
              <a:t>Examine these photographs. Each is associated with a characteristic odor. Consider each object and think about the odor of that object. Is it pleasant or unpleasant? Is it weak or strong? </a:t>
            </a: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9118610-08E0-4BF2-A05C-29495A242D7D}" type="slidenum">
              <a:rPr lang="en-US" altLang="en-US"/>
              <a:pPr eaLnBrk="1" hangingPunct="1">
                <a:spcBef>
                  <a:spcPct val="0"/>
                </a:spcBef>
              </a:pPr>
              <a:t>3</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15.2 Gross anatomy (no pun intended) of the human nose. </a:t>
            </a:r>
          </a:p>
          <a:p>
            <a:r>
              <a:rPr lang="en-US" altLang="en-US" smtClean="0">
                <a:ea typeface="ＭＳ Ｐゴシック" pitchFamily="34" charset="-128"/>
              </a:rPr>
              <a:t>Odorants enter the nasal cavity and make their way up to the olfactory epithelium. The turbinates, which are bones covered with epithelial tissue, keep the air circulating up toward the olfactory epithelium. </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996A501-1D64-4EB2-B9A7-D4E87FEEFE51}" type="slidenum">
              <a:rPr lang="en-US" altLang="en-US"/>
              <a:pPr eaLnBrk="1" hangingPunct="1">
                <a:spcBef>
                  <a:spcPct val="0"/>
                </a:spcBef>
              </a:pPr>
              <a:t>5</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15.3 The anatomy of the olfactory epithelium. </a:t>
            </a:r>
          </a:p>
          <a:p>
            <a:r>
              <a:rPr lang="en-US" altLang="en-US" smtClean="0">
                <a:ea typeface="ＭＳ Ｐゴシック" pitchFamily="34" charset="-128"/>
              </a:rPr>
              <a:t>a) The olfactory receptor neurons are located beneath the mucous layer of the epithelium. The olfactory epithelium houses three types of cells, olfactory receptor neurons, basal cells, and supporting cells. The olfactory receptor neurons are found beneath the olfactory epithelium. b) The location of the olfactory bulbs on the bottom of the sheep brain. They are much larger in sheep than human brains but lie in very similar locations in the brain. </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09E73B4-EF8F-4306-B2FD-0A26D7834FFC}" type="slidenum">
              <a:rPr lang="en-US" altLang="en-US"/>
              <a:pPr eaLnBrk="1" hangingPunct="1">
                <a:spcBef>
                  <a:spcPct val="0"/>
                </a:spcBef>
              </a:pPr>
              <a:t>6</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15.5 The anatomy of the trigeminal nerve. </a:t>
            </a:r>
          </a:p>
          <a:p>
            <a:r>
              <a:rPr lang="en-US" altLang="en-US" smtClean="0">
                <a:ea typeface="ＭＳ Ｐゴシック" pitchFamily="34" charset="-128"/>
              </a:rPr>
              <a:t>The trigeminal nerve carries information from somatosensory receptors in the nose to the thalamus. The experience of “heat” when eating chili peppers is caused by activation of the trigeminal nerve.</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51BC556-A088-4C2F-8A13-D3DA188926FC}" type="slidenum">
              <a:rPr lang="en-US" altLang="en-US"/>
              <a:pPr eaLnBrk="1" hangingPunct="1">
                <a:spcBef>
                  <a:spcPct val="0"/>
                </a:spcBef>
              </a:pPr>
              <a:t>8</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15.6 </a:t>
            </a:r>
          </a:p>
          <a:p>
            <a:r>
              <a:rPr lang="en-US" altLang="en-US" smtClean="0">
                <a:ea typeface="ＭＳ Ｐゴシック" pitchFamily="34" charset="-128"/>
              </a:rPr>
              <a:t>The pathway of odors from the olfactory receptor neurons to the brain.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B9504E1-F964-4F3E-959F-7452A72C406A}" type="slidenum">
              <a:rPr lang="en-US" altLang="en-US"/>
              <a:pPr eaLnBrk="1" hangingPunct="1">
                <a:spcBef>
                  <a:spcPct val="0"/>
                </a:spcBef>
              </a:pPr>
              <a:t>10</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15.7 The areas of the brain receiving input from the olfactory bulb. </a:t>
            </a:r>
          </a:p>
          <a:p>
            <a:r>
              <a:rPr lang="en-US" altLang="en-US" smtClean="0">
                <a:ea typeface="ＭＳ Ｐゴシック" pitchFamily="34" charset="-128"/>
              </a:rPr>
              <a:t>The olfactory bulb is located just behind the nose itself. It sends information to the piriform cortex, located in the temporal lobe, the entorhinal cortex, and the amygdala. The piriform cortex projects to the orbitofrontal cortex.</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31D3E13-88CD-4F9F-A0A1-5BF9EEFD6237}" type="slidenum">
              <a:rPr lang="en-US" altLang="en-US"/>
              <a:pPr eaLnBrk="1" hangingPunct="1">
                <a:spcBef>
                  <a:spcPct val="0"/>
                </a:spcBef>
              </a:pPr>
              <a:t>12</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15.8 Vanilla ice cream. </a:t>
            </a:r>
          </a:p>
          <a:p>
            <a:r>
              <a:rPr lang="en-US" altLang="en-US" smtClean="0">
                <a:ea typeface="ＭＳ Ｐゴシック" pitchFamily="34" charset="-128"/>
              </a:rPr>
              <a:t>The extract known as vanillin that creates the vanilla smell and taste is an odorant we are very sensitive to. </a:t>
            </a:r>
          </a:p>
          <a:p>
            <a:r>
              <a:rPr lang="en-US" altLang="en-US" smtClean="0">
                <a:ea typeface="ＭＳ Ｐゴシック" pitchFamily="34" charset="-128"/>
              </a:rPr>
              <a:t>FIGURE 15.9 Would you recognize the aromas of these dishes?</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B39B403-2A76-48FA-A22B-250D0F6B9E0F}" type="slidenum">
              <a:rPr lang="en-US" altLang="en-US"/>
              <a:pPr eaLnBrk="1" hangingPunct="1">
                <a:spcBef>
                  <a:spcPct val="0"/>
                </a:spcBef>
              </a:pPr>
              <a:t>13</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15.10 </a:t>
            </a:r>
          </a:p>
          <a:p>
            <a:r>
              <a:rPr lang="en-US" altLang="en-US" smtClean="0">
                <a:ea typeface="ＭＳ Ｐゴシック" pitchFamily="34" charset="-128"/>
              </a:rPr>
              <a:t>Cauliflower casserole.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E646F59-81CE-458C-A130-B0F04158B8C4}" type="slidenum">
              <a:rPr lang="en-US" altLang="en-US"/>
              <a:pPr eaLnBrk="1" hangingPunct="1">
                <a:spcBef>
                  <a:spcPct val="0"/>
                </a:spcBef>
              </a:pPr>
              <a:t>14</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8"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9" name="Rectangle 18"/>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0" name="Straight Connector 19"/>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1" name="Rectangle 20"/>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22" name="Oval 21"/>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Subtitle 8"/>
          <p:cNvSpPr txBox="1">
            <a:spLocks/>
          </p:cNvSpPr>
          <p:nvPr userDrawn="1"/>
        </p:nvSpPr>
        <p:spPr bwMode="auto">
          <a:xfrm>
            <a:off x="1371600" y="28194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lvl1pPr marL="0" indent="0" algn="ctr" rtl="0" eaLnBrk="0" fontAlgn="base" hangingPunct="0">
              <a:spcBef>
                <a:spcPct val="20000"/>
              </a:spcBef>
              <a:spcAft>
                <a:spcPct val="0"/>
              </a:spcAft>
              <a:buClr>
                <a:schemeClr val="accent1"/>
              </a:buClr>
              <a:buSzPct val="85000"/>
              <a:buFont typeface="Wingdings 2" charset="0"/>
              <a:buNone/>
              <a:defRPr sz="1600" b="1" kern="1200" cap="all" spc="250" baseline="0">
                <a:solidFill>
                  <a:schemeClr val="tx2"/>
                </a:solidFill>
                <a:latin typeface="+mn-lt"/>
                <a:ea typeface="ＭＳ Ｐゴシック" charset="0"/>
                <a:cs typeface="ＭＳ Ｐゴシック" charset="0"/>
              </a:defRPr>
            </a:lvl1pPr>
            <a:lvl2pPr marL="457200" indent="0" algn="ctr" rtl="0" eaLnBrk="0" fontAlgn="base" hangingPunct="0">
              <a:spcBef>
                <a:spcPct val="20000"/>
              </a:spcBef>
              <a:spcAft>
                <a:spcPct val="0"/>
              </a:spcAft>
              <a:buClr>
                <a:schemeClr val="accent2"/>
              </a:buClr>
              <a:buSzPct val="70000"/>
              <a:buFont typeface="Wingdings" charset="0"/>
              <a:buNone/>
              <a:defRPr sz="2200" kern="1200">
                <a:solidFill>
                  <a:schemeClr val="tx2"/>
                </a:solidFill>
                <a:latin typeface="+mn-lt"/>
                <a:ea typeface="ＭＳ Ｐゴシック" charset="0"/>
                <a:cs typeface="+mn-cs"/>
              </a:defRPr>
            </a:lvl2pPr>
            <a:lvl3pPr marL="914400" indent="0" algn="ctr" rtl="0" eaLnBrk="0" fontAlgn="base" hangingPunct="0">
              <a:spcBef>
                <a:spcPct val="20000"/>
              </a:spcBef>
              <a:spcAft>
                <a:spcPct val="0"/>
              </a:spcAft>
              <a:buClr>
                <a:srgbClr val="EB641B"/>
              </a:buClr>
              <a:buSzPct val="75000"/>
              <a:buFont typeface="Wingdings 2" charset="0"/>
              <a:buNone/>
              <a:defRPr sz="2000" kern="1200">
                <a:solidFill>
                  <a:schemeClr val="tx1"/>
                </a:solidFill>
                <a:latin typeface="+mn-lt"/>
                <a:ea typeface="ＭＳ Ｐゴシック" charset="0"/>
                <a:cs typeface="+mn-cs"/>
              </a:defRPr>
            </a:lvl3pPr>
            <a:lvl4pPr marL="1371600" indent="0" algn="ctr" rtl="0" eaLnBrk="0" fontAlgn="base" hangingPunct="0">
              <a:spcBef>
                <a:spcPct val="20000"/>
              </a:spcBef>
              <a:spcAft>
                <a:spcPct val="0"/>
              </a:spcAft>
              <a:buClr>
                <a:srgbClr val="39639D"/>
              </a:buClr>
              <a:buSzPct val="70000"/>
              <a:buFont typeface="Wingdings" charset="0"/>
              <a:buNone/>
              <a:defRPr sz="2000" kern="1200">
                <a:solidFill>
                  <a:schemeClr val="tx2"/>
                </a:solidFill>
                <a:latin typeface="+mn-lt"/>
                <a:ea typeface="ＭＳ Ｐゴシック" charset="0"/>
                <a:cs typeface="+mn-cs"/>
              </a:defRPr>
            </a:lvl4pPr>
            <a:lvl5pPr marL="1828800" indent="0" algn="ctr" rtl="0" eaLnBrk="0" fontAlgn="base" hangingPunct="0">
              <a:spcBef>
                <a:spcPct val="20000"/>
              </a:spcBef>
              <a:spcAft>
                <a:spcPct val="0"/>
              </a:spcAft>
              <a:buClr>
                <a:srgbClr val="474B78"/>
              </a:buClr>
              <a:buNone/>
              <a:defRPr kern="1200">
                <a:solidFill>
                  <a:schemeClr val="tx1"/>
                </a:solidFill>
                <a:latin typeface="+mn-lt"/>
                <a:ea typeface="ＭＳ Ｐゴシック" charset="0"/>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pPr>
              <a:defRPr/>
            </a:pPr>
            <a:r>
              <a:rPr lang="en-US" smtClean="0"/>
              <a:t>Click to edit Master subtitle style</a:t>
            </a:r>
            <a:endParaRPr lang="en-US"/>
          </a:p>
        </p:txBody>
      </p:sp>
      <p:sp>
        <p:nvSpPr>
          <p:cNvPr id="2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26"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B7372C70-6055-494A-BCC6-F8A9806D0A86}"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27"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8" name="Picture 4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30" name="Slide Number Placeholder 28"/>
          <p:cNvSpPr>
            <a:spLocks noGrp="1"/>
          </p:cNvSpPr>
          <p:nvPr>
            <p:ph type="sldNum" sz="quarter" idx="10"/>
          </p:nvPr>
        </p:nvSpPr>
        <p:spPr>
          <a:xfrm>
            <a:off x="4343400" y="2198688"/>
            <a:ext cx="457200" cy="441325"/>
          </a:xfrm>
        </p:spPr>
        <p:txBody>
          <a:bodyPr/>
          <a:lstStyle>
            <a:lvl1pPr>
              <a:defRPr smtClean="0"/>
            </a:lvl1pPr>
          </a:lstStyle>
          <a:p>
            <a:pPr>
              <a:defRPr/>
            </a:pPr>
            <a:fld id="{F0B45592-BD99-445F-9B4B-B8CE80E02F6A}" type="slidenum">
              <a:rPr lang="en-US" altLang="en-US"/>
              <a:pPr>
                <a:defRPr/>
              </a:pPr>
              <a:t>‹#›</a:t>
            </a:fld>
            <a:endParaRPr lang="en-US" altLang="en-US"/>
          </a:p>
        </p:txBody>
      </p:sp>
      <p:sp>
        <p:nvSpPr>
          <p:cNvPr id="31" name="Footer Placeholder 4"/>
          <p:cNvSpPr>
            <a:spLocks noGrp="1"/>
          </p:cNvSpPr>
          <p:nvPr>
            <p:ph type="ftr" sz="quarter" idx="11"/>
          </p:nvPr>
        </p:nvSpPr>
        <p:spPr>
          <a:xfrm>
            <a:off x="304800" y="6324600"/>
            <a:ext cx="4572000" cy="365125"/>
          </a:xfrm>
        </p:spPr>
        <p:txBody>
          <a:bodyPr/>
          <a:lstStyle>
            <a:lvl1pPr>
              <a:defRPr smtClean="0"/>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14454611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5"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7"/>
          <p:cNvSpPr txBox="1">
            <a:spLocks/>
          </p:cNvSpPr>
          <p:nvPr userDrawn="1"/>
        </p:nvSpPr>
        <p:spPr bwMode="auto">
          <a:xfrm>
            <a:off x="685800" y="381000"/>
            <a:ext cx="7772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nchor="b"/>
          <a:lstStyle>
            <a:lvl1pPr algn="ctr" rtl="0" eaLnBrk="0" fontAlgn="base" hangingPunct="0">
              <a:spcBef>
                <a:spcPct val="0"/>
              </a:spcBef>
              <a:spcAft>
                <a:spcPct val="0"/>
              </a:spcAft>
              <a:defRPr sz="4200" kern="1200">
                <a:solidFill>
                  <a:schemeClr val="accent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a:lstStyle>
          <a:p>
            <a:pPr>
              <a:defRPr/>
            </a:pPr>
            <a:r>
              <a:rPr lang="en-US" smtClean="0"/>
              <a:t>Click to edit Master title style</a:t>
            </a:r>
            <a:endParaRPr lang="en-US"/>
          </a:p>
        </p:txBody>
      </p:sp>
      <p:sp>
        <p:nvSpPr>
          <p:cNvPr id="17" name="Slide Number Placeholder 28"/>
          <p:cNvSpPr txBox="1">
            <a:spLocks/>
          </p:cNvSpPr>
          <p:nvPr userDrawn="1"/>
        </p:nvSpPr>
        <p:spPr>
          <a:xfrm>
            <a:off x="4343400" y="2198688"/>
            <a:ext cx="457200" cy="441325"/>
          </a:xfrm>
          <a:prstGeom prst="rect">
            <a:avLst/>
          </a:prstGeom>
        </p:spPr>
        <p:txBody>
          <a:bodyPr lIns="45720" rIns="45720" anchor="ctr">
            <a:norm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fld id="{4BB7EA50-AE25-40B3-8388-DEEC61859578}" type="slidenum">
              <a:rPr lang="en-US" altLang="en-US" sz="1600" smtClean="0">
                <a:solidFill>
                  <a:srgbClr val="7B9899"/>
                </a:solidFill>
                <a:latin typeface="Georgia" pitchFamily="18" charset="0"/>
              </a:rPr>
              <a:pPr algn="ctr" eaLnBrk="1" hangingPunct="1">
                <a:defRPr/>
              </a:pPr>
              <a:t>‹#›</a:t>
            </a:fld>
            <a:endParaRPr lang="en-US" altLang="en-US" sz="1600" smtClean="0">
              <a:solidFill>
                <a:srgbClr val="7B9899"/>
              </a:solidFill>
              <a:latin typeface="Georgia" pitchFamily="18" charset="0"/>
            </a:endParaRPr>
          </a:p>
        </p:txBody>
      </p:sp>
      <p:sp>
        <p:nvSpPr>
          <p:cNvPr id="18"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19" name="Picture 30"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ubtitle 8"/>
          <p:cNvSpPr>
            <a:spLocks noGrp="1"/>
          </p:cNvSpPr>
          <p:nvPr>
            <p:ph type="subTitle" idx="12"/>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1" name="Slide Number Placeholder 5"/>
          <p:cNvSpPr>
            <a:spLocks noGrp="1"/>
          </p:cNvSpPr>
          <p:nvPr>
            <p:ph type="sldNum" sz="quarter" idx="13"/>
          </p:nvPr>
        </p:nvSpPr>
        <p:spPr>
          <a:xfrm>
            <a:off x="4362450" y="1027113"/>
            <a:ext cx="457200" cy="441325"/>
          </a:xfrm>
        </p:spPr>
        <p:txBody>
          <a:bodyPr/>
          <a:lstStyle>
            <a:lvl1pPr>
              <a:defRPr smtClean="0"/>
            </a:lvl1pPr>
          </a:lstStyle>
          <a:p>
            <a:pPr>
              <a:defRPr/>
            </a:pPr>
            <a:fld id="{ACE23C78-4550-492D-A637-A192136649DF}" type="slidenum">
              <a:rPr lang="en-US" altLang="en-US"/>
              <a:pPr>
                <a:defRPr/>
              </a:pPr>
              <a:t>‹#›</a:t>
            </a:fld>
            <a:endParaRPr lang="en-US" altLang="en-US"/>
          </a:p>
        </p:txBody>
      </p:sp>
      <p:sp>
        <p:nvSpPr>
          <p:cNvPr id="22" name="Footer Placeholder 4"/>
          <p:cNvSpPr>
            <a:spLocks noGrp="1"/>
          </p:cNvSpPr>
          <p:nvPr>
            <p:ph type="ftr" sz="quarter" idx="14"/>
          </p:nvPr>
        </p:nvSpPr>
        <p:spPr>
          <a:xfrm>
            <a:off x="304800" y="6324600"/>
            <a:ext cx="4572000" cy="365125"/>
          </a:xfrm>
        </p:spPr>
        <p:txBody>
          <a:bodyPr/>
          <a:lstStyle>
            <a:lvl1pPr>
              <a:defRPr smtClean="0"/>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5273728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smtClean="0"/>
            </a:lvl1pPr>
          </a:lstStyle>
          <a:p>
            <a:pPr>
              <a:defRPr/>
            </a:pPr>
            <a:fld id="{77413B52-F0C2-4C79-9E77-5D90DE0A3F49}" type="slidenum">
              <a:rPr lang="en-US" altLang="en-US"/>
              <a:pPr>
                <a:defRPr/>
              </a:pPr>
              <a:t>‹#›</a:t>
            </a:fld>
            <a:endParaRPr lang="en-US" altLang="en-US"/>
          </a:p>
        </p:txBody>
      </p:sp>
      <p:sp>
        <p:nvSpPr>
          <p:cNvPr id="17" name="Footer Placeholder 4"/>
          <p:cNvSpPr>
            <a:spLocks noGrp="1"/>
          </p:cNvSpPr>
          <p:nvPr>
            <p:ph type="ftr" sz="quarter" idx="11"/>
          </p:nvPr>
        </p:nvSpPr>
        <p:spPr>
          <a:xfrm>
            <a:off x="304800" y="6324600"/>
            <a:ext cx="4572000" cy="365125"/>
          </a:xfrm>
        </p:spPr>
        <p:txBody>
          <a:bodyPr/>
          <a:lstStyle>
            <a:lvl1pPr>
              <a:defRPr smtClean="0"/>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329903567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Rectangle 8"/>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Rectangle 19"/>
          <p:cNvSpPr>
            <a:spLocks noChangeArrowheads="1"/>
          </p:cNvSpPr>
          <p:nvPr userDrawn="1"/>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1" name="Rectangle 20"/>
          <p:cNvSpPr>
            <a:spLocks noChangeArrowheads="1"/>
          </p:cNvSpPr>
          <p:nvPr userDrawn="1"/>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2" name="Rectangle 21"/>
          <p:cNvSpPr>
            <a:spLocks noChangeArrowheads="1"/>
          </p:cNvSpPr>
          <p:nvPr userDrawn="1"/>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3" name="Rectangle 23"/>
          <p:cNvSpPr>
            <a:spLocks noChangeArrowheads="1"/>
          </p:cNvSpPr>
          <p:nvPr userDrawn="1"/>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4" name="Rectangle 13"/>
          <p:cNvSpPr>
            <a:spLocks noChangeArrowheads="1"/>
          </p:cNvSpPr>
          <p:nvPr userDrawn="1"/>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Straight Connector 14"/>
          <p:cNvSpPr>
            <a:spLocks noChangeShapeType="1"/>
          </p:cNvSpPr>
          <p:nvPr userDrawn="1"/>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6" name="Rectangle 15"/>
          <p:cNvSpPr>
            <a:spLocks noChangeArrowheads="1"/>
          </p:cNvSpPr>
          <p:nvPr userDrawn="1"/>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7" name="Oval 16"/>
          <p:cNvSpPr/>
          <p:nvPr userDrawn="1"/>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userDrawn="1"/>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Footer Placeholder 16"/>
          <p:cNvSpPr txBox="1">
            <a:spLocks/>
          </p:cNvSpPr>
          <p:nvPr userDrawn="1"/>
        </p:nvSpPr>
        <p:spPr>
          <a:xfrm>
            <a:off x="304800" y="6324600"/>
            <a:ext cx="5257800" cy="365125"/>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800" smtClean="0">
                <a:solidFill>
                  <a:srgbClr val="FFFFFF"/>
                </a:solidFill>
              </a:rPr>
              <a:t>Schwartz, Sensation and Perception © 2015 SAGE Publications, Inc.</a:t>
            </a:r>
          </a:p>
        </p:txBody>
      </p:sp>
      <p:pic>
        <p:nvPicPr>
          <p:cNvPr id="22" name="Picture 34"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8"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9"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24" name="Footer Placeholder 4"/>
          <p:cNvSpPr>
            <a:spLocks noGrp="1"/>
          </p:cNvSpPr>
          <p:nvPr>
            <p:ph type="ftr" sz="quarter" idx="10"/>
          </p:nvPr>
        </p:nvSpPr>
        <p:spPr>
          <a:xfrm>
            <a:off x="304800" y="6324600"/>
            <a:ext cx="4572000" cy="365125"/>
          </a:xfrm>
        </p:spPr>
        <p:txBody>
          <a:bodyPr/>
          <a:lstStyle>
            <a:lvl1pPr>
              <a:defRPr smtClean="0"/>
            </a:lvl1pPr>
          </a:lstStyle>
          <a:p>
            <a:pPr>
              <a:defRPr/>
            </a:pPr>
            <a:r>
              <a:rPr lang="en-US" altLang="en-US"/>
              <a:t>Schwartz and Krantz, Sensation and Perception © 2016 SAGE Publications, Inc.</a:t>
            </a:r>
          </a:p>
        </p:txBody>
      </p:sp>
      <p:sp>
        <p:nvSpPr>
          <p:cNvPr id="25" name="Slide Number Placeholder 28"/>
          <p:cNvSpPr>
            <a:spLocks noGrp="1"/>
          </p:cNvSpPr>
          <p:nvPr>
            <p:ph type="sldNum" sz="quarter" idx="11"/>
          </p:nvPr>
        </p:nvSpPr>
        <p:spPr>
          <a:xfrm>
            <a:off x="4343400" y="2198688"/>
            <a:ext cx="457200" cy="441325"/>
          </a:xfrm>
        </p:spPr>
        <p:txBody>
          <a:bodyPr/>
          <a:lstStyle>
            <a:lvl1pPr>
              <a:defRPr smtClean="0"/>
            </a:lvl1pPr>
          </a:lstStyle>
          <a:p>
            <a:pPr>
              <a:defRPr/>
            </a:pPr>
            <a:fld id="{F30C1D2F-3B5D-4BB0-A2CF-F4271ADD3AF4}" type="slidenum">
              <a:rPr lang="en-US" altLang="en-US"/>
              <a:pPr>
                <a:defRPr/>
              </a:pPr>
              <a:t>‹#›</a:t>
            </a:fld>
            <a:endParaRPr lang="en-US" altLang="en-US"/>
          </a:p>
        </p:txBody>
      </p:sp>
    </p:spTree>
    <p:extLst>
      <p:ext uri="{BB962C8B-B14F-4D97-AF65-F5344CB8AC3E}">
        <p14:creationId xmlns:p14="http://schemas.microsoft.com/office/powerpoint/2010/main" val="10836043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8"/>
          <p:cNvSpPr>
            <a:spLocks noChangeArrowheads="1"/>
          </p:cNvSpPr>
          <p:nvPr/>
        </p:nvSpPr>
        <p:spPr bwMode="auto">
          <a:xfrm>
            <a:off x="149225" y="6324600"/>
            <a:ext cx="8832850" cy="3730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smtClean="0">
                <a:solidFill>
                  <a:srgbClr val="7B9899"/>
                </a:solidFill>
                <a:latin typeface="Georgia" pitchFamily="18" charset="0"/>
              </a:defRPr>
            </a:lvl1pPr>
          </a:lstStyle>
          <a:p>
            <a:pPr>
              <a:defRPr/>
            </a:pPr>
            <a:fld id="{F1A3BA35-EE55-4CE8-A3EC-57E8CD5B86A2}"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6" name="Footer Placeholder 4"/>
          <p:cNvSpPr>
            <a:spLocks noGrp="1"/>
          </p:cNvSpPr>
          <p:nvPr>
            <p:ph type="ftr" sz="quarter" idx="3"/>
          </p:nvPr>
        </p:nvSpPr>
        <p:spPr>
          <a:xfrm>
            <a:off x="381000" y="6324600"/>
            <a:ext cx="449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800" smtClean="0">
                <a:solidFill>
                  <a:srgbClr val="FFFFFF"/>
                </a:solidFill>
                <a:latin typeface="Arial" pitchFamily="34" charset="0"/>
              </a:defRPr>
            </a:lvl1pPr>
          </a:lstStyle>
          <a:p>
            <a:pPr>
              <a:defRPr/>
            </a:pPr>
            <a:r>
              <a:rPr lang="en-US" altLang="en-US"/>
              <a:t>Schwartz and Krantz, Sensation and Perception © 2016 SAGE Publications, Inc.</a:t>
            </a:r>
          </a:p>
        </p:txBody>
      </p:sp>
      <p:pic>
        <p:nvPicPr>
          <p:cNvPr id="1039" name="Picture 16"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19200" y="2743200"/>
            <a:ext cx="7013575" cy="1673225"/>
          </a:xfrm>
        </p:spPr>
        <p:txBody>
          <a:bodyPr>
            <a:normAutofit fontScale="92500"/>
          </a:bodyPr>
          <a:lstStyle/>
          <a:p>
            <a:pPr eaLnBrk="1" fontAlgn="auto" hangingPunct="1">
              <a:spcAft>
                <a:spcPts val="0"/>
              </a:spcAft>
              <a:buFont typeface="Wingdings 2" charset="0"/>
              <a:buNone/>
              <a:defRPr/>
            </a:pPr>
            <a:r>
              <a:rPr lang="en-US" sz="3700" dirty="0">
                <a:solidFill>
                  <a:srgbClr val="000000"/>
                </a:solidFill>
              </a:rPr>
              <a:t>CHAPTER </a:t>
            </a:r>
            <a:r>
              <a:rPr lang="en-US" sz="3700" dirty="0" smtClean="0">
                <a:solidFill>
                  <a:srgbClr val="000000"/>
                </a:solidFill>
              </a:rPr>
              <a:t>15</a:t>
            </a:r>
            <a:endParaRPr lang="en-US" sz="3700" dirty="0">
              <a:solidFill>
                <a:srgbClr val="000000"/>
              </a:solidFill>
            </a:endParaRPr>
          </a:p>
          <a:p>
            <a:pPr eaLnBrk="1" fontAlgn="auto" hangingPunct="1">
              <a:spcAft>
                <a:spcPts val="0"/>
              </a:spcAft>
              <a:buFont typeface="Wingdings 2" charset="0"/>
              <a:buNone/>
              <a:defRPr/>
            </a:pPr>
            <a:r>
              <a:rPr lang="en-US" sz="4000" dirty="0">
                <a:solidFill>
                  <a:srgbClr val="000000"/>
                </a:solidFill>
              </a:rPr>
              <a:t>OLFACTION AND TASTE</a:t>
            </a:r>
            <a:endParaRPr lang="en-US" sz="3700" dirty="0">
              <a:solidFill>
                <a:srgbClr val="0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990600"/>
            <a:ext cx="8534400" cy="758825"/>
          </a:xfrm>
        </p:spPr>
        <p:txBody>
          <a:bodyPr/>
          <a:lstStyle/>
          <a:p>
            <a:r>
              <a:rPr lang="en-US" altLang="en-US" sz="3600" smtClean="0">
                <a:solidFill>
                  <a:srgbClr val="000000"/>
                </a:solidFill>
                <a:ea typeface="ＭＳ Ｐゴシック" pitchFamily="34" charset="-128"/>
              </a:rPr>
              <a:t>The Olfactory Receptor Neurons </a:t>
            </a:r>
            <a:endParaRPr lang="en-US" altLang="en-US" smtClean="0">
              <a:solidFill>
                <a:srgbClr val="000000"/>
              </a:solidFill>
              <a:ea typeface="ＭＳ Ｐゴシック" pitchFamily="34" charset="-128"/>
            </a:endParaRPr>
          </a:p>
        </p:txBody>
      </p:sp>
      <p:sp>
        <p:nvSpPr>
          <p:cNvPr id="1536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pic>
        <p:nvPicPr>
          <p:cNvPr id="15365" name="Picture 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663"/>
          <a:stretch/>
        </p:blipFill>
        <p:spPr bwMode="auto">
          <a:xfrm>
            <a:off x="2876550" y="1752600"/>
            <a:ext cx="3514725" cy="45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The Pathway to the Brain </a:t>
            </a:r>
          </a:p>
        </p:txBody>
      </p:sp>
      <p:sp>
        <p:nvSpPr>
          <p:cNvPr id="16387" name="Content Placeholder 2"/>
          <p:cNvSpPr>
            <a:spLocks noGrp="1"/>
          </p:cNvSpPr>
          <p:nvPr>
            <p:ph sz="quarter" idx="1"/>
          </p:nvPr>
        </p:nvSpPr>
        <p:spPr>
          <a:xfrm>
            <a:off x="301625" y="2133600"/>
            <a:ext cx="8504238" cy="3965575"/>
          </a:xfrm>
        </p:spPr>
        <p:txBody>
          <a:bodyPr/>
          <a:lstStyle/>
          <a:p>
            <a:r>
              <a:rPr lang="en-US" altLang="en-US" sz="2800" smtClean="0">
                <a:solidFill>
                  <a:srgbClr val="000000"/>
                </a:solidFill>
                <a:ea typeface="ＭＳ Ｐゴシック" pitchFamily="34" charset="-128"/>
              </a:rPr>
              <a:t>Olfactory tract</a:t>
            </a:r>
          </a:p>
          <a:p>
            <a:r>
              <a:rPr lang="en-US" altLang="en-US" sz="2800" smtClean="0">
                <a:solidFill>
                  <a:srgbClr val="000000"/>
                </a:solidFill>
                <a:ea typeface="ＭＳ Ｐゴシック" pitchFamily="34" charset="-128"/>
              </a:rPr>
              <a:t>Amygdala</a:t>
            </a:r>
          </a:p>
          <a:p>
            <a:r>
              <a:rPr lang="en-US" altLang="en-US" sz="2800" smtClean="0">
                <a:solidFill>
                  <a:srgbClr val="000000"/>
                </a:solidFill>
                <a:ea typeface="ＭＳ Ｐゴシック" pitchFamily="34" charset="-128"/>
              </a:rPr>
              <a:t>Entorhinal cortex</a:t>
            </a:r>
          </a:p>
          <a:p>
            <a:r>
              <a:rPr lang="en-US" altLang="en-US" sz="2800" smtClean="0">
                <a:solidFill>
                  <a:srgbClr val="000000"/>
                </a:solidFill>
                <a:ea typeface="ＭＳ Ｐゴシック" pitchFamily="34" charset="-128"/>
              </a:rPr>
              <a:t>Piriform cortex</a:t>
            </a:r>
          </a:p>
          <a:p>
            <a:r>
              <a:rPr lang="en-US" altLang="en-US" sz="2800" smtClean="0">
                <a:solidFill>
                  <a:srgbClr val="000000"/>
                </a:solidFill>
                <a:ea typeface="ＭＳ Ｐゴシック" pitchFamily="34" charset="-128"/>
              </a:rPr>
              <a:t>Anterior piriform cortex</a:t>
            </a:r>
          </a:p>
          <a:p>
            <a:r>
              <a:rPr lang="en-US" altLang="en-US" sz="2800" smtClean="0">
                <a:solidFill>
                  <a:srgbClr val="000000"/>
                </a:solidFill>
                <a:ea typeface="ＭＳ Ｐゴシック" pitchFamily="34" charset="-128"/>
              </a:rPr>
              <a:t>Posterior piriform cortex </a:t>
            </a:r>
          </a:p>
          <a:p>
            <a:r>
              <a:rPr lang="en-US" altLang="en-US" sz="2800" smtClean="0">
                <a:solidFill>
                  <a:srgbClr val="000000"/>
                </a:solidFill>
                <a:ea typeface="ＭＳ Ｐゴシック" pitchFamily="34" charset="-128"/>
              </a:rPr>
              <a:t>Orbitofrontal cortex </a:t>
            </a:r>
          </a:p>
        </p:txBody>
      </p:sp>
      <p:sp>
        <p:nvSpPr>
          <p:cNvPr id="1638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1295400"/>
            <a:ext cx="8534400" cy="758825"/>
          </a:xfrm>
        </p:spPr>
        <p:txBody>
          <a:bodyPr/>
          <a:lstStyle/>
          <a:p>
            <a:r>
              <a:rPr lang="en-US" altLang="en-US" sz="2800" smtClean="0">
                <a:solidFill>
                  <a:srgbClr val="000000"/>
                </a:solidFill>
                <a:ea typeface="ＭＳ Ｐゴシック" pitchFamily="34" charset="-128"/>
              </a:rPr>
              <a:t>Brain Areas Receiving Input from </a:t>
            </a:r>
            <a:br>
              <a:rPr lang="en-US" altLang="en-US" sz="2800" smtClean="0">
                <a:solidFill>
                  <a:srgbClr val="000000"/>
                </a:solidFill>
                <a:ea typeface="ＭＳ Ｐゴシック" pitchFamily="34" charset="-128"/>
              </a:rPr>
            </a:br>
            <a:r>
              <a:rPr lang="en-US" altLang="en-US" sz="2800" smtClean="0">
                <a:solidFill>
                  <a:srgbClr val="000000"/>
                </a:solidFill>
                <a:ea typeface="ＭＳ Ｐゴシック" pitchFamily="34" charset="-128"/>
              </a:rPr>
              <a:t>the Olfactory Bulb</a:t>
            </a:r>
          </a:p>
        </p:txBody>
      </p:sp>
      <p:sp>
        <p:nvSpPr>
          <p:cNvPr id="1741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pic>
        <p:nvPicPr>
          <p:cNvPr id="174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850" y="2057400"/>
            <a:ext cx="5448300"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1143000"/>
            <a:ext cx="8534400" cy="758825"/>
          </a:xfrm>
        </p:spPr>
        <p:txBody>
          <a:bodyPr/>
          <a:lstStyle/>
          <a:p>
            <a:r>
              <a:rPr lang="en-US" altLang="en-US" smtClean="0">
                <a:solidFill>
                  <a:srgbClr val="000000"/>
                </a:solidFill>
                <a:ea typeface="ＭＳ Ｐゴシック" pitchFamily="34" charset="-128"/>
              </a:rPr>
              <a:t>Olfactory Perception </a:t>
            </a:r>
          </a:p>
        </p:txBody>
      </p:sp>
      <p:sp>
        <p:nvSpPr>
          <p:cNvPr id="18435" name="Content Placeholder 2"/>
          <p:cNvSpPr>
            <a:spLocks noGrp="1"/>
          </p:cNvSpPr>
          <p:nvPr>
            <p:ph sz="quarter" idx="1"/>
          </p:nvPr>
        </p:nvSpPr>
        <p:spPr>
          <a:xfrm>
            <a:off x="301625" y="2209800"/>
            <a:ext cx="8504238" cy="3889375"/>
          </a:xfrm>
        </p:spPr>
        <p:txBody>
          <a:bodyPr/>
          <a:lstStyle/>
          <a:p>
            <a:r>
              <a:rPr lang="en-US" altLang="en-US" sz="2800" smtClean="0">
                <a:solidFill>
                  <a:srgbClr val="000000"/>
                </a:solidFill>
                <a:ea typeface="ＭＳ Ｐゴシック" pitchFamily="34" charset="-128"/>
              </a:rPr>
              <a:t>Detection </a:t>
            </a:r>
          </a:p>
          <a:p>
            <a:r>
              <a:rPr lang="en-US" altLang="en-US" sz="2800" smtClean="0">
                <a:solidFill>
                  <a:srgbClr val="000000"/>
                </a:solidFill>
                <a:ea typeface="ＭＳ Ｐゴシック" pitchFamily="34" charset="-128"/>
              </a:rPr>
              <a:t>Identifying Odors </a:t>
            </a:r>
          </a:p>
          <a:p>
            <a:r>
              <a:rPr lang="en-US" altLang="en-US" sz="2800" smtClean="0">
                <a:solidFill>
                  <a:srgbClr val="000000"/>
                </a:solidFill>
                <a:ea typeface="ＭＳ Ｐゴシック" pitchFamily="34" charset="-128"/>
              </a:rPr>
              <a:t>Odor Imagery </a:t>
            </a:r>
          </a:p>
          <a:p>
            <a:r>
              <a:rPr lang="en-US" altLang="en-US" sz="2800" smtClean="0">
                <a:solidFill>
                  <a:srgbClr val="000000"/>
                </a:solidFill>
                <a:ea typeface="ＭＳ Ｐゴシック" pitchFamily="34" charset="-128"/>
              </a:rPr>
              <a:t>Olfactory Illusions </a:t>
            </a:r>
          </a:p>
        </p:txBody>
      </p:sp>
      <p:sp>
        <p:nvSpPr>
          <p:cNvPr id="1843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
        <p:nvSpPr>
          <p:cNvPr id="18439" name="Rectangle 4"/>
          <p:cNvSpPr>
            <a:spLocks noChangeArrowheads="1"/>
          </p:cNvSpPr>
          <p:nvPr/>
        </p:nvSpPr>
        <p:spPr bwMode="auto">
          <a:xfrm>
            <a:off x="6400800" y="4191000"/>
            <a:ext cx="2505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Vanilla ice cream </a:t>
            </a:r>
          </a:p>
        </p:txBody>
      </p:sp>
      <p:sp>
        <p:nvSpPr>
          <p:cNvPr id="18440" name="Rectangle 5"/>
          <p:cNvSpPr>
            <a:spLocks noChangeArrowheads="1"/>
          </p:cNvSpPr>
          <p:nvPr/>
        </p:nvSpPr>
        <p:spPr bwMode="auto">
          <a:xfrm>
            <a:off x="304800" y="5181600"/>
            <a:ext cx="4572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Would you recognize the aromas of these dishes?</a:t>
            </a:r>
          </a:p>
        </p:txBody>
      </p:sp>
      <p:pic>
        <p:nvPicPr>
          <p:cNvPr id="1844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2850" y="4240213"/>
            <a:ext cx="2647950"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42"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1885950"/>
            <a:ext cx="1971675"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1219200"/>
            <a:ext cx="8534400" cy="758825"/>
          </a:xfrm>
        </p:spPr>
        <p:txBody>
          <a:bodyPr/>
          <a:lstStyle/>
          <a:p>
            <a:r>
              <a:rPr lang="en-US" altLang="en-US" smtClean="0">
                <a:solidFill>
                  <a:srgbClr val="000000"/>
                </a:solidFill>
                <a:ea typeface="ＭＳ Ｐゴシック" pitchFamily="34" charset="-128"/>
              </a:rPr>
              <a:t>Taste Perception </a:t>
            </a:r>
          </a:p>
        </p:txBody>
      </p:sp>
      <p:sp>
        <p:nvSpPr>
          <p:cNvPr id="19459" name="Content Placeholder 2"/>
          <p:cNvSpPr>
            <a:spLocks noGrp="1"/>
          </p:cNvSpPr>
          <p:nvPr>
            <p:ph sz="quarter" idx="1"/>
          </p:nvPr>
        </p:nvSpPr>
        <p:spPr>
          <a:xfrm>
            <a:off x="301625" y="2133600"/>
            <a:ext cx="8504238" cy="3965575"/>
          </a:xfrm>
        </p:spPr>
        <p:txBody>
          <a:bodyPr/>
          <a:lstStyle/>
          <a:p>
            <a:r>
              <a:rPr lang="en-US" altLang="en-US" sz="3200" smtClean="0">
                <a:solidFill>
                  <a:srgbClr val="000000"/>
                </a:solidFill>
                <a:ea typeface="ＭＳ Ｐゴシック" pitchFamily="34" charset="-128"/>
              </a:rPr>
              <a:t>Tastants </a:t>
            </a:r>
          </a:p>
          <a:p>
            <a:r>
              <a:rPr lang="en-US" altLang="en-US" sz="3200" smtClean="0">
                <a:solidFill>
                  <a:srgbClr val="000000"/>
                </a:solidFill>
                <a:ea typeface="ＭＳ Ｐゴシック" pitchFamily="34" charset="-128"/>
              </a:rPr>
              <a:t>Taste</a:t>
            </a:r>
          </a:p>
          <a:p>
            <a:r>
              <a:rPr lang="en-US" altLang="en-US" sz="3200" smtClean="0">
                <a:solidFill>
                  <a:srgbClr val="000000"/>
                </a:solidFill>
                <a:ea typeface="ＭＳ Ｐゴシック" pitchFamily="34" charset="-128"/>
              </a:rPr>
              <a:t>Flavor</a:t>
            </a:r>
          </a:p>
        </p:txBody>
      </p:sp>
      <p:sp>
        <p:nvSpPr>
          <p:cNvPr id="1946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
        <p:nvSpPr>
          <p:cNvPr id="19462" name="TextBox 3"/>
          <p:cNvSpPr txBox="1">
            <a:spLocks noChangeArrowheads="1"/>
          </p:cNvSpPr>
          <p:nvPr/>
        </p:nvSpPr>
        <p:spPr bwMode="auto">
          <a:xfrm>
            <a:off x="4191000" y="5638800"/>
            <a:ext cx="3109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Cauliflower casserole</a:t>
            </a:r>
          </a:p>
        </p:txBody>
      </p:sp>
      <p:pic>
        <p:nvPicPr>
          <p:cNvPr id="1946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8968" y="2257425"/>
            <a:ext cx="5133975" cy="3381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81000" y="1295400"/>
            <a:ext cx="8534400" cy="758825"/>
          </a:xfrm>
        </p:spPr>
        <p:txBody>
          <a:bodyPr/>
          <a:lstStyle/>
          <a:p>
            <a:r>
              <a:rPr lang="en-US" altLang="en-US" smtClean="0">
                <a:solidFill>
                  <a:srgbClr val="000000"/>
                </a:solidFill>
                <a:ea typeface="ＭＳ Ｐゴシック" pitchFamily="34" charset="-128"/>
              </a:rPr>
              <a:t>Anatomy of the Tongue and Taste Coding </a:t>
            </a:r>
          </a:p>
        </p:txBody>
      </p:sp>
      <p:sp>
        <p:nvSpPr>
          <p:cNvPr id="20483" name="Content Placeholder 2"/>
          <p:cNvSpPr>
            <a:spLocks noGrp="1"/>
          </p:cNvSpPr>
          <p:nvPr>
            <p:ph sz="quarter" idx="1"/>
          </p:nvPr>
        </p:nvSpPr>
        <p:spPr>
          <a:xfrm>
            <a:off x="1066800" y="1981200"/>
            <a:ext cx="7739063" cy="4117975"/>
          </a:xfrm>
        </p:spPr>
        <p:txBody>
          <a:bodyPr/>
          <a:lstStyle/>
          <a:p>
            <a:r>
              <a:rPr lang="en-US" altLang="en-US" sz="2000" smtClean="0">
                <a:solidFill>
                  <a:srgbClr val="000000"/>
                </a:solidFill>
                <a:ea typeface="ＭＳ Ｐゴシック" pitchFamily="34" charset="-128"/>
              </a:rPr>
              <a:t>Taste buds</a:t>
            </a:r>
          </a:p>
          <a:p>
            <a:r>
              <a:rPr lang="en-US" altLang="en-US" sz="2000" smtClean="0">
                <a:solidFill>
                  <a:srgbClr val="000000"/>
                </a:solidFill>
                <a:ea typeface="ＭＳ Ｐゴシック" pitchFamily="34" charset="-128"/>
              </a:rPr>
              <a:t>Papillae</a:t>
            </a:r>
          </a:p>
          <a:p>
            <a:pPr lvl="1"/>
            <a:r>
              <a:rPr lang="en-US" altLang="en-US" sz="2000" smtClean="0">
                <a:solidFill>
                  <a:srgbClr val="000000"/>
                </a:solidFill>
                <a:ea typeface="ＭＳ Ｐゴシック" pitchFamily="34" charset="-128"/>
              </a:rPr>
              <a:t>Fungiform papillae</a:t>
            </a:r>
          </a:p>
          <a:p>
            <a:pPr lvl="1"/>
            <a:r>
              <a:rPr lang="en-US" altLang="en-US" sz="2000" smtClean="0">
                <a:solidFill>
                  <a:srgbClr val="000000"/>
                </a:solidFill>
                <a:ea typeface="ＭＳ Ｐゴシック" pitchFamily="34" charset="-128"/>
              </a:rPr>
              <a:t>Foliate papillae</a:t>
            </a:r>
          </a:p>
          <a:p>
            <a:pPr lvl="1"/>
            <a:r>
              <a:rPr lang="en-US" altLang="en-US" sz="2000" smtClean="0">
                <a:solidFill>
                  <a:srgbClr val="000000"/>
                </a:solidFill>
                <a:ea typeface="ＭＳ Ｐゴシック" pitchFamily="34" charset="-128"/>
              </a:rPr>
              <a:t>Circumvallate papillae</a:t>
            </a:r>
          </a:p>
          <a:p>
            <a:pPr lvl="1"/>
            <a:r>
              <a:rPr lang="en-US" altLang="en-US" sz="2000" smtClean="0">
                <a:solidFill>
                  <a:srgbClr val="000000"/>
                </a:solidFill>
                <a:ea typeface="ＭＳ Ｐゴシック" pitchFamily="34" charset="-128"/>
              </a:rPr>
              <a:t>Filiform papillae</a:t>
            </a:r>
          </a:p>
          <a:p>
            <a:r>
              <a:rPr lang="en-US" altLang="en-US" sz="2000" smtClean="0">
                <a:solidFill>
                  <a:srgbClr val="000000"/>
                </a:solidFill>
                <a:ea typeface="ＭＳ Ｐゴシック" pitchFamily="34" charset="-128"/>
              </a:rPr>
              <a:t>Taste receptor cells</a:t>
            </a:r>
          </a:p>
          <a:p>
            <a:pPr lvl="1"/>
            <a:r>
              <a:rPr lang="en-US" altLang="en-US" sz="2000" smtClean="0">
                <a:solidFill>
                  <a:srgbClr val="000000"/>
                </a:solidFill>
                <a:ea typeface="ＭＳ Ｐゴシック" pitchFamily="34" charset="-128"/>
              </a:rPr>
              <a:t>Receptor cells</a:t>
            </a:r>
          </a:p>
          <a:p>
            <a:pPr lvl="1"/>
            <a:r>
              <a:rPr lang="en-US" altLang="en-US" sz="2000" smtClean="0">
                <a:solidFill>
                  <a:srgbClr val="000000"/>
                </a:solidFill>
                <a:ea typeface="ＭＳ Ｐゴシック" pitchFamily="34" charset="-128"/>
              </a:rPr>
              <a:t>Presynaptic cells</a:t>
            </a:r>
          </a:p>
          <a:p>
            <a:r>
              <a:rPr lang="en-US" altLang="en-US" sz="2000" smtClean="0">
                <a:solidFill>
                  <a:srgbClr val="000000"/>
                </a:solidFill>
                <a:ea typeface="ＭＳ Ｐゴシック" pitchFamily="34" charset="-128"/>
              </a:rPr>
              <a:t>Anterior insular cortex (insula) </a:t>
            </a:r>
          </a:p>
        </p:txBody>
      </p:sp>
      <p:sp>
        <p:nvSpPr>
          <p:cNvPr id="2048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304800" y="1066800"/>
            <a:ext cx="8534400" cy="758825"/>
          </a:xfrm>
        </p:spPr>
        <p:txBody>
          <a:bodyPr/>
          <a:lstStyle/>
          <a:p>
            <a:pPr eaLnBrk="1" hangingPunct="1">
              <a:defRPr/>
            </a:pPr>
            <a:r>
              <a:rPr lang="en-US" sz="3600" dirty="0">
                <a:solidFill>
                  <a:srgbClr val="000000"/>
                </a:solidFill>
                <a:latin typeface="+mn-lt"/>
              </a:rPr>
              <a:t>The </a:t>
            </a:r>
            <a:r>
              <a:rPr lang="en-US" sz="3600" dirty="0" smtClean="0">
                <a:solidFill>
                  <a:srgbClr val="000000"/>
                </a:solidFill>
                <a:latin typeface="+mn-lt"/>
              </a:rPr>
              <a:t>Anatomy </a:t>
            </a:r>
            <a:r>
              <a:rPr lang="en-US" sz="3600" dirty="0">
                <a:solidFill>
                  <a:srgbClr val="000000"/>
                </a:solidFill>
                <a:latin typeface="+mn-lt"/>
              </a:rPr>
              <a:t>of the </a:t>
            </a:r>
            <a:r>
              <a:rPr lang="en-US" sz="3600" dirty="0" smtClean="0">
                <a:solidFill>
                  <a:srgbClr val="000000"/>
                </a:solidFill>
                <a:latin typeface="+mn-lt"/>
              </a:rPr>
              <a:t>Tongue</a:t>
            </a:r>
            <a:endParaRPr lang="en-US" dirty="0">
              <a:solidFill>
                <a:srgbClr val="000000"/>
              </a:solidFill>
            </a:endParaRPr>
          </a:p>
        </p:txBody>
      </p:sp>
      <p:sp>
        <p:nvSpPr>
          <p:cNvPr id="21508"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pic>
        <p:nvPicPr>
          <p:cNvPr id="2150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905000"/>
            <a:ext cx="6181725" cy="430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304800" y="1143000"/>
            <a:ext cx="8534400" cy="758825"/>
          </a:xfrm>
        </p:spPr>
        <p:txBody>
          <a:bodyPr/>
          <a:lstStyle/>
          <a:p>
            <a:pPr eaLnBrk="1" hangingPunct="1">
              <a:defRPr/>
            </a:pPr>
            <a:r>
              <a:rPr lang="en-US" sz="3600" dirty="0">
                <a:solidFill>
                  <a:srgbClr val="000000"/>
                </a:solidFill>
                <a:latin typeface="+mn-lt"/>
              </a:rPr>
              <a:t>Pathways of </a:t>
            </a:r>
            <a:r>
              <a:rPr lang="en-US" sz="3600" dirty="0" smtClean="0">
                <a:solidFill>
                  <a:srgbClr val="000000"/>
                </a:solidFill>
                <a:latin typeface="+mn-lt"/>
              </a:rPr>
              <a:t>Taste </a:t>
            </a:r>
            <a:r>
              <a:rPr lang="en-US" sz="3600" dirty="0">
                <a:solidFill>
                  <a:srgbClr val="000000"/>
                </a:solidFill>
                <a:latin typeface="+mn-lt"/>
              </a:rPr>
              <a:t>to the </a:t>
            </a:r>
            <a:r>
              <a:rPr lang="en-US" sz="3600" dirty="0" smtClean="0">
                <a:solidFill>
                  <a:srgbClr val="000000"/>
                </a:solidFill>
                <a:latin typeface="+mn-lt"/>
              </a:rPr>
              <a:t>Brain</a:t>
            </a:r>
            <a:endParaRPr lang="en-US" dirty="0">
              <a:solidFill>
                <a:srgbClr val="000000"/>
              </a:solidFill>
            </a:endParaRPr>
          </a:p>
        </p:txBody>
      </p:sp>
      <p:sp>
        <p:nvSpPr>
          <p:cNvPr id="22532"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pic>
        <p:nvPicPr>
          <p:cNvPr id="2253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4888" y="1857375"/>
            <a:ext cx="7172325"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4800" y="1295400"/>
            <a:ext cx="8534400" cy="758825"/>
          </a:xfrm>
        </p:spPr>
        <p:txBody>
          <a:bodyPr/>
          <a:lstStyle/>
          <a:p>
            <a:r>
              <a:rPr lang="en-US" altLang="en-US" smtClean="0">
                <a:solidFill>
                  <a:srgbClr val="000000"/>
                </a:solidFill>
                <a:ea typeface="ＭＳ Ｐゴシック" pitchFamily="34" charset="-128"/>
              </a:rPr>
              <a:t>Taste and Flavor </a:t>
            </a:r>
          </a:p>
        </p:txBody>
      </p:sp>
      <p:sp>
        <p:nvSpPr>
          <p:cNvPr id="23555" name="Content Placeholder 2"/>
          <p:cNvSpPr>
            <a:spLocks noGrp="1"/>
          </p:cNvSpPr>
          <p:nvPr>
            <p:ph sz="quarter" idx="1"/>
          </p:nvPr>
        </p:nvSpPr>
        <p:spPr>
          <a:xfrm>
            <a:off x="301625" y="2286000"/>
            <a:ext cx="8504238" cy="3813175"/>
          </a:xfrm>
        </p:spPr>
        <p:txBody>
          <a:bodyPr/>
          <a:lstStyle/>
          <a:p>
            <a:r>
              <a:rPr lang="en-US" altLang="en-US" sz="2800" smtClean="0">
                <a:solidFill>
                  <a:srgbClr val="000000"/>
                </a:solidFill>
                <a:ea typeface="ＭＳ Ｐゴシック" pitchFamily="34" charset="-128"/>
              </a:rPr>
              <a:t>Individual Differences in Taste Perception</a:t>
            </a:r>
          </a:p>
          <a:p>
            <a:pPr lvl="1"/>
            <a:r>
              <a:rPr lang="en-US" altLang="en-US" sz="2800" smtClean="0">
                <a:solidFill>
                  <a:srgbClr val="000000"/>
                </a:solidFill>
                <a:ea typeface="ＭＳ Ｐゴシック" pitchFamily="34" charset="-128"/>
              </a:rPr>
              <a:t>Tasters</a:t>
            </a:r>
          </a:p>
          <a:p>
            <a:pPr lvl="1"/>
            <a:r>
              <a:rPr lang="en-US" altLang="en-US" sz="2800" smtClean="0">
                <a:solidFill>
                  <a:srgbClr val="000000"/>
                </a:solidFill>
                <a:ea typeface="ＭＳ Ｐゴシック" pitchFamily="34" charset="-128"/>
              </a:rPr>
              <a:t>Nontasters</a:t>
            </a:r>
          </a:p>
          <a:p>
            <a:pPr lvl="1"/>
            <a:r>
              <a:rPr lang="en-US" altLang="en-US" sz="2800" smtClean="0">
                <a:solidFill>
                  <a:srgbClr val="000000"/>
                </a:solidFill>
                <a:ea typeface="ＭＳ Ｐゴシック" pitchFamily="34" charset="-128"/>
              </a:rPr>
              <a:t>Supertasters</a:t>
            </a:r>
            <a:r>
              <a:rPr lang="en-US" altLang="en-US" sz="2800" b="1" smtClean="0">
                <a:solidFill>
                  <a:srgbClr val="000000"/>
                </a:solidFill>
                <a:ea typeface="ＭＳ Ｐゴシック" pitchFamily="34" charset="-128"/>
              </a:rPr>
              <a:t> </a:t>
            </a:r>
            <a:r>
              <a:rPr lang="en-US" altLang="en-US" sz="2800" smtClean="0">
                <a:solidFill>
                  <a:srgbClr val="000000"/>
                </a:solidFill>
                <a:ea typeface="ＭＳ Ｐゴシック" pitchFamily="34" charset="-128"/>
              </a:rPr>
              <a:t> </a:t>
            </a:r>
          </a:p>
          <a:p>
            <a:r>
              <a:rPr lang="en-US" altLang="en-US" sz="2800" smtClean="0">
                <a:solidFill>
                  <a:srgbClr val="000000"/>
                </a:solidFill>
                <a:ea typeface="ＭＳ Ｐゴシック" pitchFamily="34" charset="-128"/>
              </a:rPr>
              <a:t>The Wonderful World of Chili Peppers </a:t>
            </a:r>
          </a:p>
          <a:p>
            <a:r>
              <a:rPr lang="en-US" altLang="en-US" sz="2800" smtClean="0">
                <a:solidFill>
                  <a:srgbClr val="000000"/>
                </a:solidFill>
                <a:ea typeface="ＭＳ Ｐゴシック" pitchFamily="34" charset="-128"/>
              </a:rPr>
              <a:t>Development of Taste Perception </a:t>
            </a:r>
          </a:p>
        </p:txBody>
      </p:sp>
      <p:sp>
        <p:nvSpPr>
          <p:cNvPr id="2355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914400"/>
            <a:ext cx="8534400" cy="758825"/>
          </a:xfrm>
        </p:spPr>
        <p:txBody>
          <a:bodyPr/>
          <a:lstStyle/>
          <a:p>
            <a:pPr eaLnBrk="1" hangingPunct="1"/>
            <a:r>
              <a:rPr lang="en-US" altLang="en-US" smtClean="0">
                <a:solidFill>
                  <a:srgbClr val="000000"/>
                </a:solidFill>
                <a:ea typeface="ＭＳ Ｐゴシック" pitchFamily="34" charset="-128"/>
              </a:rPr>
              <a:t>Perception of Flavor </a:t>
            </a:r>
          </a:p>
        </p:txBody>
      </p:sp>
      <p:sp>
        <p:nvSpPr>
          <p:cNvPr id="24580" name="Footer Placeholder 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pic>
        <p:nvPicPr>
          <p:cNvPr id="245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790700"/>
            <a:ext cx="5276850" cy="451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1066800"/>
            <a:ext cx="8534400" cy="758825"/>
          </a:xfrm>
        </p:spPr>
        <p:txBody>
          <a:bodyPr/>
          <a:lstStyle/>
          <a:p>
            <a:r>
              <a:rPr lang="en-US" altLang="en-US" sz="3600" smtClean="0">
                <a:solidFill>
                  <a:srgbClr val="000000"/>
                </a:solidFill>
                <a:ea typeface="ＭＳ Ｐゴシック" pitchFamily="34" charset="-128"/>
              </a:rPr>
              <a:t>LEARNING OBJECTIVES </a:t>
            </a:r>
          </a:p>
        </p:txBody>
      </p:sp>
      <p:sp>
        <p:nvSpPr>
          <p:cNvPr id="7171" name="Content Placeholder 2"/>
          <p:cNvSpPr>
            <a:spLocks noGrp="1"/>
          </p:cNvSpPr>
          <p:nvPr>
            <p:ph sz="quarter" idx="1"/>
          </p:nvPr>
        </p:nvSpPr>
        <p:spPr>
          <a:xfrm>
            <a:off x="301625" y="1981200"/>
            <a:ext cx="8504238" cy="4117975"/>
          </a:xfrm>
        </p:spPr>
        <p:txBody>
          <a:bodyPr/>
          <a:lstStyle/>
          <a:p>
            <a:pPr marL="457200" indent="-457200">
              <a:buFont typeface="Georgia" pitchFamily="18" charset="0"/>
              <a:buAutoNum type="arabicPeriod"/>
            </a:pPr>
            <a:r>
              <a:rPr lang="en-US" altLang="en-US" sz="2400" smtClean="0">
                <a:solidFill>
                  <a:srgbClr val="000000"/>
                </a:solidFill>
                <a:ea typeface="ＭＳ Ｐゴシック" pitchFamily="34" charset="-128"/>
              </a:rPr>
              <a:t>Examine the differences between olfaction’s function for detecting more distant chemicals and gustation’s function for detecting chemicals already in contact with the mouth. </a:t>
            </a:r>
          </a:p>
          <a:p>
            <a:pPr marL="457200" indent="-457200">
              <a:buFont typeface="Georgia" pitchFamily="18" charset="0"/>
              <a:buAutoNum type="arabicPeriod"/>
            </a:pPr>
            <a:r>
              <a:rPr lang="en-US" altLang="en-US" sz="2400" smtClean="0">
                <a:solidFill>
                  <a:srgbClr val="000000"/>
                </a:solidFill>
                <a:ea typeface="ＭＳ Ｐゴシック" pitchFamily="34" charset="-128"/>
              </a:rPr>
              <a:t>Describe the anatomical and physiological basis for olfaction. </a:t>
            </a:r>
          </a:p>
          <a:p>
            <a:pPr marL="457200" indent="-457200">
              <a:buFont typeface="Georgia" pitchFamily="18" charset="0"/>
              <a:buAutoNum type="arabicPeriod"/>
            </a:pPr>
            <a:r>
              <a:rPr lang="en-US" altLang="en-US" sz="2400" smtClean="0">
                <a:solidFill>
                  <a:srgbClr val="000000"/>
                </a:solidFill>
                <a:ea typeface="ＭＳ Ｐゴシック" pitchFamily="34" charset="-128"/>
              </a:rPr>
              <a:t>Describe the nature of olfactory perception, olfactory imagery, and olfactory illusions. </a:t>
            </a:r>
          </a:p>
          <a:p>
            <a:pPr marL="457200" indent="-457200">
              <a:buFont typeface="Georgia" pitchFamily="18" charset="0"/>
              <a:buAutoNum type="arabicPeriod"/>
            </a:pPr>
            <a:r>
              <a:rPr lang="en-US" altLang="en-US" sz="2400" smtClean="0">
                <a:solidFill>
                  <a:srgbClr val="000000"/>
                </a:solidFill>
                <a:ea typeface="ＭＳ Ｐゴシック" pitchFamily="34" charset="-128"/>
              </a:rPr>
              <a:t>Explain the anatomical and physiological basis for taste perception. </a:t>
            </a:r>
          </a:p>
          <a:p>
            <a:pPr marL="457200" indent="-457200">
              <a:buFont typeface="Georgia" pitchFamily="18" charset="0"/>
              <a:buAutoNum type="arabicPeriod"/>
            </a:pPr>
            <a:r>
              <a:rPr lang="en-US" altLang="en-US" sz="2400" smtClean="0">
                <a:solidFill>
                  <a:srgbClr val="000000"/>
                </a:solidFill>
                <a:ea typeface="ＭＳ Ｐゴシック" pitchFamily="34" charset="-128"/>
              </a:rPr>
              <a:t>Explain the individual differences in taste perception </a:t>
            </a:r>
          </a:p>
        </p:txBody>
      </p:sp>
      <p:sp>
        <p:nvSpPr>
          <p:cNvPr id="717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219200"/>
            <a:ext cx="8534400" cy="758825"/>
          </a:xfrm>
        </p:spPr>
        <p:txBody>
          <a:bodyPr/>
          <a:lstStyle/>
          <a:p>
            <a:r>
              <a:rPr lang="en-US" altLang="en-US" b="1" i="1" smtClean="0">
                <a:solidFill>
                  <a:srgbClr val="000000"/>
                </a:solidFill>
                <a:ea typeface="ＭＳ Ｐゴシック" pitchFamily="34" charset="-128"/>
              </a:rPr>
              <a:t>IN DEPTH: Anosmia </a:t>
            </a:r>
            <a:endParaRPr lang="en-US" altLang="en-US" smtClean="0">
              <a:solidFill>
                <a:srgbClr val="000000"/>
              </a:solidFill>
              <a:ea typeface="ＭＳ Ｐゴシック" pitchFamily="34" charset="-128"/>
            </a:endParaRPr>
          </a:p>
        </p:txBody>
      </p:sp>
      <p:sp>
        <p:nvSpPr>
          <p:cNvPr id="25603" name="Content Placeholder 2"/>
          <p:cNvSpPr>
            <a:spLocks noGrp="1"/>
          </p:cNvSpPr>
          <p:nvPr>
            <p:ph sz="quarter" idx="1"/>
          </p:nvPr>
        </p:nvSpPr>
        <p:spPr>
          <a:xfrm>
            <a:off x="301625" y="2209800"/>
            <a:ext cx="8504238" cy="3889375"/>
          </a:xfrm>
        </p:spPr>
        <p:txBody>
          <a:bodyPr/>
          <a:lstStyle/>
          <a:p>
            <a:r>
              <a:rPr lang="en-US" altLang="en-US" sz="3200" smtClean="0">
                <a:solidFill>
                  <a:srgbClr val="000000"/>
                </a:solidFill>
                <a:ea typeface="ＭＳ Ｐゴシック" pitchFamily="34" charset="-128"/>
              </a:rPr>
              <a:t>Phantosmia</a:t>
            </a:r>
          </a:p>
          <a:p>
            <a:endParaRPr lang="en-US" altLang="en-US" sz="3200" smtClean="0">
              <a:solidFill>
                <a:srgbClr val="000000"/>
              </a:solidFill>
              <a:ea typeface="ＭＳ Ｐゴシック" pitchFamily="34" charset="-128"/>
            </a:endParaRPr>
          </a:p>
          <a:p>
            <a:r>
              <a:rPr lang="en-US" altLang="en-US" sz="3200" smtClean="0">
                <a:solidFill>
                  <a:srgbClr val="000000"/>
                </a:solidFill>
                <a:ea typeface="ＭＳ Ｐゴシック" pitchFamily="34" charset="-128"/>
              </a:rPr>
              <a:t>Ageusia</a:t>
            </a:r>
          </a:p>
        </p:txBody>
      </p:sp>
      <p:sp>
        <p:nvSpPr>
          <p:cNvPr id="2560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Olfaction</a:t>
            </a:r>
          </a:p>
        </p:txBody>
      </p:sp>
      <p:sp>
        <p:nvSpPr>
          <p:cNvPr id="8195" name="Content Placeholder 2"/>
          <p:cNvSpPr>
            <a:spLocks noGrp="1"/>
          </p:cNvSpPr>
          <p:nvPr>
            <p:ph sz="quarter" idx="1"/>
          </p:nvPr>
        </p:nvSpPr>
        <p:spPr>
          <a:xfrm>
            <a:off x="301625" y="1981200"/>
            <a:ext cx="8504238" cy="4117975"/>
          </a:xfrm>
        </p:spPr>
        <p:txBody>
          <a:bodyPr/>
          <a:lstStyle/>
          <a:p>
            <a:r>
              <a:rPr lang="en-US" altLang="en-US" sz="3200" smtClean="0">
                <a:solidFill>
                  <a:srgbClr val="000000"/>
                </a:solidFill>
                <a:ea typeface="ＭＳ Ｐゴシック" pitchFamily="34" charset="-128"/>
              </a:rPr>
              <a:t>Olfaction</a:t>
            </a:r>
          </a:p>
          <a:p>
            <a:r>
              <a:rPr lang="en-US" altLang="en-US" sz="3200" smtClean="0">
                <a:solidFill>
                  <a:srgbClr val="000000"/>
                </a:solidFill>
                <a:ea typeface="ＭＳ Ｐゴシック" pitchFamily="34" charset="-128"/>
              </a:rPr>
              <a:t>Gustation</a:t>
            </a:r>
          </a:p>
          <a:p>
            <a:r>
              <a:rPr lang="en-US" altLang="en-US" sz="3200" smtClean="0">
                <a:solidFill>
                  <a:srgbClr val="000000"/>
                </a:solidFill>
                <a:ea typeface="ＭＳ Ｐゴシック" pitchFamily="34" charset="-128"/>
              </a:rPr>
              <a:t>Odors</a:t>
            </a:r>
          </a:p>
          <a:p>
            <a:r>
              <a:rPr lang="en-US" altLang="en-US" sz="3200" smtClean="0">
                <a:solidFill>
                  <a:srgbClr val="000000"/>
                </a:solidFill>
                <a:ea typeface="ＭＳ Ｐゴシック" pitchFamily="34" charset="-128"/>
              </a:rPr>
              <a:t>Odorants</a:t>
            </a:r>
          </a:p>
        </p:txBody>
      </p:sp>
      <p:sp>
        <p:nvSpPr>
          <p:cNvPr id="819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
        <p:nvSpPr>
          <p:cNvPr id="8198" name="Rectangle 4"/>
          <p:cNvSpPr>
            <a:spLocks noChangeArrowheads="1"/>
          </p:cNvSpPr>
          <p:nvPr/>
        </p:nvSpPr>
        <p:spPr bwMode="auto">
          <a:xfrm>
            <a:off x="228600" y="5638800"/>
            <a:ext cx="8750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Characteristic odors: Pleasant or unpleasant? Weak or strong? </a:t>
            </a:r>
          </a:p>
        </p:txBody>
      </p:sp>
      <p:pic>
        <p:nvPicPr>
          <p:cNvPr id="819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828800"/>
            <a:ext cx="5895975"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1143000"/>
            <a:ext cx="8534400" cy="758825"/>
          </a:xfrm>
        </p:spPr>
        <p:txBody>
          <a:bodyPr/>
          <a:lstStyle/>
          <a:p>
            <a:r>
              <a:rPr lang="en-US" altLang="en-US" sz="2800" smtClean="0">
                <a:solidFill>
                  <a:srgbClr val="000000"/>
                </a:solidFill>
                <a:ea typeface="ＭＳ Ｐゴシック" pitchFamily="34" charset="-128"/>
              </a:rPr>
              <a:t>The Anatomy and Physiology of the Olfactory System </a:t>
            </a:r>
          </a:p>
        </p:txBody>
      </p:sp>
      <p:sp>
        <p:nvSpPr>
          <p:cNvPr id="9219" name="Content Placeholder 2"/>
          <p:cNvSpPr>
            <a:spLocks noGrp="1"/>
          </p:cNvSpPr>
          <p:nvPr>
            <p:ph sz="quarter" idx="1"/>
          </p:nvPr>
        </p:nvSpPr>
        <p:spPr>
          <a:xfrm>
            <a:off x="1447800" y="1981200"/>
            <a:ext cx="7358062" cy="4117975"/>
          </a:xfrm>
        </p:spPr>
        <p:txBody>
          <a:bodyPr/>
          <a:lstStyle/>
          <a:p>
            <a:r>
              <a:rPr lang="en-US" altLang="en-US" sz="2800" smtClean="0">
                <a:solidFill>
                  <a:srgbClr val="000000"/>
                </a:solidFill>
                <a:ea typeface="ＭＳ Ｐゴシック" pitchFamily="34" charset="-128"/>
              </a:rPr>
              <a:t>The Nose</a:t>
            </a:r>
          </a:p>
          <a:p>
            <a:pPr lvl="1"/>
            <a:r>
              <a:rPr lang="en-US" altLang="en-US" sz="2800" smtClean="0">
                <a:solidFill>
                  <a:srgbClr val="000000"/>
                </a:solidFill>
                <a:ea typeface="ＭＳ Ｐゴシック" pitchFamily="34" charset="-128"/>
              </a:rPr>
              <a:t>Nasal septum</a:t>
            </a:r>
          </a:p>
          <a:p>
            <a:pPr lvl="1"/>
            <a:r>
              <a:rPr lang="en-US" altLang="en-US" sz="2800" smtClean="0">
                <a:solidFill>
                  <a:srgbClr val="000000"/>
                </a:solidFill>
                <a:ea typeface="ＭＳ Ｐゴシック" pitchFamily="34" charset="-128"/>
              </a:rPr>
              <a:t>Turbinates</a:t>
            </a:r>
          </a:p>
          <a:p>
            <a:pPr lvl="1"/>
            <a:r>
              <a:rPr lang="en-US" altLang="en-US" sz="2800" smtClean="0">
                <a:solidFill>
                  <a:srgbClr val="000000"/>
                </a:solidFill>
                <a:ea typeface="ＭＳ Ｐゴシック" pitchFamily="34" charset="-128"/>
              </a:rPr>
              <a:t>Olfactory cleft</a:t>
            </a:r>
          </a:p>
          <a:p>
            <a:pPr lvl="1"/>
            <a:r>
              <a:rPr lang="en-US" altLang="en-US" sz="2800" smtClean="0">
                <a:solidFill>
                  <a:srgbClr val="000000"/>
                </a:solidFill>
                <a:ea typeface="ＭＳ Ｐゴシック" pitchFamily="34" charset="-128"/>
              </a:rPr>
              <a:t>Olfactory epithelium</a:t>
            </a:r>
          </a:p>
          <a:p>
            <a:r>
              <a:rPr lang="en-US" altLang="en-US" sz="2800" smtClean="0">
                <a:solidFill>
                  <a:srgbClr val="000000"/>
                </a:solidFill>
                <a:ea typeface="ＭＳ Ｐゴシック" pitchFamily="34" charset="-128"/>
              </a:rPr>
              <a:t>Olfactory receptor neurons</a:t>
            </a:r>
          </a:p>
          <a:p>
            <a:pPr lvl="1"/>
            <a:r>
              <a:rPr lang="en-US" altLang="en-US" sz="2800" smtClean="0">
                <a:solidFill>
                  <a:srgbClr val="000000"/>
                </a:solidFill>
                <a:ea typeface="ＭＳ Ｐゴシック" pitchFamily="34" charset="-128"/>
              </a:rPr>
              <a:t>Supporting cells</a:t>
            </a:r>
          </a:p>
          <a:p>
            <a:pPr lvl="1"/>
            <a:r>
              <a:rPr lang="en-US" altLang="en-US" sz="2800" smtClean="0">
                <a:solidFill>
                  <a:srgbClr val="000000"/>
                </a:solidFill>
                <a:ea typeface="ＭＳ Ｐゴシック" pitchFamily="34" charset="-128"/>
              </a:rPr>
              <a:t>Basal cells</a:t>
            </a:r>
          </a:p>
        </p:txBody>
      </p:sp>
      <p:sp>
        <p:nvSpPr>
          <p:cNvPr id="922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4800" y="990600"/>
            <a:ext cx="8534400" cy="758825"/>
          </a:xfrm>
        </p:spPr>
        <p:txBody>
          <a:bodyPr/>
          <a:lstStyle/>
          <a:p>
            <a:r>
              <a:rPr lang="en-US" altLang="en-US" sz="3600" smtClean="0">
                <a:solidFill>
                  <a:srgbClr val="000000"/>
                </a:solidFill>
                <a:ea typeface="ＭＳ Ｐゴシック" pitchFamily="34" charset="-128"/>
              </a:rPr>
              <a:t>Anatomy of the Human Nose</a:t>
            </a:r>
            <a:endParaRPr lang="en-US" altLang="en-US" smtClean="0">
              <a:solidFill>
                <a:srgbClr val="000000"/>
              </a:solidFill>
              <a:ea typeface="ＭＳ Ｐゴシック" pitchFamily="34" charset="-128"/>
            </a:endParaRPr>
          </a:p>
        </p:txBody>
      </p:sp>
      <p:sp>
        <p:nvSpPr>
          <p:cNvPr id="10244"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pic>
        <p:nvPicPr>
          <p:cNvPr id="102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3225" y="1828799"/>
            <a:ext cx="3638550" cy="444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4800" y="914400"/>
            <a:ext cx="8534400" cy="758825"/>
          </a:xfrm>
        </p:spPr>
        <p:txBody>
          <a:bodyPr/>
          <a:lstStyle/>
          <a:p>
            <a:r>
              <a:rPr lang="en-US" altLang="en-US" smtClean="0">
                <a:solidFill>
                  <a:srgbClr val="000000"/>
                </a:solidFill>
                <a:ea typeface="ＭＳ Ｐゴシック" pitchFamily="34" charset="-128"/>
              </a:rPr>
              <a:t>The Anatomy of the Olfactory Epithelium</a:t>
            </a:r>
          </a:p>
        </p:txBody>
      </p:sp>
      <p:sp>
        <p:nvSpPr>
          <p:cNvPr id="11268"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752600"/>
            <a:ext cx="7667625" cy="445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1143000"/>
            <a:ext cx="8534400" cy="758825"/>
          </a:xfrm>
        </p:spPr>
        <p:txBody>
          <a:bodyPr/>
          <a:lstStyle/>
          <a:p>
            <a:r>
              <a:rPr lang="en-US" altLang="en-US" sz="2800" smtClean="0">
                <a:solidFill>
                  <a:srgbClr val="000000"/>
                </a:solidFill>
                <a:ea typeface="ＭＳ Ｐゴシック" pitchFamily="34" charset="-128"/>
              </a:rPr>
              <a:t>The Anatomy and Physiology of the Olfactory System </a:t>
            </a:r>
          </a:p>
        </p:txBody>
      </p:sp>
      <p:sp>
        <p:nvSpPr>
          <p:cNvPr id="12291" name="Content Placeholder 2"/>
          <p:cNvSpPr>
            <a:spLocks noGrp="1"/>
          </p:cNvSpPr>
          <p:nvPr>
            <p:ph sz="quarter" idx="1"/>
          </p:nvPr>
        </p:nvSpPr>
        <p:spPr>
          <a:xfrm>
            <a:off x="304800" y="2133600"/>
            <a:ext cx="8504238" cy="3962400"/>
          </a:xfrm>
        </p:spPr>
        <p:txBody>
          <a:bodyPr/>
          <a:lstStyle/>
          <a:p>
            <a:r>
              <a:rPr lang="en-US" altLang="en-US" sz="3200" smtClean="0">
                <a:solidFill>
                  <a:srgbClr val="000000"/>
                </a:solidFill>
                <a:ea typeface="ＭＳ Ｐゴシック" pitchFamily="34" charset="-128"/>
              </a:rPr>
              <a:t>Macrosmatic</a:t>
            </a:r>
          </a:p>
          <a:p>
            <a:r>
              <a:rPr lang="en-US" altLang="en-US" sz="3200" smtClean="0">
                <a:solidFill>
                  <a:srgbClr val="000000"/>
                </a:solidFill>
                <a:ea typeface="ＭＳ Ｐゴシック" pitchFamily="34" charset="-128"/>
              </a:rPr>
              <a:t>Microsmatic</a:t>
            </a:r>
          </a:p>
          <a:p>
            <a:r>
              <a:rPr lang="en-US" altLang="en-US" sz="3200" smtClean="0">
                <a:solidFill>
                  <a:srgbClr val="000000"/>
                </a:solidFill>
                <a:ea typeface="ＭＳ Ｐゴシック" pitchFamily="34" charset="-128"/>
              </a:rPr>
              <a:t>Genes and Olfaction </a:t>
            </a:r>
          </a:p>
          <a:p>
            <a:r>
              <a:rPr lang="en-US" altLang="en-US" sz="3200" smtClean="0">
                <a:solidFill>
                  <a:srgbClr val="000000"/>
                </a:solidFill>
                <a:ea typeface="ＭＳ Ｐゴシック" pitchFamily="34" charset="-128"/>
              </a:rPr>
              <a:t>The Trigeminal Nerve</a:t>
            </a:r>
            <a:r>
              <a:rPr lang="en-US" altLang="en-US" smtClean="0">
                <a:solidFill>
                  <a:srgbClr val="000000"/>
                </a:solidFill>
                <a:ea typeface="ＭＳ Ｐゴシック" pitchFamily="34" charset="-128"/>
              </a:rPr>
              <a:t> </a:t>
            </a:r>
          </a:p>
        </p:txBody>
      </p:sp>
      <p:sp>
        <p:nvSpPr>
          <p:cNvPr id="12292"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
        <p:nvSpPr>
          <p:cNvPr id="12294" name="Rectangle 3"/>
          <p:cNvSpPr>
            <a:spLocks noChangeArrowheads="1"/>
          </p:cNvSpPr>
          <p:nvPr/>
        </p:nvSpPr>
        <p:spPr bwMode="auto">
          <a:xfrm>
            <a:off x="2971800" y="5410200"/>
            <a:ext cx="18653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Grizzly Bear</a:t>
            </a:r>
          </a:p>
        </p:txBody>
      </p:sp>
      <p:pic>
        <p:nvPicPr>
          <p:cNvPr id="1229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3183731"/>
            <a:ext cx="3829050" cy="246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0"/>
            <a:ext cx="8534400" cy="758825"/>
          </a:xfrm>
        </p:spPr>
        <p:txBody>
          <a:bodyPr/>
          <a:lstStyle/>
          <a:p>
            <a:pPr>
              <a:defRPr/>
            </a:pPr>
            <a:r>
              <a:rPr lang="en-US" sz="3600" dirty="0">
                <a:solidFill>
                  <a:srgbClr val="000000"/>
                </a:solidFill>
                <a:latin typeface="+mn-lt"/>
              </a:rPr>
              <a:t>The </a:t>
            </a:r>
            <a:r>
              <a:rPr lang="en-US" sz="3600" dirty="0" smtClean="0">
                <a:solidFill>
                  <a:srgbClr val="000000"/>
                </a:solidFill>
                <a:latin typeface="+mn-lt"/>
              </a:rPr>
              <a:t>Anatomy </a:t>
            </a:r>
            <a:r>
              <a:rPr lang="en-US" sz="3600" dirty="0">
                <a:solidFill>
                  <a:srgbClr val="000000"/>
                </a:solidFill>
                <a:latin typeface="+mn-lt"/>
              </a:rPr>
              <a:t>of the </a:t>
            </a:r>
            <a:r>
              <a:rPr lang="en-US" sz="3600" dirty="0" smtClean="0">
                <a:solidFill>
                  <a:srgbClr val="000000"/>
                </a:solidFill>
                <a:latin typeface="+mn-lt"/>
              </a:rPr>
              <a:t>Trigeminal Nerve</a:t>
            </a:r>
            <a:endParaRPr lang="en-US" dirty="0">
              <a:solidFill>
                <a:srgbClr val="000000"/>
              </a:solidFill>
            </a:endParaRPr>
          </a:p>
        </p:txBody>
      </p:sp>
      <p:sp>
        <p:nvSpPr>
          <p:cNvPr id="13316"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905000"/>
            <a:ext cx="4210050"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066800"/>
            <a:ext cx="8534400" cy="758825"/>
          </a:xfrm>
        </p:spPr>
        <p:txBody>
          <a:bodyPr/>
          <a:lstStyle/>
          <a:p>
            <a:r>
              <a:rPr lang="en-US" altLang="en-US" smtClean="0">
                <a:solidFill>
                  <a:srgbClr val="000000"/>
                </a:solidFill>
                <a:ea typeface="ＭＳ Ｐゴシック" pitchFamily="34" charset="-128"/>
              </a:rPr>
              <a:t>The Pathway to the Brain </a:t>
            </a:r>
          </a:p>
        </p:txBody>
      </p:sp>
      <p:sp>
        <p:nvSpPr>
          <p:cNvPr id="14339" name="Content Placeholder 2"/>
          <p:cNvSpPr>
            <a:spLocks noGrp="1"/>
          </p:cNvSpPr>
          <p:nvPr>
            <p:ph sz="quarter" idx="1"/>
          </p:nvPr>
        </p:nvSpPr>
        <p:spPr>
          <a:xfrm>
            <a:off x="301625" y="2057400"/>
            <a:ext cx="8504238" cy="4041775"/>
          </a:xfrm>
        </p:spPr>
        <p:txBody>
          <a:bodyPr/>
          <a:lstStyle/>
          <a:p>
            <a:r>
              <a:rPr lang="en-US" altLang="en-US" sz="2800" smtClean="0">
                <a:solidFill>
                  <a:srgbClr val="000000"/>
                </a:solidFill>
                <a:ea typeface="ＭＳ Ｐゴシック" pitchFamily="34" charset="-128"/>
              </a:rPr>
              <a:t>Cribriform plate</a:t>
            </a:r>
          </a:p>
          <a:p>
            <a:r>
              <a:rPr lang="en-US" altLang="en-US" sz="2800" smtClean="0">
                <a:solidFill>
                  <a:srgbClr val="000000"/>
                </a:solidFill>
                <a:ea typeface="ＭＳ Ｐゴシック" pitchFamily="34" charset="-128"/>
              </a:rPr>
              <a:t>Anosmia (smell blindness) </a:t>
            </a:r>
          </a:p>
          <a:p>
            <a:r>
              <a:rPr lang="en-US" altLang="en-US" sz="2800" smtClean="0">
                <a:solidFill>
                  <a:srgbClr val="000000"/>
                </a:solidFill>
                <a:ea typeface="ＭＳ Ｐゴシック" pitchFamily="34" charset="-128"/>
              </a:rPr>
              <a:t>Olfactory nerve (first cranial nerve) </a:t>
            </a:r>
          </a:p>
          <a:p>
            <a:r>
              <a:rPr lang="en-US" altLang="en-US" sz="2800" smtClean="0">
                <a:solidFill>
                  <a:srgbClr val="000000"/>
                </a:solidFill>
                <a:ea typeface="ＭＳ Ｐゴシック" pitchFamily="34" charset="-128"/>
              </a:rPr>
              <a:t>Olfactory bulb</a:t>
            </a:r>
          </a:p>
          <a:p>
            <a:pPr lvl="1"/>
            <a:r>
              <a:rPr lang="en-US" altLang="en-US" sz="2800" smtClean="0">
                <a:solidFill>
                  <a:srgbClr val="000000"/>
                </a:solidFill>
                <a:ea typeface="ＭＳ Ｐゴシック" pitchFamily="34" charset="-128"/>
              </a:rPr>
              <a:t>Glomeruli</a:t>
            </a:r>
          </a:p>
          <a:p>
            <a:pPr lvl="1"/>
            <a:r>
              <a:rPr lang="en-US" altLang="en-US" sz="2800" smtClean="0">
                <a:solidFill>
                  <a:srgbClr val="000000"/>
                </a:solidFill>
                <a:ea typeface="ＭＳ Ｐゴシック" pitchFamily="34" charset="-128"/>
              </a:rPr>
              <a:t>Mitral cells</a:t>
            </a:r>
          </a:p>
          <a:p>
            <a:pPr lvl="1"/>
            <a:r>
              <a:rPr lang="en-US" altLang="en-US" sz="2800" smtClean="0">
                <a:solidFill>
                  <a:srgbClr val="000000"/>
                </a:solidFill>
                <a:ea typeface="ＭＳ Ｐゴシック" pitchFamily="34" charset="-128"/>
              </a:rPr>
              <a:t>Tufted cells</a:t>
            </a:r>
          </a:p>
        </p:txBody>
      </p:sp>
      <p:sp>
        <p:nvSpPr>
          <p:cNvPr id="14340" name="Footer Placeholder 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a:spcBef>
                <a:spcPct val="0"/>
              </a:spcBef>
              <a:buClrTx/>
              <a:buSzTx/>
              <a:buFontTx/>
              <a:buNone/>
            </a:pPr>
            <a:r>
              <a:rPr lang="en-US" altLang="en-US" sz="800">
                <a:solidFill>
                  <a:srgbClr val="FFFFFF"/>
                </a:solidFill>
                <a:latin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256</TotalTime>
  <Words>1163</Words>
  <Application>Microsoft Office PowerPoint</Application>
  <PresentationFormat>On-screen Show (4:3)</PresentationFormat>
  <Paragraphs>144</Paragraphs>
  <Slides>20</Slides>
  <Notes>13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Civic</vt:lpstr>
      <vt:lpstr>PowerPoint Presentation</vt:lpstr>
      <vt:lpstr>LEARNING OBJECTIVES </vt:lpstr>
      <vt:lpstr>Olfaction</vt:lpstr>
      <vt:lpstr>The Anatomy and Physiology of the Olfactory System </vt:lpstr>
      <vt:lpstr>Anatomy of the Human Nose</vt:lpstr>
      <vt:lpstr>The Anatomy of the Olfactory Epithelium</vt:lpstr>
      <vt:lpstr>The Anatomy and Physiology of the Olfactory System </vt:lpstr>
      <vt:lpstr>The Anatomy of the Trigeminal Nerve</vt:lpstr>
      <vt:lpstr>The Pathway to the Brain </vt:lpstr>
      <vt:lpstr>The Olfactory Receptor Neurons </vt:lpstr>
      <vt:lpstr>The Pathway to the Brain </vt:lpstr>
      <vt:lpstr>Brain Areas Receiving Input from  the Olfactory Bulb</vt:lpstr>
      <vt:lpstr>Olfactory Perception </vt:lpstr>
      <vt:lpstr>Taste Perception </vt:lpstr>
      <vt:lpstr>Anatomy of the Tongue and Taste Coding </vt:lpstr>
      <vt:lpstr>The Anatomy of the Tongue</vt:lpstr>
      <vt:lpstr>Pathways of Taste to the Brain</vt:lpstr>
      <vt:lpstr>Taste and Flavor </vt:lpstr>
      <vt:lpstr>Perception of Flavor </vt:lpstr>
      <vt:lpstr>IN DEPTH: Anosmia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41</cp:revision>
  <dcterms:created xsi:type="dcterms:W3CDTF">2012-08-30T20:44:25Z</dcterms:created>
  <dcterms:modified xsi:type="dcterms:W3CDTF">2015-08-04T04:55:46Z</dcterms:modified>
</cp:coreProperties>
</file>