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21"/>
  </p:notesMasterIdLst>
  <p:sldIdLst>
    <p:sldId id="320" r:id="rId2"/>
    <p:sldId id="256" r:id="rId3"/>
    <p:sldId id="286" r:id="rId4"/>
    <p:sldId id="319" r:id="rId5"/>
    <p:sldId id="318" r:id="rId6"/>
    <p:sldId id="317" r:id="rId7"/>
    <p:sldId id="316" r:id="rId8"/>
    <p:sldId id="315" r:id="rId9"/>
    <p:sldId id="314" r:id="rId10"/>
    <p:sldId id="313" r:id="rId11"/>
    <p:sldId id="312" r:id="rId12"/>
    <p:sldId id="311" r:id="rId13"/>
    <p:sldId id="310" r:id="rId14"/>
    <p:sldId id="309" r:id="rId15"/>
    <p:sldId id="308" r:id="rId16"/>
    <p:sldId id="307" r:id="rId17"/>
    <p:sldId id="306" r:id="rId18"/>
    <p:sldId id="287" r:id="rId19"/>
    <p:sldId id="303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24" autoAdjust="0"/>
  </p:normalViewPr>
  <p:slideViewPr>
    <p:cSldViewPr>
      <p:cViewPr varScale="1">
        <p:scale>
          <a:sx n="83" d="100"/>
          <a:sy n="83" d="100"/>
        </p:scale>
        <p:origin x="-78" y="-6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4DCD26-F9CB-4286-9A2F-71B631491F5B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DF5617B-DD6C-45A1-AF94-8879E4C2130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26538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54440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59065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9186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85785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3797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50528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98432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8999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68036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95665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94775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1E8F5C-3C63-4ACC-A552-86DF662EE674}" type="datetimeFigureOut">
              <a:rPr lang="en-US" smtClean="0"/>
              <a:pPr/>
              <a:t>1/27/2015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049FCC-67C5-4C8E-BCFA-820230AA297E}" type="slidenum">
              <a:rPr lang="en-US" smtClean="0"/>
              <a:pPr/>
              <a:t>‹#›</a:t>
            </a:fld>
            <a:endParaRPr lang="en-US"/>
          </a:p>
        </p:txBody>
      </p:sp>
      <p:pic>
        <p:nvPicPr>
          <p:cNvPr id="3075" name="Picture 3" descr="C:\Users\ISRC\Downloads\Cox_Intro_SocialWork_PPT_template2.jpg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39348766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2" descr="C:\Users\ISRC\Downloads\Cox_Intro_SocialWork_PPT_template (1)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107936463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8229600" cy="1143000"/>
          </a:xfrm>
        </p:spPr>
        <p:txBody>
          <a:bodyPr>
            <a:normAutofit fontScale="90000"/>
          </a:bodyPr>
          <a:lstStyle/>
          <a:p>
            <a:pPr lvl="0"/>
            <a:r>
              <a:rPr lang="en-US" sz="4400" dirty="0" smtClean="0"/>
              <a:t/>
            </a:r>
            <a:br>
              <a:rPr lang="en-US" sz="4400" dirty="0" smtClean="0"/>
            </a:br>
            <a:r>
              <a:rPr lang="en-US" sz="4400" dirty="0" smtClean="0"/>
              <a:t>Social Work Perspectives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05000"/>
            <a:ext cx="8686800" cy="4495800"/>
          </a:xfrm>
        </p:spPr>
        <p:txBody>
          <a:bodyPr>
            <a:normAutofit/>
          </a:bodyPr>
          <a:lstStyle/>
          <a:p>
            <a:pPr lvl="1"/>
            <a:r>
              <a:rPr lang="en-US" sz="2800" dirty="0" smtClean="0"/>
              <a:t>Dorothea Dix (mid-1800s)</a:t>
            </a:r>
          </a:p>
          <a:p>
            <a:pPr lvl="1"/>
            <a:r>
              <a:rPr lang="en-US" sz="2800" dirty="0" smtClean="0"/>
              <a:t>Mary Richmond (early 1900s)</a:t>
            </a:r>
          </a:p>
          <a:p>
            <a:pPr lvl="1"/>
            <a:r>
              <a:rPr lang="en-US" sz="2800" dirty="0" smtClean="0"/>
              <a:t>Ida Cannon (early 1900s)</a:t>
            </a:r>
          </a:p>
          <a:p>
            <a:pPr lvl="1"/>
            <a:r>
              <a:rPr lang="en-US" sz="2800" dirty="0" smtClean="0"/>
              <a:t>World War I (1914­–1918)</a:t>
            </a:r>
          </a:p>
          <a:p>
            <a:pPr lvl="1"/>
            <a:r>
              <a:rPr lang="en-US" sz="2800" dirty="0" smtClean="0"/>
              <a:t>Freudian theory (1920s)</a:t>
            </a:r>
          </a:p>
          <a:p>
            <a:pPr lvl="1"/>
            <a:r>
              <a:rPr lang="en-US" sz="2800" dirty="0" smtClean="0"/>
              <a:t>First mental health team (1922)</a:t>
            </a:r>
          </a:p>
          <a:p>
            <a:pPr lvl="1"/>
            <a:r>
              <a:rPr lang="en-US" sz="2800" dirty="0" smtClean="0"/>
              <a:t>World War II (1939–1945)</a:t>
            </a:r>
          </a:p>
          <a:p>
            <a:pPr lvl="1"/>
            <a:r>
              <a:rPr lang="en-US" sz="2800" dirty="0" smtClean="0"/>
              <a:t>National Mental Health Act (1946)</a:t>
            </a:r>
            <a:endParaRPr lang="en-US" sz="28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38200"/>
            <a:ext cx="8229600" cy="838200"/>
          </a:xfrm>
        </p:spPr>
        <p:txBody>
          <a:bodyPr>
            <a:normAutofit fontScale="90000"/>
          </a:bodyPr>
          <a:lstStyle/>
          <a:p>
            <a:pPr lvl="0"/>
            <a:r>
              <a:rPr lang="en-US" sz="4400" dirty="0" smtClean="0"/>
              <a:t/>
            </a:r>
            <a:br>
              <a:rPr lang="en-US" sz="4400" dirty="0" smtClean="0"/>
            </a:br>
            <a:r>
              <a:rPr lang="en-US" sz="4400" dirty="0" smtClean="0"/>
              <a:t>Mental Health Movements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686800" cy="4648200"/>
          </a:xfrm>
        </p:spPr>
        <p:txBody>
          <a:bodyPr>
            <a:normAutofit/>
          </a:bodyPr>
          <a:lstStyle/>
          <a:p>
            <a:pPr lvl="1"/>
            <a:r>
              <a:rPr lang="en-US" sz="2800" dirty="0" smtClean="0"/>
              <a:t>Moral Treatment – 1800s</a:t>
            </a:r>
          </a:p>
          <a:p>
            <a:pPr lvl="1"/>
            <a:r>
              <a:rPr lang="en-US" sz="2800" dirty="0" smtClean="0"/>
              <a:t>Mental Hygiene Movement – 1920s</a:t>
            </a:r>
          </a:p>
          <a:p>
            <a:pPr lvl="1"/>
            <a:r>
              <a:rPr lang="en-US" sz="2800" dirty="0" smtClean="0"/>
              <a:t>Mental Health Movement – 1940s</a:t>
            </a:r>
          </a:p>
          <a:p>
            <a:pPr lvl="1"/>
            <a:r>
              <a:rPr lang="en-US" sz="2800" dirty="0" smtClean="0"/>
              <a:t>Legal Advocacy Movement – 1960s</a:t>
            </a:r>
          </a:p>
          <a:p>
            <a:pPr lvl="1"/>
            <a:r>
              <a:rPr lang="en-US" sz="2800" dirty="0" smtClean="0"/>
              <a:t>Deinstitutionalization Movement - 1960s to</a:t>
            </a:r>
          </a:p>
          <a:p>
            <a:pPr lvl="1"/>
            <a:r>
              <a:rPr lang="en-US" sz="2800" dirty="0" smtClean="0"/>
              <a:t>Consumer Movement</a:t>
            </a:r>
            <a:endParaRPr lang="en-US" sz="28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38200"/>
            <a:ext cx="8229600" cy="914400"/>
          </a:xfrm>
        </p:spPr>
        <p:txBody>
          <a:bodyPr>
            <a:normAutofit/>
          </a:bodyPr>
          <a:lstStyle/>
          <a:p>
            <a:r>
              <a:rPr lang="en-US" sz="4400" dirty="0" smtClean="0"/>
              <a:t>Mental Health Parity Act – 1998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828800"/>
            <a:ext cx="8763000" cy="4572000"/>
          </a:xfrm>
        </p:spPr>
        <p:txBody>
          <a:bodyPr>
            <a:normAutofit/>
          </a:bodyPr>
          <a:lstStyle/>
          <a:p>
            <a:pPr marL="365760" lvl="1" indent="-256032"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2800" dirty="0" smtClean="0"/>
              <a:t>Established mental health parity/equality</a:t>
            </a:r>
            <a:r>
              <a:rPr lang="en-US" sz="2800" b="1" dirty="0" smtClean="0"/>
              <a:t> </a:t>
            </a:r>
            <a:r>
              <a:rPr lang="en-US" sz="2800" dirty="0" smtClean="0"/>
              <a:t>with medical health policy</a:t>
            </a:r>
          </a:p>
          <a:p>
            <a:pPr marL="365760" lvl="1" indent="-256032"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2800" dirty="0" smtClean="0"/>
              <a:t>A person who is diagnosed with a mental disorder should receive the same level of professional care as a person diagnosed with a physical disorder</a:t>
            </a:r>
          </a:p>
          <a:p>
            <a:pPr marL="365760" lvl="1" indent="-256032"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2800" dirty="0" smtClean="0"/>
              <a:t>Mental health professionals should be reimbursed for their services similar to physicians and other medical personnel</a:t>
            </a:r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85800"/>
            <a:ext cx="8229600" cy="914400"/>
          </a:xfrm>
        </p:spPr>
        <p:txBody>
          <a:bodyPr>
            <a:normAutofit/>
          </a:bodyPr>
          <a:lstStyle/>
          <a:p>
            <a:r>
              <a:rPr lang="en-US" sz="4400" dirty="0" smtClean="0"/>
              <a:t>Affordable Care Act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676400"/>
            <a:ext cx="8610600" cy="4724400"/>
          </a:xfrm>
        </p:spPr>
        <p:txBody>
          <a:bodyPr>
            <a:normAutofit/>
          </a:bodyPr>
          <a:lstStyle/>
          <a:p>
            <a:pPr lvl="1"/>
            <a:r>
              <a:rPr lang="en-US" sz="2400" dirty="0" smtClean="0"/>
              <a:t>Emerging models for mental health care</a:t>
            </a:r>
            <a:endParaRPr lang="en-US" sz="2000" dirty="0" smtClean="0"/>
          </a:p>
          <a:p>
            <a:pPr lvl="2"/>
            <a:r>
              <a:rPr lang="en-US" sz="2400" dirty="0" smtClean="0"/>
              <a:t>Integrated care</a:t>
            </a:r>
            <a:r>
              <a:rPr lang="en-US" sz="2400" b="1" dirty="0" smtClean="0"/>
              <a:t> </a:t>
            </a:r>
          </a:p>
          <a:p>
            <a:pPr lvl="3"/>
            <a:r>
              <a:rPr lang="en-US" sz="2200" dirty="0" smtClean="0"/>
              <a:t>care coordination for people with psychiatric disorders</a:t>
            </a:r>
            <a:endParaRPr lang="en-US" sz="1800" dirty="0" smtClean="0"/>
          </a:p>
          <a:p>
            <a:pPr lvl="2"/>
            <a:r>
              <a:rPr lang="en-US" sz="2400" dirty="0" smtClean="0"/>
              <a:t>Medical home</a:t>
            </a:r>
            <a:r>
              <a:rPr lang="en-US" sz="2400" b="1" dirty="0" smtClean="0"/>
              <a:t> </a:t>
            </a:r>
          </a:p>
          <a:p>
            <a:pPr lvl="3"/>
            <a:r>
              <a:rPr lang="en-US" sz="2200" dirty="0" smtClean="0"/>
              <a:t>patient-centered </a:t>
            </a:r>
            <a:r>
              <a:rPr lang="en-US" sz="2200" dirty="0" err="1" smtClean="0"/>
              <a:t>vs</a:t>
            </a:r>
            <a:r>
              <a:rPr lang="en-US" sz="2200" dirty="0" smtClean="0"/>
              <a:t> provider-centered approach</a:t>
            </a:r>
          </a:p>
          <a:p>
            <a:pPr lvl="3"/>
            <a:r>
              <a:rPr lang="en-US" sz="2200" dirty="0" smtClean="0"/>
              <a:t>health care providers work collaboratively with the mental health team and the patient’s family</a:t>
            </a:r>
            <a:endParaRPr lang="en-US" sz="1800" dirty="0" smtClean="0"/>
          </a:p>
          <a:p>
            <a:pPr lvl="2"/>
            <a:r>
              <a:rPr lang="en-US" sz="2400" dirty="0" smtClean="0"/>
              <a:t>Accountable care organizations</a:t>
            </a:r>
          </a:p>
          <a:p>
            <a:pPr lvl="3"/>
            <a:r>
              <a:rPr lang="en-US" sz="2200" dirty="0" smtClean="0"/>
              <a:t>Groups of physicians, hospitals and other health care providers join together to provide coordinated care to Medicare patients </a:t>
            </a:r>
            <a:endParaRPr lang="en-US" sz="1800" dirty="0" smtClean="0"/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990600"/>
            <a:ext cx="9144000" cy="762000"/>
          </a:xfrm>
        </p:spPr>
        <p:txBody>
          <a:bodyPr>
            <a:normAutofit fontScale="90000"/>
          </a:bodyPr>
          <a:lstStyle/>
          <a:p>
            <a:r>
              <a:rPr lang="en-US" sz="4200" dirty="0" smtClean="0"/>
              <a:t>Social Work Practice in Mental Health 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828800"/>
            <a:ext cx="8534400" cy="4343400"/>
          </a:xfrm>
        </p:spPr>
        <p:txBody>
          <a:bodyPr>
            <a:normAutofit fontScale="77500" lnSpcReduction="20000"/>
          </a:bodyPr>
          <a:lstStyle/>
          <a:p>
            <a:pPr lvl="0"/>
            <a:r>
              <a:rPr lang="en-US" sz="2800" dirty="0" smtClean="0"/>
              <a:t>Social Work Roles in Treatment</a:t>
            </a:r>
            <a:endParaRPr lang="en-US" sz="2400" dirty="0" smtClean="0"/>
          </a:p>
          <a:p>
            <a:pPr lvl="1"/>
            <a:r>
              <a:rPr lang="en-US" sz="2400" dirty="0" smtClean="0"/>
              <a:t>Licensed Clinical Social Workers (LCSWs) </a:t>
            </a:r>
          </a:p>
          <a:p>
            <a:pPr lvl="2"/>
            <a:r>
              <a:rPr lang="en-US" sz="2200" dirty="0" smtClean="0"/>
              <a:t>assess, diagnose, treat</a:t>
            </a:r>
            <a:endParaRPr lang="en-US" sz="1800" dirty="0" smtClean="0"/>
          </a:p>
          <a:p>
            <a:pPr lvl="1"/>
            <a:r>
              <a:rPr lang="en-US" sz="2400" dirty="0" smtClean="0"/>
              <a:t>Help families cope with trauma, loss, addiction </a:t>
            </a:r>
            <a:endParaRPr lang="en-US" sz="2000" dirty="0" smtClean="0"/>
          </a:p>
          <a:p>
            <a:pPr lvl="0"/>
            <a:r>
              <a:rPr lang="en-US" sz="2800" dirty="0" smtClean="0"/>
              <a:t>Mental Health Settings</a:t>
            </a:r>
            <a:endParaRPr lang="en-US" sz="2400" dirty="0" smtClean="0"/>
          </a:p>
          <a:p>
            <a:pPr lvl="1"/>
            <a:r>
              <a:rPr lang="en-US" sz="2400" dirty="0" smtClean="0"/>
              <a:t>Community mental health programs</a:t>
            </a:r>
            <a:endParaRPr lang="en-US" sz="2000" dirty="0" smtClean="0"/>
          </a:p>
          <a:p>
            <a:pPr lvl="1"/>
            <a:r>
              <a:rPr lang="en-US" sz="2400" dirty="0" smtClean="0"/>
              <a:t>Disaster relief programs</a:t>
            </a:r>
            <a:endParaRPr lang="en-US" sz="2000" dirty="0" smtClean="0"/>
          </a:p>
          <a:p>
            <a:pPr lvl="1"/>
            <a:r>
              <a:rPr lang="en-US" sz="2400" dirty="0" smtClean="0"/>
              <a:t>Hospitals and skilled nursing facilities</a:t>
            </a:r>
            <a:endParaRPr lang="en-US" sz="2000" dirty="0" smtClean="0"/>
          </a:p>
          <a:p>
            <a:pPr lvl="1"/>
            <a:r>
              <a:rPr lang="en-US" sz="2400" dirty="0" smtClean="0"/>
              <a:t>Military and veteran services</a:t>
            </a:r>
            <a:endParaRPr lang="en-US" sz="2000" dirty="0" smtClean="0"/>
          </a:p>
          <a:p>
            <a:pPr lvl="1"/>
            <a:r>
              <a:rPr lang="en-US" sz="2400" dirty="0" smtClean="0"/>
              <a:t>Rehabilitation programs</a:t>
            </a:r>
            <a:endParaRPr lang="en-US" sz="2000" dirty="0" smtClean="0"/>
          </a:p>
          <a:p>
            <a:pPr lvl="1"/>
            <a:r>
              <a:rPr lang="en-US" sz="2400" dirty="0" smtClean="0"/>
              <a:t>Schools</a:t>
            </a:r>
            <a:endParaRPr lang="en-US" sz="2000" dirty="0" smtClean="0"/>
          </a:p>
          <a:p>
            <a:pPr lvl="1"/>
            <a:r>
              <a:rPr lang="en-US" sz="2400" dirty="0" smtClean="0"/>
              <a:t>Private practice</a:t>
            </a:r>
            <a:endParaRPr lang="en-US" sz="2000" dirty="0" smtClean="0"/>
          </a:p>
          <a:p>
            <a:pPr lvl="1"/>
            <a:r>
              <a:rPr lang="en-US" sz="2400" dirty="0" smtClean="0"/>
              <a:t>Employee assistance programs  </a:t>
            </a:r>
            <a:endParaRPr lang="en-US" sz="2000" dirty="0" smtClean="0"/>
          </a:p>
          <a:p>
            <a:pPr lvl="1"/>
            <a:r>
              <a:rPr lang="en-US" sz="2400" dirty="0" smtClean="0"/>
              <a:t>Inpatient and outpatient</a:t>
            </a:r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8229600" cy="808038"/>
          </a:xfrm>
        </p:spPr>
        <p:txBody>
          <a:bodyPr>
            <a:normAutofit fontScale="90000"/>
          </a:bodyPr>
          <a:lstStyle/>
          <a:p>
            <a:pPr lvl="0"/>
            <a:r>
              <a:rPr lang="en-US" sz="4400" dirty="0" smtClean="0"/>
              <a:t/>
            </a:r>
            <a:br>
              <a:rPr lang="en-US" sz="4400" dirty="0" smtClean="0"/>
            </a:br>
            <a:r>
              <a:rPr lang="en-US" sz="4400" dirty="0" smtClean="0"/>
              <a:t>Mental Health Literacy 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447800"/>
            <a:ext cx="9144000" cy="4953000"/>
          </a:xfrm>
        </p:spPr>
        <p:txBody>
          <a:bodyPr>
            <a:normAutofit/>
          </a:bodyPr>
          <a:lstStyle/>
          <a:p>
            <a:pPr lvl="1"/>
            <a:r>
              <a:rPr lang="en-US" sz="2800" dirty="0" smtClean="0"/>
              <a:t>Ability to:</a:t>
            </a:r>
          </a:p>
          <a:p>
            <a:pPr lvl="2"/>
            <a:r>
              <a:rPr lang="en-US" sz="2200" dirty="0" smtClean="0"/>
              <a:t>recognize disorders</a:t>
            </a:r>
          </a:p>
          <a:p>
            <a:pPr lvl="2"/>
            <a:r>
              <a:rPr lang="en-US" sz="2200" dirty="0" smtClean="0"/>
              <a:t>obtain mental health information</a:t>
            </a:r>
            <a:endParaRPr lang="en-US" sz="1800" dirty="0" smtClean="0"/>
          </a:p>
          <a:p>
            <a:pPr lvl="1"/>
            <a:r>
              <a:rPr lang="en-US" sz="2800" dirty="0" smtClean="0"/>
              <a:t>Interventions to increase mental health literacy</a:t>
            </a:r>
          </a:p>
          <a:p>
            <a:pPr lvl="2"/>
            <a:r>
              <a:rPr lang="en-US" sz="2200" dirty="0" smtClean="0"/>
              <a:t>public campaigns</a:t>
            </a:r>
          </a:p>
          <a:p>
            <a:pPr lvl="2"/>
            <a:r>
              <a:rPr lang="en-US" sz="2200" dirty="0" smtClean="0"/>
              <a:t>agency or school-based programs</a:t>
            </a:r>
          </a:p>
          <a:p>
            <a:pPr lvl="2"/>
            <a:r>
              <a:rPr lang="en-US" sz="2200" dirty="0" smtClean="0"/>
              <a:t>online interventions</a:t>
            </a:r>
          </a:p>
          <a:p>
            <a:pPr lvl="2"/>
            <a:r>
              <a:rPr lang="en-US" sz="2200" dirty="0" smtClean="0"/>
              <a:t>information sharing through social media. </a:t>
            </a:r>
            <a:endParaRPr lang="en-US" sz="1800" dirty="0" smtClean="0"/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0" y="914400"/>
            <a:ext cx="6019800" cy="990600"/>
          </a:xfrm>
        </p:spPr>
        <p:txBody>
          <a:bodyPr>
            <a:noAutofit/>
          </a:bodyPr>
          <a:lstStyle/>
          <a:p>
            <a:pPr lvl="0"/>
            <a:r>
              <a:rPr lang="en-US" sz="3600" dirty="0"/>
              <a:t>Digital Mental Health Information and Therapy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981200"/>
            <a:ext cx="9144000" cy="4419600"/>
          </a:xfrm>
        </p:spPr>
        <p:txBody>
          <a:bodyPr>
            <a:normAutofit/>
          </a:bodyPr>
          <a:lstStyle/>
          <a:p>
            <a:pPr lvl="1"/>
            <a:r>
              <a:rPr lang="en-US" sz="2400" dirty="0" smtClean="0"/>
              <a:t>Some people use e-counseling and e-therapy for treatment.   This can be effective for people with PTSD or people who live in rural areas where local support is not available.</a:t>
            </a:r>
            <a:endParaRPr lang="en-US" sz="2000" dirty="0" smtClean="0"/>
          </a:p>
          <a:p>
            <a:pPr lvl="1"/>
            <a:r>
              <a:rPr lang="en-US" sz="2400" dirty="0" smtClean="0"/>
              <a:t>Other options involve using avatars or comic chat, in which participants take on the role of a comic character in a comic strip.</a:t>
            </a:r>
            <a:endParaRPr lang="en-US" sz="2000" dirty="0" smtClean="0"/>
          </a:p>
          <a:p>
            <a:pPr lvl="1"/>
            <a:r>
              <a:rPr lang="en-US" sz="2400" dirty="0" smtClean="0"/>
              <a:t>Many people find support and information in peer support sites, where people sharing similar diagnoses can compare notes.</a:t>
            </a:r>
            <a:endParaRPr lang="en-US" sz="2000" dirty="0" smtClean="0"/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914400"/>
            <a:ext cx="8229600" cy="731838"/>
          </a:xfrm>
        </p:spPr>
        <p:txBody>
          <a:bodyPr>
            <a:normAutofit fontScale="90000"/>
          </a:bodyPr>
          <a:lstStyle/>
          <a:p>
            <a:r>
              <a:rPr lang="en-US" sz="4400" dirty="0" smtClean="0"/>
              <a:t/>
            </a:r>
            <a:br>
              <a:rPr lang="en-US" sz="4400" dirty="0" smtClean="0"/>
            </a:br>
            <a:r>
              <a:rPr lang="en-US" sz="4400" dirty="0" smtClean="0"/>
              <a:t>Diversity and Mental Health  </a:t>
            </a:r>
            <a:br>
              <a:rPr lang="en-US" sz="44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676400"/>
            <a:ext cx="8610600" cy="4724400"/>
          </a:xfrm>
        </p:spPr>
        <p:txBody>
          <a:bodyPr>
            <a:normAutofit/>
          </a:bodyPr>
          <a:lstStyle/>
          <a:p>
            <a:pPr lvl="0"/>
            <a:r>
              <a:rPr lang="en-US" sz="2800" i="1" dirty="0" smtClean="0"/>
              <a:t>Age </a:t>
            </a:r>
            <a:r>
              <a:rPr lang="en-US" sz="2400" i="1" dirty="0" smtClean="0"/>
              <a:t>-</a:t>
            </a:r>
            <a:r>
              <a:rPr lang="en-US" sz="2400" dirty="0" smtClean="0"/>
              <a:t> Mental health problems can occur at any age. </a:t>
            </a:r>
          </a:p>
          <a:p>
            <a:pPr lvl="0"/>
            <a:r>
              <a:rPr lang="en-US" sz="2800" i="1" dirty="0" smtClean="0"/>
              <a:t>Class </a:t>
            </a:r>
            <a:r>
              <a:rPr lang="en-US" sz="2400" i="1" dirty="0" smtClean="0"/>
              <a:t>- M</a:t>
            </a:r>
            <a:r>
              <a:rPr lang="en-US" sz="2400" dirty="0" smtClean="0"/>
              <a:t>ental health associated with social inequality </a:t>
            </a:r>
          </a:p>
          <a:p>
            <a:pPr lvl="0"/>
            <a:r>
              <a:rPr lang="en-US" sz="2800" i="1" dirty="0" smtClean="0"/>
              <a:t>Race and Ethnicity </a:t>
            </a:r>
            <a:r>
              <a:rPr lang="en-US" sz="2400" i="1" dirty="0" smtClean="0"/>
              <a:t>– </a:t>
            </a:r>
            <a:r>
              <a:rPr lang="en-US" sz="2400" dirty="0" smtClean="0"/>
              <a:t>Differences in diagnoses</a:t>
            </a:r>
          </a:p>
          <a:p>
            <a:pPr lvl="0"/>
            <a:r>
              <a:rPr lang="en-US" sz="2800" i="1" dirty="0" smtClean="0"/>
              <a:t>Gender </a:t>
            </a:r>
            <a:r>
              <a:rPr lang="en-US" sz="2400" i="1" dirty="0" smtClean="0"/>
              <a:t>–</a:t>
            </a:r>
            <a:r>
              <a:rPr lang="en-US" sz="2400" dirty="0" smtClean="0"/>
              <a:t> Women more likely to experience depression</a:t>
            </a:r>
          </a:p>
          <a:p>
            <a:pPr lvl="0"/>
            <a:r>
              <a:rPr lang="en-US" sz="2800" i="1" dirty="0" smtClean="0"/>
              <a:t>Sexual Orientation</a:t>
            </a:r>
            <a:r>
              <a:rPr lang="en-US" sz="2400" i="1" dirty="0" smtClean="0"/>
              <a:t> - </a:t>
            </a:r>
            <a:r>
              <a:rPr lang="en-US" sz="2400" dirty="0" smtClean="0"/>
              <a:t> LGBT at increased risk</a:t>
            </a:r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19200"/>
            <a:ext cx="8229600" cy="304800"/>
          </a:xfrm>
        </p:spPr>
        <p:txBody>
          <a:bodyPr>
            <a:normAutofit fontScale="90000"/>
          </a:bodyPr>
          <a:lstStyle/>
          <a:p>
            <a:r>
              <a:rPr lang="en-US" sz="4400" dirty="0" smtClean="0"/>
              <a:t/>
            </a:r>
            <a:br>
              <a:rPr lang="en-US" sz="4400" dirty="0" smtClean="0"/>
            </a:br>
            <a:r>
              <a:rPr lang="en-US" sz="4400" dirty="0" smtClean="0"/>
              <a:t>Advocacy on Behalf of </a:t>
            </a:r>
            <a:br>
              <a:rPr lang="en-US" sz="4400" dirty="0" smtClean="0"/>
            </a:br>
            <a:r>
              <a:rPr lang="en-US" sz="4400" dirty="0" smtClean="0"/>
              <a:t>Mental Health</a:t>
            </a:r>
            <a:br>
              <a:rPr lang="en-US" sz="44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981200"/>
            <a:ext cx="8534400" cy="4419600"/>
          </a:xfrm>
        </p:spPr>
        <p:txBody>
          <a:bodyPr>
            <a:normAutofit fontScale="92500" lnSpcReduction="10000"/>
          </a:bodyPr>
          <a:lstStyle/>
          <a:p>
            <a:pPr lvl="0"/>
            <a:r>
              <a:rPr lang="en-US" sz="2800" dirty="0" smtClean="0"/>
              <a:t>Economic and Social Justice </a:t>
            </a:r>
            <a:r>
              <a:rPr lang="en-US" sz="2400" dirty="0" smtClean="0"/>
              <a:t>– insurance impacts availability of care</a:t>
            </a:r>
          </a:p>
          <a:p>
            <a:pPr lvl="0"/>
            <a:r>
              <a:rPr lang="en-US" sz="2800" dirty="0" smtClean="0"/>
              <a:t>Environmental Factors </a:t>
            </a:r>
            <a:r>
              <a:rPr lang="en-US" sz="2400" dirty="0" smtClean="0"/>
              <a:t>– residence influences mental and physical health</a:t>
            </a:r>
          </a:p>
          <a:p>
            <a:pPr lvl="0"/>
            <a:r>
              <a:rPr lang="en-US" sz="2800" dirty="0" smtClean="0"/>
              <a:t>Human Needs and Rights </a:t>
            </a:r>
            <a:r>
              <a:rPr lang="en-US" sz="2400" dirty="0" smtClean="0"/>
              <a:t>– demonstrate respect with person first language</a:t>
            </a:r>
          </a:p>
          <a:p>
            <a:pPr lvl="0"/>
            <a:r>
              <a:rPr lang="en-US" sz="2800" dirty="0" smtClean="0"/>
              <a:t>Political Perspectives </a:t>
            </a:r>
            <a:r>
              <a:rPr lang="en-US" sz="2400" dirty="0" smtClean="0"/>
              <a:t>– policy issues:</a:t>
            </a:r>
          </a:p>
          <a:p>
            <a:pPr lvl="1"/>
            <a:r>
              <a:rPr lang="en-US" sz="2400" dirty="0" smtClean="0"/>
              <a:t>urban vs. rural services</a:t>
            </a:r>
          </a:p>
          <a:p>
            <a:pPr lvl="1"/>
            <a:r>
              <a:rPr lang="en-US" sz="2400" dirty="0" smtClean="0"/>
              <a:t>cost of service</a:t>
            </a:r>
          </a:p>
          <a:p>
            <a:pPr lvl="1"/>
            <a:r>
              <a:rPr lang="en-US" sz="2400" dirty="0" smtClean="0"/>
              <a:t>continuity of care</a:t>
            </a:r>
          </a:p>
          <a:p>
            <a:pPr lvl="1"/>
            <a:r>
              <a:rPr lang="en-US" sz="2400" dirty="0" smtClean="0"/>
              <a:t>availability of inpatient services</a:t>
            </a:r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914400"/>
            <a:ext cx="8382000" cy="1447800"/>
          </a:xfrm>
        </p:spPr>
        <p:txBody>
          <a:bodyPr>
            <a:normAutofit fontScale="90000"/>
          </a:bodyPr>
          <a:lstStyle/>
          <a:p>
            <a:r>
              <a:rPr lang="en-US" sz="4400" dirty="0" smtClean="0"/>
              <a:t/>
            </a:r>
            <a:br>
              <a:rPr lang="en-US" sz="4400" dirty="0" smtClean="0"/>
            </a:br>
            <a:r>
              <a:rPr lang="en-US" sz="4400" dirty="0" smtClean="0"/>
              <a:t>Your Career in </a:t>
            </a:r>
            <a:br>
              <a:rPr lang="en-US" sz="4400" dirty="0" smtClean="0"/>
            </a:br>
            <a:r>
              <a:rPr lang="en-US" sz="4400" dirty="0" smtClean="0"/>
              <a:t>Mental Health Social Work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2209800"/>
            <a:ext cx="8763000" cy="4191000"/>
          </a:xfrm>
        </p:spPr>
        <p:txBody>
          <a:bodyPr>
            <a:normAutofit/>
          </a:bodyPr>
          <a:lstStyle/>
          <a:p>
            <a:endParaRPr lang="en-US" sz="2400" dirty="0" smtClean="0"/>
          </a:p>
          <a:p>
            <a:pPr lvl="0"/>
            <a:r>
              <a:rPr lang="en-US" sz="2800" dirty="0" smtClean="0"/>
              <a:t>Job growth for mental health social workers </a:t>
            </a:r>
          </a:p>
          <a:p>
            <a:pPr lvl="1"/>
            <a:r>
              <a:rPr lang="en-US" sz="2800" dirty="0" smtClean="0"/>
              <a:t>faster than the average through 2020 </a:t>
            </a:r>
          </a:p>
          <a:p>
            <a:pPr lvl="0"/>
            <a:r>
              <a:rPr lang="en-US" sz="2800" dirty="0" smtClean="0"/>
              <a:t>Mental health parity </a:t>
            </a:r>
          </a:p>
          <a:p>
            <a:pPr lvl="1"/>
            <a:r>
              <a:rPr lang="en-US" sz="2800" dirty="0" smtClean="0"/>
              <a:t>more people eligible for mental health coverage</a:t>
            </a:r>
          </a:p>
          <a:p>
            <a:pPr lvl="0"/>
            <a:r>
              <a:rPr lang="en-US" sz="2800" dirty="0" smtClean="0"/>
              <a:t>Clinical social work </a:t>
            </a:r>
          </a:p>
          <a:p>
            <a:pPr lvl="1"/>
            <a:r>
              <a:rPr lang="en-US" sz="2800" dirty="0" smtClean="0"/>
              <a:t>higher end of pay scale for social workers</a:t>
            </a:r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" y="1905000"/>
            <a:ext cx="8686800" cy="2819399"/>
          </a:xfrm>
        </p:spPr>
        <p:txBody>
          <a:bodyPr>
            <a:normAutofit/>
          </a:bodyPr>
          <a:lstStyle/>
          <a:p>
            <a:pPr algn="ctr"/>
            <a:r>
              <a:rPr lang="en-US" dirty="0"/>
              <a:t>Chapter </a:t>
            </a:r>
            <a:r>
              <a:rPr lang="en-US" dirty="0" smtClean="0"/>
              <a:t>9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Mental Health</a:t>
            </a:r>
            <a:br>
              <a:rPr lang="en-US" dirty="0" smtClean="0"/>
            </a:b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0"/>
            <a:ext cx="8229600" cy="655638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Social Work and Mental Health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676400"/>
            <a:ext cx="8610600" cy="4724400"/>
          </a:xfrm>
        </p:spPr>
        <p:txBody>
          <a:bodyPr>
            <a:normAutofit/>
          </a:bodyPr>
          <a:lstStyle/>
          <a:p>
            <a:r>
              <a:rPr lang="en-US" sz="2800" dirty="0" smtClean="0"/>
              <a:t>Largest U.S. providers of mental health services</a:t>
            </a:r>
          </a:p>
          <a:p>
            <a:r>
              <a:rPr lang="en-US" sz="2800" dirty="0" smtClean="0"/>
              <a:t>Clinical social workers, psychiatric social workers, psychotherapists </a:t>
            </a:r>
          </a:p>
          <a:p>
            <a:pPr marL="365760" lvl="1" indent="-256032"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2800" dirty="0" smtClean="0"/>
              <a:t>Multidisciplinary teams</a:t>
            </a:r>
          </a:p>
          <a:p>
            <a:r>
              <a:rPr lang="en-US" sz="2800" dirty="0" smtClean="0"/>
              <a:t>Specializations</a:t>
            </a:r>
          </a:p>
          <a:p>
            <a:pPr lvl="1"/>
            <a:r>
              <a:rPr lang="en-US" sz="2400" dirty="0" smtClean="0"/>
              <a:t>Child, Adolescent, Adult</a:t>
            </a:r>
          </a:p>
          <a:p>
            <a:pPr lvl="1"/>
            <a:r>
              <a:rPr lang="en-US" sz="2400" dirty="0" smtClean="0"/>
              <a:t>Older adult (geriatric)</a:t>
            </a:r>
          </a:p>
          <a:p>
            <a:pPr lvl="1"/>
            <a:r>
              <a:rPr lang="en-US" sz="2400" dirty="0" smtClean="0"/>
              <a:t>Forensic </a:t>
            </a:r>
          </a:p>
          <a:p>
            <a:pPr lvl="1"/>
            <a:r>
              <a:rPr lang="en-US" sz="2400" dirty="0" smtClean="0"/>
              <a:t>Developmental, physical, or </a:t>
            </a:r>
            <a:r>
              <a:rPr lang="en-US" sz="2400" dirty="0" err="1" smtClean="0"/>
              <a:t>neurocognitive</a:t>
            </a:r>
            <a:r>
              <a:rPr lang="en-US" sz="2400" dirty="0" smtClean="0"/>
              <a:t> disorder</a:t>
            </a:r>
          </a:p>
          <a:p>
            <a:pPr lvl="1"/>
            <a:r>
              <a:rPr lang="en-US" sz="2400" dirty="0" smtClean="0"/>
              <a:t>Alcohol and other drug rehabilitation</a:t>
            </a:r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90600"/>
            <a:ext cx="8229600" cy="427038"/>
          </a:xfrm>
        </p:spPr>
        <p:txBody>
          <a:bodyPr>
            <a:normAutofit fontScale="90000"/>
          </a:bodyPr>
          <a:lstStyle/>
          <a:p>
            <a:r>
              <a:rPr lang="en-US" sz="4400" dirty="0" smtClean="0"/>
              <a:t/>
            </a:r>
            <a:br>
              <a:rPr lang="en-US" sz="4400" dirty="0" smtClean="0"/>
            </a:br>
            <a:r>
              <a:rPr lang="en-US" sz="4400" dirty="0" smtClean="0"/>
              <a:t>Mental Health and Mental Illness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686800" cy="4648200"/>
          </a:xfrm>
        </p:spPr>
        <p:txBody>
          <a:bodyPr>
            <a:normAutofit/>
          </a:bodyPr>
          <a:lstStyle/>
          <a:p>
            <a:pPr lvl="0"/>
            <a:r>
              <a:rPr lang="en-US" sz="2800" dirty="0" smtClean="0"/>
              <a:t>Definitions of Mental Health Status</a:t>
            </a:r>
            <a:endParaRPr lang="en-US" sz="2400" dirty="0" smtClean="0"/>
          </a:p>
          <a:p>
            <a:pPr lvl="1"/>
            <a:r>
              <a:rPr lang="en-US" sz="2800" b="1" dirty="0" smtClean="0"/>
              <a:t>Mental health </a:t>
            </a:r>
            <a:r>
              <a:rPr lang="en-US" sz="2400" dirty="0" smtClean="0"/>
              <a:t>- state of emotional wellbeing, free from incapacitating conflicts, with an ability to make rational decisions and cope with environmental stresses and internal pressures  </a:t>
            </a:r>
            <a:endParaRPr lang="en-US" sz="2000" dirty="0" smtClean="0"/>
          </a:p>
          <a:p>
            <a:pPr lvl="1"/>
            <a:r>
              <a:rPr lang="en-US" sz="2800" b="1" dirty="0" smtClean="0"/>
              <a:t>Mental illness </a:t>
            </a:r>
            <a:r>
              <a:rPr lang="en-US" sz="2400" dirty="0" smtClean="0"/>
              <a:t>- disease that causes mild to severe disturbances in thinking, perception and behavior; can significantly impair a person’s ability to cope with life’s ordinary demands and routines.</a:t>
            </a:r>
            <a:endParaRPr lang="en-US" sz="2000" dirty="0" smtClean="0"/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762000"/>
            <a:ext cx="9144000" cy="609600"/>
          </a:xfrm>
        </p:spPr>
        <p:txBody>
          <a:bodyPr>
            <a:normAutofit fontScale="90000"/>
          </a:bodyPr>
          <a:lstStyle/>
          <a:p>
            <a:pPr lvl="0"/>
            <a:r>
              <a:rPr lang="en-US" sz="4400" dirty="0" smtClean="0"/>
              <a:t/>
            </a:r>
            <a:br>
              <a:rPr lang="en-US" sz="4400" dirty="0" smtClean="0"/>
            </a:br>
            <a:r>
              <a:rPr lang="en-US" sz="4400" dirty="0" smtClean="0"/>
              <a:t>Normal vs. Abnormal Mental Health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447800"/>
            <a:ext cx="8915400" cy="4800600"/>
          </a:xfrm>
        </p:spPr>
        <p:txBody>
          <a:bodyPr>
            <a:normAutofit fontScale="92500" lnSpcReduction="10000"/>
          </a:bodyPr>
          <a:lstStyle/>
          <a:p>
            <a:pPr lvl="1"/>
            <a:r>
              <a:rPr lang="en-US" sz="3000" dirty="0" smtClean="0"/>
              <a:t>Normal Mental Health</a:t>
            </a:r>
          </a:p>
          <a:p>
            <a:pPr lvl="2"/>
            <a:r>
              <a:rPr lang="en-US" sz="2400" dirty="0" smtClean="0"/>
              <a:t>Accurate perception of reality</a:t>
            </a:r>
            <a:endParaRPr lang="en-US" sz="2000" dirty="0" smtClean="0"/>
          </a:p>
          <a:p>
            <a:pPr lvl="2"/>
            <a:r>
              <a:rPr lang="en-US" sz="2400" dirty="0" smtClean="0"/>
              <a:t>Autonomy and independence</a:t>
            </a:r>
            <a:endParaRPr lang="en-US" sz="2000" dirty="0" smtClean="0"/>
          </a:p>
          <a:p>
            <a:pPr lvl="2"/>
            <a:r>
              <a:rPr lang="en-US" sz="2400" dirty="0" smtClean="0"/>
              <a:t>Capability for growth and development</a:t>
            </a:r>
            <a:endParaRPr lang="en-US" sz="2000" dirty="0" smtClean="0"/>
          </a:p>
          <a:p>
            <a:pPr lvl="2"/>
            <a:r>
              <a:rPr lang="en-US" sz="2400" dirty="0" smtClean="0"/>
              <a:t>Environmental mastery — day-to-day demands</a:t>
            </a:r>
            <a:endParaRPr lang="en-US" sz="2000" dirty="0" smtClean="0"/>
          </a:p>
          <a:p>
            <a:pPr lvl="2"/>
            <a:r>
              <a:rPr lang="en-US" sz="2400" dirty="0" smtClean="0"/>
              <a:t>Positive friendships and relationships </a:t>
            </a:r>
            <a:endParaRPr lang="en-US" sz="2000" dirty="0" smtClean="0"/>
          </a:p>
          <a:p>
            <a:pPr lvl="2"/>
            <a:r>
              <a:rPr lang="en-US" sz="2400" dirty="0" smtClean="0"/>
              <a:t>Positive view of self</a:t>
            </a:r>
            <a:endParaRPr lang="en-US" sz="2000" dirty="0" smtClean="0"/>
          </a:p>
          <a:p>
            <a:pPr lvl="1"/>
            <a:r>
              <a:rPr lang="en-US" sz="3000" dirty="0" smtClean="0"/>
              <a:t>Abnormal Mental Health</a:t>
            </a:r>
          </a:p>
          <a:p>
            <a:pPr lvl="2"/>
            <a:r>
              <a:rPr lang="en-US" sz="2400" dirty="0" smtClean="0"/>
              <a:t>Not all symptoms /problems in life are disorders</a:t>
            </a:r>
            <a:endParaRPr lang="en-US" sz="2000" dirty="0" smtClean="0"/>
          </a:p>
          <a:p>
            <a:pPr lvl="2"/>
            <a:r>
              <a:rPr lang="en-US" sz="2400" dirty="0" smtClean="0"/>
              <a:t>Mislabeling can be harmful</a:t>
            </a:r>
            <a:endParaRPr lang="en-US" sz="2000" dirty="0" smtClean="0"/>
          </a:p>
          <a:p>
            <a:pPr lvl="2"/>
            <a:r>
              <a:rPr lang="en-US" sz="2400" dirty="0" smtClean="0"/>
              <a:t>Person-first language </a:t>
            </a:r>
          </a:p>
          <a:p>
            <a:pPr lvl="5"/>
            <a:r>
              <a:rPr lang="en-US" sz="1700" dirty="0" smtClean="0"/>
              <a:t>“man with Bipolar Disorder” vs. “he’s Bipolar”</a:t>
            </a:r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43000"/>
            <a:ext cx="9144000" cy="685800"/>
          </a:xfrm>
        </p:spPr>
        <p:txBody>
          <a:bodyPr>
            <a:normAutofit fontScale="90000"/>
          </a:bodyPr>
          <a:lstStyle/>
          <a:p>
            <a:pPr lvl="0"/>
            <a:r>
              <a:rPr lang="en-US" sz="4400" dirty="0" smtClean="0"/>
              <a:t>Mental Health Disorders </a:t>
            </a:r>
            <a:r>
              <a:rPr lang="en-US" sz="4000" dirty="0" smtClean="0"/>
              <a:t>and</a:t>
            </a:r>
            <a:r>
              <a:rPr lang="en-US" sz="4400" dirty="0" smtClean="0"/>
              <a:t> DSM-5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28800"/>
            <a:ext cx="9220200" cy="4648200"/>
          </a:xfrm>
        </p:spPr>
        <p:txBody>
          <a:bodyPr>
            <a:normAutofit/>
          </a:bodyPr>
          <a:lstStyle/>
          <a:p>
            <a:pPr lvl="1"/>
            <a:r>
              <a:rPr lang="en-US" sz="2700" i="1" dirty="0" smtClean="0"/>
              <a:t>Diagnostic and Statistical Manual of Mental Disorders</a:t>
            </a:r>
          </a:p>
          <a:p>
            <a:pPr lvl="2"/>
            <a:r>
              <a:rPr lang="en-US" sz="2200" dirty="0" smtClean="0"/>
              <a:t>used to classify and diagnose mental disorders</a:t>
            </a:r>
            <a:endParaRPr lang="en-US" sz="1800" dirty="0" smtClean="0"/>
          </a:p>
          <a:p>
            <a:pPr lvl="1"/>
            <a:r>
              <a:rPr lang="en-US" sz="2800" dirty="0" smtClean="0"/>
              <a:t>Diagnostic codes for insurance reimbursement</a:t>
            </a:r>
          </a:p>
          <a:p>
            <a:pPr lvl="1"/>
            <a:r>
              <a:rPr lang="en-US" sz="2800" dirty="0" smtClean="0"/>
              <a:t>Fifth version, DSM-5</a:t>
            </a:r>
          </a:p>
          <a:p>
            <a:pPr lvl="2"/>
            <a:r>
              <a:rPr lang="en-US" sz="2200" dirty="0" smtClean="0"/>
              <a:t>Published in 2013 </a:t>
            </a:r>
          </a:p>
          <a:p>
            <a:pPr lvl="2"/>
            <a:r>
              <a:rPr lang="en-US" sz="2200" dirty="0" smtClean="0"/>
              <a:t>American Psychiatric Association</a:t>
            </a:r>
            <a:endParaRPr lang="en-US" sz="1800" dirty="0" smtClean="0"/>
          </a:p>
          <a:p>
            <a:pPr lvl="1"/>
            <a:r>
              <a:rPr lang="en-US" sz="2800" dirty="0" smtClean="0"/>
              <a:t>Some changes</a:t>
            </a:r>
          </a:p>
          <a:p>
            <a:pPr lvl="2"/>
            <a:r>
              <a:rPr lang="en-US" sz="2200" dirty="0" smtClean="0"/>
              <a:t>Combines Substance Abuse and Dependence</a:t>
            </a:r>
            <a:endParaRPr lang="en-US" sz="1800" dirty="0" smtClean="0"/>
          </a:p>
          <a:p>
            <a:pPr lvl="1"/>
            <a:r>
              <a:rPr lang="en-US" sz="2800" dirty="0" smtClean="0"/>
              <a:t>Some criticism</a:t>
            </a:r>
            <a:endParaRPr lang="en-US" sz="28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066800"/>
            <a:ext cx="8229600" cy="655638"/>
          </a:xfrm>
        </p:spPr>
        <p:txBody>
          <a:bodyPr>
            <a:normAutofit fontScale="90000"/>
          </a:bodyPr>
          <a:lstStyle/>
          <a:p>
            <a:pPr lvl="1" algn="ctr" rtl="0">
              <a:spcBef>
                <a:spcPct val="0"/>
              </a:spcBef>
            </a:pPr>
            <a:r>
              <a:rPr lang="en-US" sz="4000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Categories of Disorders</a:t>
            </a:r>
            <a:r>
              <a:rPr lang="en-US" sz="2000" dirty="0" smtClean="0"/>
              <a:t/>
            </a:r>
            <a:br>
              <a:rPr lang="en-US" sz="2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-228600" y="1828800"/>
            <a:ext cx="9372600" cy="4495800"/>
          </a:xfrm>
        </p:spPr>
        <p:txBody>
          <a:bodyPr>
            <a:normAutofit/>
          </a:bodyPr>
          <a:lstStyle/>
          <a:p>
            <a:pPr lvl="2"/>
            <a:r>
              <a:rPr lang="en-US" sz="2400" dirty="0" err="1" smtClean="0"/>
              <a:t>Neurocognitive</a:t>
            </a:r>
            <a:r>
              <a:rPr lang="en-US" sz="2400" dirty="0" smtClean="0"/>
              <a:t> Disorder</a:t>
            </a:r>
            <a:endParaRPr lang="en-US" sz="2000" dirty="0" smtClean="0"/>
          </a:p>
          <a:p>
            <a:pPr lvl="2"/>
            <a:r>
              <a:rPr lang="en-US" sz="2400" dirty="0" smtClean="0"/>
              <a:t>Personality Disorder</a:t>
            </a:r>
            <a:endParaRPr lang="en-US" sz="2000" dirty="0" smtClean="0"/>
          </a:p>
          <a:p>
            <a:pPr lvl="2"/>
            <a:r>
              <a:rPr lang="en-US" sz="2400" dirty="0" smtClean="0"/>
              <a:t>Anxiety Disorders</a:t>
            </a:r>
            <a:endParaRPr lang="en-US" sz="2000" dirty="0" smtClean="0"/>
          </a:p>
          <a:p>
            <a:pPr lvl="2"/>
            <a:r>
              <a:rPr lang="en-US" sz="2400" dirty="0" smtClean="0"/>
              <a:t>Depressive Disorders</a:t>
            </a:r>
            <a:endParaRPr lang="en-US" sz="2000" dirty="0" smtClean="0"/>
          </a:p>
          <a:p>
            <a:pPr lvl="2"/>
            <a:r>
              <a:rPr lang="en-US" sz="2400" dirty="0" smtClean="0"/>
              <a:t>Bipolar Disorders</a:t>
            </a:r>
            <a:endParaRPr lang="en-US" sz="2000" dirty="0" smtClean="0"/>
          </a:p>
          <a:p>
            <a:pPr lvl="2"/>
            <a:r>
              <a:rPr lang="en-US" sz="2400" dirty="0" smtClean="0"/>
              <a:t>Schizophrenia Spectrum and Other Psychotic Disorders</a:t>
            </a:r>
            <a:endParaRPr lang="en-US" sz="2000" dirty="0" smtClean="0"/>
          </a:p>
          <a:p>
            <a:pPr lvl="2"/>
            <a:r>
              <a:rPr lang="en-US" sz="2400" dirty="0" smtClean="0"/>
              <a:t>Eating Disorders</a:t>
            </a:r>
            <a:endParaRPr lang="en-US" sz="2000" dirty="0" smtClean="0"/>
          </a:p>
          <a:p>
            <a:pPr lvl="2"/>
            <a:r>
              <a:rPr lang="en-US" sz="2400" dirty="0" err="1" smtClean="0"/>
              <a:t>Neurodevelopmental</a:t>
            </a:r>
            <a:r>
              <a:rPr lang="en-US" sz="2400" dirty="0" smtClean="0"/>
              <a:t> Disorders</a:t>
            </a:r>
            <a:r>
              <a:rPr lang="en-US" sz="2400" b="1" dirty="0" smtClean="0"/>
              <a:t> </a:t>
            </a:r>
            <a:r>
              <a:rPr lang="en-US" sz="2400" dirty="0" smtClean="0"/>
              <a:t>Usually First Diagnosed in Childhood and Adolescence</a:t>
            </a:r>
            <a:endParaRPr lang="en-US" sz="2000" dirty="0" smtClean="0"/>
          </a:p>
          <a:p>
            <a:pPr lvl="2"/>
            <a:r>
              <a:rPr lang="en-US" sz="2400" dirty="0" smtClean="0"/>
              <a:t>Posttraumatic Stress Disorder (PTSD)</a:t>
            </a:r>
            <a:endParaRPr lang="en-US" sz="2000" dirty="0" smtClean="0"/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3931" y="1295400"/>
            <a:ext cx="8991600" cy="427038"/>
          </a:xfrm>
        </p:spPr>
        <p:txBody>
          <a:bodyPr>
            <a:noAutofit/>
          </a:bodyPr>
          <a:lstStyle/>
          <a:p>
            <a:r>
              <a:rPr lang="en-US" sz="4000" dirty="0" smtClean="0"/>
              <a:t>Evolution of Mental Health System</a:t>
            </a:r>
            <a:br>
              <a:rPr lang="en-US" sz="4000" dirty="0" smtClean="0"/>
            </a:b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686800" cy="4800600"/>
          </a:xfrm>
        </p:spPr>
        <p:txBody>
          <a:bodyPr>
            <a:normAutofit/>
          </a:bodyPr>
          <a:lstStyle/>
          <a:p>
            <a:pPr lvl="0"/>
            <a:r>
              <a:rPr lang="en-US" sz="2800" dirty="0" smtClean="0"/>
              <a:t>Institutionalization and Deinstitutionalization </a:t>
            </a:r>
            <a:endParaRPr lang="en-US" sz="2400" dirty="0" smtClean="0"/>
          </a:p>
          <a:p>
            <a:pPr lvl="1"/>
            <a:r>
              <a:rPr lang="en-US" sz="2400" dirty="0" smtClean="0"/>
              <a:t>Colonial America – jailed</a:t>
            </a:r>
          </a:p>
          <a:p>
            <a:pPr lvl="1"/>
            <a:r>
              <a:rPr lang="en-US" sz="2400" dirty="0" smtClean="0"/>
              <a:t>First hospitals for mentally ill in 1773</a:t>
            </a:r>
            <a:endParaRPr lang="en-US" sz="2000" dirty="0" smtClean="0"/>
          </a:p>
          <a:p>
            <a:pPr lvl="1"/>
            <a:r>
              <a:rPr lang="en-US" sz="2400" dirty="0" smtClean="0"/>
              <a:t>Restricted rights</a:t>
            </a:r>
            <a:endParaRPr lang="en-US" sz="2000" dirty="0" smtClean="0"/>
          </a:p>
          <a:p>
            <a:pPr lvl="1"/>
            <a:r>
              <a:rPr lang="en-US" sz="2400" dirty="0" smtClean="0"/>
              <a:t>1960s-Civil Rights Movement</a:t>
            </a:r>
          </a:p>
          <a:p>
            <a:pPr lvl="2"/>
            <a:r>
              <a:rPr lang="en-US" sz="2200" dirty="0" smtClean="0"/>
              <a:t>Deinstitutionalization implemented.  </a:t>
            </a:r>
          </a:p>
          <a:p>
            <a:pPr lvl="1"/>
            <a:r>
              <a:rPr lang="en-US" sz="2400" dirty="0" smtClean="0"/>
              <a:t>Mental health care shifted to outpatient treatment</a:t>
            </a:r>
          </a:p>
          <a:p>
            <a:pPr lvl="2"/>
            <a:r>
              <a:rPr lang="en-US" sz="2200" dirty="0" smtClean="0"/>
              <a:t>clinics, short-term hospitalization and supervised group homes in the community. </a:t>
            </a:r>
            <a:endParaRPr lang="en-US" sz="1800" dirty="0" smtClean="0"/>
          </a:p>
          <a:p>
            <a:pPr lvl="2"/>
            <a:r>
              <a:rPr lang="en-US" sz="2200" dirty="0" smtClean="0"/>
              <a:t>Increase in homelessness of individuals with mental illness</a:t>
            </a:r>
            <a:endParaRPr lang="en-US" sz="1800" dirty="0" smtClean="0"/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90600"/>
            <a:ext cx="8229600" cy="731838"/>
          </a:xfrm>
        </p:spPr>
        <p:txBody>
          <a:bodyPr>
            <a:normAutofit fontScale="90000"/>
          </a:bodyPr>
          <a:lstStyle/>
          <a:p>
            <a:pPr lvl="0"/>
            <a:r>
              <a:rPr lang="en-US" sz="4400" dirty="0" smtClean="0"/>
              <a:t/>
            </a:r>
            <a:br>
              <a:rPr lang="en-US" sz="4400" dirty="0" smtClean="0"/>
            </a:br>
            <a:r>
              <a:rPr lang="en-US" sz="4400" dirty="0" smtClean="0"/>
              <a:t>Medicalization of Mental Illness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905000"/>
            <a:ext cx="9144000" cy="4495800"/>
          </a:xfrm>
        </p:spPr>
        <p:txBody>
          <a:bodyPr>
            <a:normAutofit/>
          </a:bodyPr>
          <a:lstStyle/>
          <a:p>
            <a:pPr lvl="1"/>
            <a:r>
              <a:rPr lang="en-US" sz="2800" dirty="0" smtClean="0"/>
              <a:t>Conceptual shift </a:t>
            </a:r>
          </a:p>
          <a:p>
            <a:pPr lvl="2"/>
            <a:r>
              <a:rPr lang="en-US" sz="2200" dirty="0" smtClean="0"/>
              <a:t>from labeling disorders as “badness” to regarding people with mental disorders as “sick”</a:t>
            </a:r>
            <a:endParaRPr lang="en-US" sz="1800" dirty="0" smtClean="0"/>
          </a:p>
          <a:p>
            <a:pPr lvl="1"/>
            <a:r>
              <a:rPr lang="en-US" sz="2800" dirty="0" smtClean="0"/>
              <a:t>Reduction of stigma</a:t>
            </a:r>
          </a:p>
          <a:p>
            <a:pPr lvl="1"/>
            <a:r>
              <a:rPr lang="en-US" sz="2800" dirty="0" smtClean="0"/>
              <a:t>Creates expectation </a:t>
            </a:r>
          </a:p>
          <a:p>
            <a:pPr lvl="2"/>
            <a:r>
              <a:rPr lang="en-US" sz="2200" dirty="0" smtClean="0"/>
              <a:t>therapy can be developed to treat or cure the disorder</a:t>
            </a:r>
            <a:endParaRPr lang="en-US" sz="1800" dirty="0" smtClean="0"/>
          </a:p>
          <a:p>
            <a:endParaRPr lang="en-US" sz="2400" dirty="0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6492875"/>
            <a:ext cx="3200400" cy="365125"/>
          </a:xfrm>
        </p:spPr>
        <p:txBody>
          <a:bodyPr/>
          <a:lstStyle/>
          <a:p>
            <a:r>
              <a:rPr lang="en-US" dirty="0" smtClean="0"/>
              <a:t>Introduction to Social Work, </a:t>
            </a:r>
          </a:p>
          <a:p>
            <a:r>
              <a:rPr lang="en-US" dirty="0" smtClean="0"/>
              <a:t>Chapter 9: Mental Health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26739</TotalTime>
  <Words>1000</Words>
  <Application>Microsoft Office PowerPoint</Application>
  <PresentationFormat>On-screen Show (4:3)</PresentationFormat>
  <Paragraphs>178</Paragraphs>
  <Slides>19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PowerPoint Presentation</vt:lpstr>
      <vt:lpstr>Chapter 9  Mental Health </vt:lpstr>
      <vt:lpstr>Social Work and Mental Health</vt:lpstr>
      <vt:lpstr> Mental Health and Mental Illness </vt:lpstr>
      <vt:lpstr> Normal vs. Abnormal Mental Health </vt:lpstr>
      <vt:lpstr>Mental Health Disorders and DSM-5 </vt:lpstr>
      <vt:lpstr>Categories of Disorders </vt:lpstr>
      <vt:lpstr>Evolution of Mental Health System </vt:lpstr>
      <vt:lpstr> Medicalization of Mental Illness </vt:lpstr>
      <vt:lpstr> Social Work Perspectives </vt:lpstr>
      <vt:lpstr> Mental Health Movements </vt:lpstr>
      <vt:lpstr>Mental Health Parity Act – 1998</vt:lpstr>
      <vt:lpstr>Affordable Care Act </vt:lpstr>
      <vt:lpstr>Social Work Practice in Mental Health  </vt:lpstr>
      <vt:lpstr> Mental Health Literacy  </vt:lpstr>
      <vt:lpstr>Digital Mental Health Information and Therapy </vt:lpstr>
      <vt:lpstr> Diversity and Mental Health   </vt:lpstr>
      <vt:lpstr> Advocacy on Behalf of  Mental Health </vt:lpstr>
      <vt:lpstr> Your Career in  Mental Health Social Work 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   The Social Work Profession</dc:title>
  <dc:creator>ISRC</dc:creator>
  <cp:lastModifiedBy>Berbeo, Lucy</cp:lastModifiedBy>
  <cp:revision>63</cp:revision>
  <dcterms:created xsi:type="dcterms:W3CDTF">2014-09-13T20:15:44Z</dcterms:created>
  <dcterms:modified xsi:type="dcterms:W3CDTF">2015-01-27T20:28:42Z</dcterms:modified>
</cp:coreProperties>
</file>

<file path=docProps/thumbnail.jpeg>
</file>