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3" r:id="rId10"/>
    <p:sldId id="265" r:id="rId11"/>
    <p:sldId id="266" r:id="rId12"/>
    <p:sldId id="32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80" r:id="rId24"/>
    <p:sldId id="281" r:id="rId25"/>
    <p:sldId id="275" r:id="rId26"/>
    <p:sldId id="276" r:id="rId27"/>
    <p:sldId id="282" r:id="rId28"/>
    <p:sldId id="283" r:id="rId29"/>
    <p:sldId id="284" r:id="rId30"/>
    <p:sldId id="277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3" r:id="rId43"/>
    <p:sldId id="297" r:id="rId44"/>
    <p:sldId id="296" r:id="rId45"/>
    <p:sldId id="298" r:id="rId46"/>
    <p:sldId id="300" r:id="rId47"/>
    <p:sldId id="324" r:id="rId48"/>
    <p:sldId id="301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12" r:id="rId59"/>
    <p:sldId id="313" r:id="rId60"/>
    <p:sldId id="302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D08"/>
    <a:srgbClr val="FD1503"/>
    <a:srgbClr val="EC3314"/>
    <a:srgbClr val="E03B20"/>
    <a:srgbClr val="A118D5"/>
    <a:srgbClr val="960000"/>
    <a:srgbClr val="7B007B"/>
    <a:srgbClr val="4E9885"/>
    <a:srgbClr val="2EC4FF"/>
    <a:srgbClr val="C50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300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55EA-95D7-0D4F-856C-303B841FDD97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274DA-9859-6E4F-BC79-E5E23AF1FB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0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0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boxes, the word </a:t>
            </a:r>
            <a:r>
              <a:rPr lang="en-US" i="1" dirty="0" smtClean="0"/>
              <a:t>Assisted</a:t>
            </a:r>
            <a:r>
              <a:rPr lang="en-US" dirty="0" smtClean="0"/>
              <a:t> should be changed to </a:t>
            </a:r>
            <a:r>
              <a:rPr lang="en-US" i="1" dirty="0" smtClean="0"/>
              <a:t>Assistive</a:t>
            </a:r>
            <a:r>
              <a:rPr lang="en-US" dirty="0" smtClean="0"/>
              <a:t> to match rest of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Changed </a:t>
            </a:r>
            <a:r>
              <a:rPr lang="en-US" i="1" dirty="0" smtClean="0"/>
              <a:t>Inclusion of </a:t>
            </a:r>
            <a:r>
              <a:rPr lang="en-US" dirty="0" smtClean="0"/>
              <a:t>to </a:t>
            </a:r>
            <a:r>
              <a:rPr lang="en-US" i="1" dirty="0" smtClean="0"/>
              <a:t>Include</a:t>
            </a:r>
            <a:r>
              <a:rPr lang="en-US" dirty="0" smtClean="0"/>
              <a:t> to be consistent with first two items (sentences).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0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8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(UDL); deleted ellipses; capped</a:t>
            </a:r>
            <a:r>
              <a:rPr lang="en-US" baseline="0" dirty="0" smtClean="0"/>
              <a:t> </a:t>
            </a:r>
            <a:r>
              <a:rPr lang="en-US" i="1" baseline="0" dirty="0" smtClean="0"/>
              <a:t>Students </a:t>
            </a:r>
            <a:r>
              <a:rPr lang="en-US" i="0" baseline="0" dirty="0" smtClean="0"/>
              <a:t>in last two lines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4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Capped main words in heading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1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Adapting activities used to </a:t>
            </a:r>
            <a:r>
              <a:rPr lang="en-US" i="0" dirty="0" smtClean="0"/>
              <a:t>does not smoothly connect to the last three items listed. Can it be reworded to </a:t>
            </a:r>
            <a:r>
              <a:rPr lang="en-US" i="1" dirty="0" smtClean="0"/>
              <a:t>Adapting activities used  </a:t>
            </a:r>
            <a:r>
              <a:rPr lang="en-US" i="0" dirty="0" smtClean="0"/>
              <a:t>and put the correct</a:t>
            </a:r>
            <a:r>
              <a:rPr lang="en-US" i="0" baseline="0" dirty="0" smtClean="0"/>
              <a:t> preposition at the beginning of esch item: to teach . . ., with content . . ., etc.?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7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colon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2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Added colon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27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1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274DA-9859-6E4F-BC79-E5E23AF1FB8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1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1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5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094514"/>
            <a:ext cx="8515350" cy="17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97155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97155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8650" y="4324350"/>
            <a:ext cx="8515350" cy="1801813"/>
          </a:xfrm>
          <a:prstGeom prst="rect">
            <a:avLst/>
          </a:prstGeom>
          <a:gradFill>
            <a:gsLst>
              <a:gs pos="1667">
                <a:schemeClr val="bg1">
                  <a:alpha val="0"/>
                </a:schemeClr>
              </a:gs>
              <a:gs pos="11000">
                <a:schemeClr val="bg1">
                  <a:alpha val="22000"/>
                </a:schemeClr>
              </a:gs>
              <a:gs pos="20000">
                <a:schemeClr val="bg1">
                  <a:alpha val="32000"/>
                </a:schemeClr>
              </a:gs>
              <a:gs pos="29000">
                <a:schemeClr val="bg1">
                  <a:alpha val="45000"/>
                </a:schemeClr>
              </a:gs>
              <a:gs pos="42000">
                <a:schemeClr val="bg1">
                  <a:alpha val="64000"/>
                </a:schemeClr>
              </a:gs>
              <a:gs pos="82916">
                <a:srgbClr val="FFFFFF">
                  <a:lumMod val="0"/>
                  <a:lumOff val="100000"/>
                </a:srgbClr>
              </a:gs>
              <a:gs pos="72490">
                <a:srgbClr val="FFFFFF"/>
              </a:gs>
              <a:gs pos="64594">
                <a:srgbClr val="FFFFFF"/>
              </a:gs>
              <a:gs pos="58000">
                <a:schemeClr val="bg1">
                  <a:lumMod val="0"/>
                  <a:lumOff val="100000"/>
                </a:schemeClr>
              </a:gs>
              <a:gs pos="85000">
                <a:schemeClr val="bg1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628650" cy="6858000"/>
          </a:xfrm>
          <a:prstGeom prst="rect">
            <a:avLst/>
          </a:prstGeom>
          <a:solidFill>
            <a:srgbClr val="F84D0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1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8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5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45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9D9F1-198F-4C41-BA87-14867D90B2D1}" type="datetimeFigureOut">
              <a:rPr lang="en-US" smtClean="0"/>
              <a:pPr/>
              <a:t>8/24/2015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BB6DF-A7A6-DD43-9092-4F3B7958C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mainardi\Desktop\chatersl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590551"/>
            <a:ext cx="8134350" cy="12001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Chapter Seven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1925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ACCESS TO THE CURRICULUM</a:t>
            </a:r>
            <a:r>
              <a:rPr 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for Learning </a:t>
            </a:r>
            <a:r>
              <a:rPr lang="en-US" dirty="0" smtClean="0"/>
              <a:t>(UDL)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UDL is an outgrowth of the concept of universal design (UD</a:t>
            </a:r>
            <a:r>
              <a:rPr lang="en-US" dirty="0" smtClean="0"/>
              <a:t>). UD reflects three principles </a:t>
            </a:r>
            <a:r>
              <a:rPr lang="en-US" sz="1200" dirty="0" smtClean="0"/>
              <a:t>(</a:t>
            </a:r>
            <a:r>
              <a:rPr lang="en-US" sz="1200" dirty="0"/>
              <a:t>Rose, Harbour, Johnston, Daley, &amp; Abarbanell, 2006</a:t>
            </a:r>
            <a:r>
              <a:rPr lang="en-US" sz="1200" dirty="0" smtClean="0"/>
              <a:t>).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1. </a:t>
            </a: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dirty="0"/>
              <a:t>means of </a:t>
            </a:r>
            <a:r>
              <a:rPr lang="en-US" sz="2800" dirty="0" smtClean="0"/>
              <a:t>Representation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2. </a:t>
            </a:r>
            <a:r>
              <a:rPr lang="en-US" sz="2800" dirty="0"/>
              <a:t>M</a:t>
            </a:r>
            <a:r>
              <a:rPr lang="en-US" sz="2800" dirty="0" smtClean="0"/>
              <a:t>ultiple </a:t>
            </a:r>
            <a:r>
              <a:rPr lang="en-US" sz="2800" dirty="0"/>
              <a:t>means of </a:t>
            </a:r>
            <a:r>
              <a:rPr lang="en-US" sz="2800" dirty="0" smtClean="0"/>
              <a:t>Action </a:t>
            </a:r>
            <a:r>
              <a:rPr lang="en-US" sz="2800" dirty="0"/>
              <a:t>and </a:t>
            </a:r>
            <a:r>
              <a:rPr lang="en-US" sz="2800" dirty="0" smtClean="0"/>
              <a:t>Expression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3. Multiple </a:t>
            </a:r>
            <a:r>
              <a:rPr lang="en-US" sz="2800" dirty="0"/>
              <a:t>means of </a:t>
            </a:r>
            <a:r>
              <a:rPr lang="en-US" sz="2800" dirty="0" smtClean="0"/>
              <a:t>Engagement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9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0"/>
            <a:ext cx="851535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Design for Learning Guidelines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  <a:ln>
            <a:noFill/>
          </a:ln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3050" y="828675"/>
            <a:ext cx="630555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49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"/>
            <a:ext cx="8515350" cy="1362075"/>
          </a:xfrm>
        </p:spPr>
        <p:txBody>
          <a:bodyPr>
            <a:noAutofit/>
          </a:bodyPr>
          <a:lstStyle/>
          <a:p>
            <a:r>
              <a:rPr lang="en-US" dirty="0"/>
              <a:t>Strategies for </a:t>
            </a:r>
            <a:r>
              <a:rPr lang="en-US" dirty="0" smtClean="0"/>
              <a:t>Differentiated Instruction </a:t>
            </a:r>
            <a:r>
              <a:rPr lang="en-US" dirty="0"/>
              <a:t>for English Language Learners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74307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Considering Diversity</a:t>
            </a:r>
            <a:r>
              <a:rPr lang="en-US" i="1" dirty="0"/>
              <a:t> </a:t>
            </a:r>
            <a:endParaRPr lang="en-US" i="1" dirty="0" smtClean="0"/>
          </a:p>
          <a:p>
            <a:pPr lvl="1">
              <a:buFont typeface="Arial"/>
              <a:buChar char="•"/>
            </a:pPr>
            <a:r>
              <a:rPr lang="en-US" dirty="0"/>
              <a:t>Scheduling </a:t>
            </a:r>
            <a:r>
              <a:rPr lang="en-US" dirty="0" smtClean="0"/>
              <a:t>strategies</a:t>
            </a:r>
          </a:p>
          <a:p>
            <a:pPr lvl="1">
              <a:buFont typeface="Arial"/>
              <a:buChar char="•"/>
            </a:pPr>
            <a:r>
              <a:rPr lang="en-US" dirty="0"/>
              <a:t>Setting </a:t>
            </a:r>
            <a:r>
              <a:rPr lang="en-US" dirty="0" smtClean="0"/>
              <a:t>strategies  </a:t>
            </a:r>
          </a:p>
          <a:p>
            <a:pPr lvl="1">
              <a:buFont typeface="Arial"/>
              <a:buChar char="•"/>
            </a:pPr>
            <a:r>
              <a:rPr lang="en-US" dirty="0"/>
              <a:t>Presentation </a:t>
            </a:r>
            <a:r>
              <a:rPr lang="en-US" dirty="0" smtClean="0"/>
              <a:t>strategies</a:t>
            </a:r>
          </a:p>
          <a:p>
            <a:pPr lvl="1">
              <a:buFont typeface="Arial"/>
              <a:buChar char="•"/>
            </a:pPr>
            <a:r>
              <a:rPr lang="en-US" dirty="0"/>
              <a:t>Response </a:t>
            </a:r>
            <a:r>
              <a:rPr lang="en-US" dirty="0" smtClean="0"/>
              <a:t>strategies 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3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971550"/>
            <a:ext cx="8229600" cy="4849813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ay </a:t>
            </a:r>
            <a:r>
              <a:rPr lang="en-US" dirty="0"/>
              <a:t>of identifying appropriate adaptations for students with special </a:t>
            </a:r>
            <a:r>
              <a:rPr lang="en-US" dirty="0" smtClean="0"/>
              <a:t>needs </a:t>
            </a:r>
            <a:r>
              <a:rPr lang="en-US" sz="1200" dirty="0" smtClean="0"/>
              <a:t>(Bryant &amp; Bryant, 1998) </a:t>
            </a:r>
          </a:p>
          <a:p>
            <a:pPr marL="457200" lvl="1" indent="0">
              <a:buNone/>
            </a:pPr>
            <a:r>
              <a:rPr lang="en-US" dirty="0"/>
              <a:t>A</a:t>
            </a:r>
            <a:r>
              <a:rPr lang="en-US" dirty="0" smtClean="0"/>
              <a:t>dapting activities </a:t>
            </a:r>
            <a:r>
              <a:rPr lang="en-US" dirty="0"/>
              <a:t>used </a:t>
            </a:r>
            <a:r>
              <a:rPr lang="en-US" dirty="0" smtClean="0"/>
              <a:t>to</a:t>
            </a:r>
          </a:p>
          <a:p>
            <a:pPr marL="457200" lvl="1" indent="0">
              <a:buNone/>
            </a:pPr>
            <a:r>
              <a:rPr lang="en-US" b="1" dirty="0" smtClean="0"/>
              <a:t>‒</a:t>
            </a:r>
            <a:r>
              <a:rPr lang="en-US" dirty="0" smtClean="0"/>
              <a:t> teach objectives.</a:t>
            </a:r>
            <a:endParaRPr lang="en-US" dirty="0"/>
          </a:p>
          <a:p>
            <a:pPr lvl="1"/>
            <a:r>
              <a:rPr lang="en-US" dirty="0" smtClean="0"/>
              <a:t>content </a:t>
            </a:r>
            <a:r>
              <a:rPr lang="en-US" dirty="0"/>
              <a:t>being </a:t>
            </a:r>
            <a:r>
              <a:rPr lang="en-US" dirty="0" smtClean="0"/>
              <a:t>taught.</a:t>
            </a:r>
            <a:endParaRPr lang="en-US" dirty="0"/>
          </a:p>
          <a:p>
            <a:pPr lvl="1"/>
            <a:r>
              <a:rPr lang="en-US" dirty="0" smtClean="0"/>
              <a:t>procedures </a:t>
            </a:r>
            <a:r>
              <a:rPr lang="en-US" dirty="0"/>
              <a:t>for delivering </a:t>
            </a:r>
            <a:r>
              <a:rPr lang="en-US" dirty="0" smtClean="0"/>
              <a:t>instruction.</a:t>
            </a:r>
            <a:endParaRPr lang="en-US" dirty="0"/>
          </a:p>
          <a:p>
            <a:pPr lvl="1"/>
            <a:r>
              <a:rPr lang="en-US" dirty="0" smtClean="0"/>
              <a:t>materials </a:t>
            </a:r>
            <a:r>
              <a:rPr lang="en-US" dirty="0"/>
              <a:t>that support </a:t>
            </a:r>
            <a:r>
              <a:rPr lang="en-US" dirty="0" smtClean="0"/>
              <a:t>instruction.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50963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Adaptations share three </a:t>
            </a:r>
            <a:r>
              <a:rPr lang="en-US" dirty="0" smtClean="0"/>
              <a:t>characteristics: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Individualized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Relevant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Effective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5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Five Steps </a:t>
            </a:r>
          </a:p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2800" b="1" dirty="0" smtClean="0"/>
              <a:t>A</a:t>
            </a:r>
            <a:r>
              <a:rPr lang="en-US" sz="2800" dirty="0" smtClean="0"/>
              <a:t>sk</a:t>
            </a:r>
            <a:r>
              <a:rPr lang="en-US" sz="2800" dirty="0"/>
              <a:t>, “What am I requiring the student to do?</a:t>
            </a:r>
            <a:r>
              <a:rPr lang="en-US" sz="2800" dirty="0" smtClean="0"/>
              <a:t>”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 smtClean="0"/>
              <a:t>2</a:t>
            </a:r>
            <a:r>
              <a:rPr lang="en-US" sz="2800" b="1" dirty="0"/>
              <a:t>.	D</a:t>
            </a:r>
            <a:r>
              <a:rPr lang="en-US" sz="2800" dirty="0"/>
              <a:t>etermine the prerequisite skills of the task.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b="1" dirty="0"/>
              <a:t>3.	A</a:t>
            </a:r>
            <a:r>
              <a:rPr lang="en-US" sz="2800" dirty="0"/>
              <a:t>nalyze the student’s strengths and struggles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4"/>
            </a:pPr>
            <a:r>
              <a:rPr lang="en-US" sz="3000" b="1" dirty="0" smtClean="0"/>
              <a:t>P</a:t>
            </a:r>
            <a:r>
              <a:rPr lang="en-US" sz="3000" dirty="0" smtClean="0"/>
              <a:t>ropose </a:t>
            </a:r>
            <a:r>
              <a:rPr lang="en-US" sz="3000" dirty="0"/>
              <a:t>and implement adaptations from </a:t>
            </a:r>
            <a:r>
              <a:rPr lang="en-US" sz="3000" dirty="0" smtClean="0"/>
              <a:t>among </a:t>
            </a:r>
            <a:r>
              <a:rPr lang="en-US" sz="3000" dirty="0"/>
              <a:t>the four instructional </a:t>
            </a:r>
            <a:r>
              <a:rPr lang="en-US" sz="3000" dirty="0" smtClean="0"/>
              <a:t>categories—content</a:t>
            </a:r>
            <a:r>
              <a:rPr lang="en-US" sz="3000" dirty="0"/>
              <a:t>, materials, delivery, and activity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dirty="0" smtClean="0"/>
              <a:t>5</a:t>
            </a:r>
            <a:r>
              <a:rPr lang="en-US" sz="3000" b="1" dirty="0"/>
              <a:t>.	T</a:t>
            </a:r>
            <a:r>
              <a:rPr lang="en-US" sz="3000" dirty="0"/>
              <a:t>est to determine whether the adaptations </a:t>
            </a:r>
            <a:r>
              <a:rPr lang="en-US" sz="3000" dirty="0" smtClean="0"/>
              <a:t>	helped </a:t>
            </a:r>
            <a:r>
              <a:rPr lang="en-US" sz="3000" dirty="0"/>
              <a:t>the student accomplish the task. 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categories of </a:t>
            </a:r>
            <a:r>
              <a:rPr lang="en-US" dirty="0" smtClean="0"/>
              <a:t>adaptations: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Activity </a:t>
            </a:r>
            <a:endParaRPr lang="en-US" dirty="0"/>
          </a:p>
          <a:p>
            <a:pPr marL="914400" lvl="1" indent="-514350">
              <a:buAutoNum type="arabicPeriod"/>
            </a:pPr>
            <a:r>
              <a:rPr lang="en-US" dirty="0" smtClean="0"/>
              <a:t>Content</a:t>
            </a:r>
          </a:p>
          <a:p>
            <a:pPr marL="914400" lvl="1" indent="-514350">
              <a:buAutoNum type="arabicPeriod"/>
            </a:pPr>
            <a:r>
              <a:rPr lang="en-US" dirty="0"/>
              <a:t>D</a:t>
            </a:r>
            <a:r>
              <a:rPr lang="en-US" dirty="0" smtClean="0"/>
              <a:t>elivery</a:t>
            </a:r>
          </a:p>
          <a:p>
            <a:pPr marL="914400" lvl="1" indent="-514350">
              <a:buAutoNum type="arabicPeriod"/>
            </a:pPr>
            <a:r>
              <a:rPr lang="en-US" dirty="0" smtClean="0"/>
              <a:t>Materials</a:t>
            </a:r>
          </a:p>
          <a:p>
            <a:pPr marL="400050" lvl="1" indent="0">
              <a:buNone/>
            </a:pPr>
            <a:endParaRPr lang="en-US" sz="1200" dirty="0" smtClean="0"/>
          </a:p>
          <a:p>
            <a:pPr marL="400050" lvl="1" indent="0">
              <a:buNone/>
            </a:pPr>
            <a:endParaRPr lang="en-US" sz="1200" dirty="0"/>
          </a:p>
          <a:p>
            <a:pPr marL="400050" lvl="1" indent="0" algn="r">
              <a:buNone/>
            </a:pPr>
            <a:endParaRPr lang="en-US" sz="1200" dirty="0" smtClean="0"/>
          </a:p>
          <a:p>
            <a:pPr marL="400050" lvl="1" indent="0" algn="r">
              <a:buNone/>
            </a:pPr>
            <a:endParaRPr lang="en-US" sz="1200" dirty="0"/>
          </a:p>
          <a:p>
            <a:pPr marL="400050" lvl="1" indent="0" algn="r">
              <a:buNone/>
            </a:pPr>
            <a:endParaRPr lang="en-US" sz="1200" dirty="0" smtClean="0"/>
          </a:p>
          <a:p>
            <a:pPr marL="400050" lvl="1" indent="0" algn="r">
              <a:buNone/>
            </a:pPr>
            <a:endParaRPr lang="en-US" sz="1200" dirty="0"/>
          </a:p>
          <a:p>
            <a:pPr marL="400050" lvl="1" indent="0" algn="r">
              <a:buNone/>
            </a:pPr>
            <a:r>
              <a:rPr lang="en-US" sz="1200" dirty="0" smtClean="0"/>
              <a:t>(Bryant &amp; Bryant, 1998)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Instructional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</a:t>
            </a:r>
            <a:r>
              <a:rPr lang="en-US" u="sng" dirty="0" smtClean="0">
                <a:solidFill>
                  <a:srgbClr val="000090"/>
                </a:solidFill>
              </a:rPr>
              <a:t>nstruction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onsidering </a:t>
            </a:r>
            <a:r>
              <a:rPr lang="en-US" dirty="0"/>
              <a:t>what you will </a:t>
            </a:r>
            <a:r>
              <a:rPr lang="en-US" dirty="0" smtClean="0"/>
              <a:t>teach.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Considering how </a:t>
            </a:r>
            <a:r>
              <a:rPr lang="en-US" dirty="0"/>
              <a:t>you will go about teaching </a:t>
            </a:r>
            <a:r>
              <a:rPr lang="en-US" dirty="0" smtClean="0"/>
              <a:t>it.</a:t>
            </a:r>
          </a:p>
          <a:p>
            <a:r>
              <a:rPr lang="en-US" u="sng" dirty="0" smtClean="0">
                <a:solidFill>
                  <a:srgbClr val="008000"/>
                </a:solidFill>
              </a:rPr>
              <a:t>Delivering Instruction</a:t>
            </a:r>
            <a:endParaRPr lang="en-US" dirty="0">
              <a:solidFill>
                <a:srgbClr val="008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dopting </a:t>
            </a:r>
            <a:r>
              <a:rPr lang="en-US" dirty="0"/>
              <a:t>specific practices for conveying </a:t>
            </a:r>
            <a:r>
              <a:rPr lang="en-US" dirty="0" smtClean="0"/>
              <a:t>information.</a:t>
            </a:r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nsuring </a:t>
            </a:r>
            <a:r>
              <a:rPr lang="en-US" dirty="0"/>
              <a:t>appropriate student </a:t>
            </a:r>
            <a:r>
              <a:rPr lang="en-US" dirty="0" smtClean="0"/>
              <a:t>responses.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</a:t>
            </a:r>
            <a:r>
              <a:rPr lang="en-US" dirty="0" smtClean="0"/>
              <a:t>our </a:t>
            </a:r>
            <a:r>
              <a:rPr lang="en-US" dirty="0"/>
              <a:t>areas that teachers should plan as they prepare to teach </a:t>
            </a:r>
            <a:r>
              <a:rPr lang="en-US" dirty="0" smtClean="0"/>
              <a:t>lessons</a:t>
            </a:r>
          </a:p>
          <a:p>
            <a:pPr lvl="1">
              <a:buFont typeface="Arial"/>
              <a:buChar char="•"/>
            </a:pPr>
            <a:r>
              <a:rPr lang="en-US" sz="3200" i="1" dirty="0"/>
              <a:t>Types of knowledge and critical thinking </a:t>
            </a:r>
            <a:endParaRPr lang="en-US" sz="3200" i="1" dirty="0" smtClean="0"/>
          </a:p>
          <a:p>
            <a:pPr lvl="1">
              <a:buFont typeface="Arial"/>
              <a:buChar char="•"/>
            </a:pPr>
            <a:r>
              <a:rPr lang="en-US" sz="3200" i="1" dirty="0"/>
              <a:t>T</a:t>
            </a:r>
            <a:r>
              <a:rPr lang="en-US" sz="3200" i="1" dirty="0" smtClean="0"/>
              <a:t>ypes </a:t>
            </a:r>
            <a:r>
              <a:rPr lang="en-US" sz="3200" i="1" dirty="0"/>
              <a:t>of </a:t>
            </a:r>
            <a:r>
              <a:rPr lang="en-US" sz="3200" i="1" dirty="0" smtClean="0"/>
              <a:t>questions</a:t>
            </a:r>
            <a:endParaRPr lang="en-US" sz="3200" i="1" dirty="0"/>
          </a:p>
          <a:p>
            <a:pPr lvl="1">
              <a:buFont typeface="Arial"/>
              <a:buChar char="•"/>
            </a:pPr>
            <a:r>
              <a:rPr lang="en-US" sz="3200" i="1" dirty="0" smtClean="0"/>
              <a:t>Stages </a:t>
            </a:r>
            <a:r>
              <a:rPr lang="en-US" sz="3200" i="1" dirty="0"/>
              <a:t>of learning </a:t>
            </a:r>
            <a:endParaRPr lang="en-US" sz="3200" i="1" dirty="0" smtClean="0"/>
          </a:p>
          <a:p>
            <a:pPr lvl="1">
              <a:buFont typeface="Arial"/>
              <a:buChar char="•"/>
            </a:pPr>
            <a:r>
              <a:rPr lang="en-US" sz="3200" i="1" dirty="0"/>
              <a:t>I</a:t>
            </a:r>
            <a:r>
              <a:rPr lang="en-US" sz="3200" i="1" dirty="0" smtClean="0"/>
              <a:t>nstructional </a:t>
            </a:r>
            <a:r>
              <a:rPr lang="en-US" sz="3200" i="1" dirty="0"/>
              <a:t>components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971550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/>
              <a:t>What is Universal Design for Learning?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What is the ADAPT f</a:t>
            </a:r>
            <a:r>
              <a:rPr lang="en-US" dirty="0" smtClean="0"/>
              <a:t>ramework</a:t>
            </a:r>
            <a:r>
              <a:rPr lang="en-US" dirty="0"/>
              <a:t>?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What are effective </a:t>
            </a:r>
            <a:r>
              <a:rPr lang="en-US" dirty="0" smtClean="0"/>
              <a:t>instructional </a:t>
            </a:r>
            <a:r>
              <a:rPr lang="en-US" dirty="0"/>
              <a:t>practices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Types of knowledge and critical </a:t>
            </a:r>
            <a:r>
              <a:rPr lang="en-US" i="1" dirty="0" smtClean="0"/>
              <a:t>thinking</a:t>
            </a:r>
          </a:p>
          <a:p>
            <a:pPr lvl="1">
              <a:buFont typeface="Arial"/>
              <a:buChar char="•"/>
            </a:pPr>
            <a:r>
              <a:rPr lang="en-US" dirty="0"/>
              <a:t>Discrimination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Factual </a:t>
            </a:r>
            <a:r>
              <a:rPr lang="en-US" dirty="0" smtClean="0"/>
              <a:t>knowledge </a:t>
            </a:r>
          </a:p>
          <a:p>
            <a:pPr lvl="1">
              <a:buFont typeface="Arial"/>
              <a:buChar char="•"/>
            </a:pPr>
            <a:r>
              <a:rPr lang="en-US" dirty="0"/>
              <a:t>Procedural </a:t>
            </a:r>
            <a:r>
              <a:rPr lang="en-US" dirty="0" smtClean="0"/>
              <a:t>knowledge </a:t>
            </a:r>
          </a:p>
          <a:p>
            <a:pPr lvl="1">
              <a:buFont typeface="Arial"/>
              <a:buChar char="•"/>
            </a:pPr>
            <a:r>
              <a:rPr lang="en-US" dirty="0"/>
              <a:t>Conceptual </a:t>
            </a:r>
            <a:r>
              <a:rPr lang="en-US" dirty="0" smtClean="0"/>
              <a:t>knowledge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Meta-Cognitive knowledge </a:t>
            </a:r>
          </a:p>
          <a:p>
            <a:pPr lvl="1">
              <a:buFont typeface="Arial"/>
              <a:buChar char="•"/>
            </a:pPr>
            <a:r>
              <a:rPr lang="en-US" dirty="0"/>
              <a:t>Instructional </a:t>
            </a:r>
            <a:r>
              <a:rPr lang="en-US" dirty="0" smtClean="0"/>
              <a:t>techniques </a:t>
            </a:r>
          </a:p>
          <a:p>
            <a:pPr lvl="1">
              <a:buFont typeface="Arial"/>
              <a:buChar char="•"/>
            </a:pPr>
            <a:r>
              <a:rPr lang="en-US" dirty="0"/>
              <a:t>Critical </a:t>
            </a:r>
            <a:r>
              <a:rPr lang="en-US" dirty="0" smtClean="0"/>
              <a:t>thinking </a:t>
            </a:r>
            <a:r>
              <a:rPr lang="en-US" b="1" dirty="0" smtClean="0"/>
              <a:t>			</a:t>
            </a:r>
          </a:p>
          <a:p>
            <a:pPr marL="457200" lvl="1" indent="0" algn="r">
              <a:buNone/>
            </a:pPr>
            <a:r>
              <a:rPr lang="en-US" sz="1200" dirty="0" smtClean="0"/>
              <a:t>(</a:t>
            </a:r>
            <a:r>
              <a:rPr lang="en-US" sz="1200" dirty="0"/>
              <a:t>Mastropieri &amp; Scruggs, 2014</a:t>
            </a:r>
            <a:r>
              <a:rPr lang="en-US" sz="1200" dirty="0" smtClean="0"/>
              <a:t>) </a:t>
            </a:r>
            <a:endParaRPr lang="en-US" sz="12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9" y="971550"/>
            <a:ext cx="8229441" cy="4525963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Discrimination 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distinguish one </a:t>
            </a:r>
            <a:r>
              <a:rPr lang="en-US" dirty="0" smtClean="0"/>
              <a:t>item from another </a:t>
            </a:r>
            <a:endParaRPr lang="en-US" dirty="0"/>
          </a:p>
          <a:p>
            <a:r>
              <a:rPr lang="en-US" dirty="0"/>
              <a:t>Factual </a:t>
            </a:r>
            <a:r>
              <a:rPr lang="en-US" dirty="0" smtClean="0"/>
              <a:t>Knowledge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memorize, retain, and recall </a:t>
            </a:r>
            <a:r>
              <a:rPr lang="en-US" dirty="0" smtClean="0"/>
              <a:t>information </a:t>
            </a:r>
            <a:r>
              <a:rPr lang="en-US" sz="1200" dirty="0" smtClean="0"/>
              <a:t>(Swanson</a:t>
            </a:r>
            <a:r>
              <a:rPr lang="en-US" sz="1200" dirty="0"/>
              <a:t>, Clooney, &amp; O’Shaughnessy (1998</a:t>
            </a:r>
            <a:r>
              <a:rPr lang="en-US" sz="1200" dirty="0" smtClean="0"/>
              <a:t>)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Procedural </a:t>
            </a:r>
            <a:r>
              <a:rPr lang="en-US" sz="3200" dirty="0" smtClean="0"/>
              <a:t>Knowledge</a:t>
            </a:r>
            <a:endParaRPr lang="en-US" sz="3200" dirty="0"/>
          </a:p>
          <a:p>
            <a:pPr marL="742950" lvl="2" indent="-342900"/>
            <a:r>
              <a:rPr lang="en-US" sz="2800" dirty="0"/>
              <a:t>A</a:t>
            </a:r>
            <a:r>
              <a:rPr lang="en-US" sz="2800" dirty="0" smtClean="0"/>
              <a:t>bility </a:t>
            </a:r>
            <a:r>
              <a:rPr lang="en-US" sz="2800" dirty="0"/>
              <a:t>to learn a set of steps that must be followed to complete a </a:t>
            </a:r>
            <a:r>
              <a:rPr lang="en-US" sz="2800" dirty="0" smtClean="0"/>
              <a:t>task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3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Conceptual Knowledge</a:t>
            </a:r>
          </a:p>
          <a:p>
            <a:pPr marL="857250" lvl="2" indent="-457200"/>
            <a:r>
              <a:rPr lang="en-US" sz="2800" dirty="0"/>
              <a:t>K</a:t>
            </a:r>
            <a:r>
              <a:rPr lang="en-US" sz="2800" dirty="0" smtClean="0"/>
              <a:t>nowledge </a:t>
            </a:r>
            <a:r>
              <a:rPr lang="en-US" sz="2800" dirty="0"/>
              <a:t>about principles, models, and </a:t>
            </a:r>
            <a:r>
              <a:rPr lang="en-US" sz="2800" dirty="0" smtClean="0"/>
              <a:t>classifications (categories of knowledge).</a:t>
            </a:r>
          </a:p>
          <a:p>
            <a:pPr marL="1314450" lvl="3" indent="-457200">
              <a:buFont typeface="Arial"/>
              <a:buChar char="•"/>
            </a:pPr>
            <a:r>
              <a:rPr lang="en-US" sz="2400" dirty="0" smtClean="0"/>
              <a:t>Can be abstract or concrete </a:t>
            </a:r>
            <a:endParaRPr lang="en-US" sz="2400" dirty="0"/>
          </a:p>
          <a:p>
            <a:pPr marL="457200" lvl="1" indent="-457200">
              <a:buFont typeface="Arial"/>
              <a:buChar char="•"/>
            </a:pPr>
            <a:r>
              <a:rPr lang="en-US" sz="3200" dirty="0" smtClean="0"/>
              <a:t>Meta-Cognitive Knowledge </a:t>
            </a:r>
          </a:p>
          <a:p>
            <a:pPr marL="857250" lvl="2" indent="-457200"/>
            <a:r>
              <a:rPr lang="en-US" sz="2800" dirty="0"/>
              <a:t>T</a:t>
            </a:r>
            <a:r>
              <a:rPr lang="en-US" sz="2800" dirty="0" smtClean="0"/>
              <a:t>hinking </a:t>
            </a:r>
            <a:r>
              <a:rPr lang="en-US" sz="2800" dirty="0"/>
              <a:t>about the strategies we use to tackle task </a:t>
            </a:r>
            <a:r>
              <a:rPr lang="en-US" sz="1200" dirty="0"/>
              <a:t>(Pintrich, 2002</a:t>
            </a:r>
            <a:r>
              <a:rPr lang="en-US" sz="1200" dirty="0" smtClean="0"/>
              <a:t>) </a:t>
            </a:r>
            <a:endParaRPr lang="en-US" sz="1200" dirty="0"/>
          </a:p>
          <a:p>
            <a:pPr marL="457200" lvl="1" indent="-457200">
              <a:buFont typeface="Arial"/>
              <a:buChar char="•"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Instructional </a:t>
            </a:r>
            <a:r>
              <a:rPr lang="en-US" sz="3200" dirty="0" smtClean="0"/>
              <a:t>Techniques 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dirty="0"/>
              <a:t>For students to learn information from </a:t>
            </a:r>
            <a:r>
              <a:rPr lang="en-US" dirty="0" smtClean="0"/>
              <a:t>content </a:t>
            </a:r>
            <a:r>
              <a:rPr lang="en-US" dirty="0"/>
              <a:t>instruction, information must </a:t>
            </a:r>
            <a:r>
              <a:rPr lang="en-US" dirty="0" smtClean="0"/>
              <a:t>be </a:t>
            </a:r>
            <a:r>
              <a:rPr lang="en-US" dirty="0"/>
              <a:t>presented in a meaningful way to aid memory </a:t>
            </a:r>
            <a:r>
              <a:rPr lang="en-US" sz="1200" dirty="0"/>
              <a:t>(Schumaker &amp; Deshler, 2006</a:t>
            </a:r>
            <a:r>
              <a:rPr lang="en-US" sz="1200" dirty="0" smtClean="0"/>
              <a:t>)</a:t>
            </a:r>
          </a:p>
          <a:p>
            <a:pPr lvl="2"/>
            <a:r>
              <a:rPr lang="en-US" i="1" dirty="0"/>
              <a:t>Clustering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i="1" dirty="0"/>
              <a:t>Elaboration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i="1" dirty="0"/>
              <a:t>Mnemonic D</a:t>
            </a:r>
            <a:r>
              <a:rPr lang="en-US" i="1" dirty="0" smtClean="0"/>
              <a:t>evices</a:t>
            </a:r>
            <a:r>
              <a:rPr lang="en-US" dirty="0" smtClean="0"/>
              <a:t>: keyword method, acronym, or acrostic </a:t>
            </a:r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 algn="r">
              <a:buNone/>
            </a:pPr>
            <a:r>
              <a:rPr lang="en-US" sz="1200" dirty="0" smtClean="0"/>
              <a:t>(Schumaker &amp; </a:t>
            </a:r>
            <a:r>
              <a:rPr lang="en-US" sz="1200" dirty="0"/>
              <a:t>Deshler, 2006; Mastropieri &amp; Scruggs, 2014</a:t>
            </a:r>
            <a:r>
              <a:rPr lang="en-US" sz="1200" dirty="0" smtClean="0"/>
              <a:t>) </a:t>
            </a:r>
            <a:endParaRPr lang="en-US" sz="1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0962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Critical </a:t>
            </a:r>
            <a:r>
              <a:rPr lang="en-US" dirty="0" smtClean="0"/>
              <a:t>Thinking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easoning </a:t>
            </a:r>
            <a:r>
              <a:rPr lang="en-US" dirty="0"/>
              <a:t>to learn new concepts, ideas, or problem solutions </a:t>
            </a:r>
            <a:r>
              <a:rPr lang="en-US" sz="1200" dirty="0"/>
              <a:t>(Mastropieri &amp; Scruggs, 2014</a:t>
            </a:r>
            <a:r>
              <a:rPr lang="en-US" sz="1200" dirty="0" smtClean="0"/>
              <a:t>) </a:t>
            </a:r>
          </a:p>
          <a:p>
            <a:pPr lvl="1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ncorporate </a:t>
            </a:r>
            <a:r>
              <a:rPr lang="en-US" dirty="0"/>
              <a:t>activities that tap domains of cognitive taxonomies that foster critical thinking </a:t>
            </a:r>
            <a:r>
              <a:rPr lang="en-US" sz="1200" dirty="0"/>
              <a:t>(Anderson &amp; Krathwohl, 2000; Bloom, 1956</a:t>
            </a:r>
            <a:r>
              <a:rPr lang="en-US" sz="1200" dirty="0" smtClean="0"/>
              <a:t>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8921"/>
              </p:ext>
            </p:extLst>
          </p:nvPr>
        </p:nvGraphicFramePr>
        <p:xfrm>
          <a:off x="942975" y="3448050"/>
          <a:ext cx="8058150" cy="20726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029075"/>
                <a:gridCol w="4029075"/>
              </a:tblGrid>
              <a:tr h="370840">
                <a:tc gridSpan="2">
                  <a:txBody>
                    <a:bodyPr/>
                    <a:lstStyle/>
                    <a:p>
                      <a:pPr marL="0" marR="0" lvl="2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Domains of Cognitive Taxonomies</a:t>
                      </a:r>
                      <a:endParaRPr lang="en-US" sz="28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1. Remember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/>
                        <a:t>4. Analyze </a:t>
                      </a:r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2. Understand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5. Evaluate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3. Apply </a:t>
                      </a:r>
                    </a:p>
                  </a:txBody>
                  <a:tcP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6. Create 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4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Types of </a:t>
            </a:r>
            <a:r>
              <a:rPr lang="en-US" i="1" dirty="0" smtClean="0"/>
              <a:t>questions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b="1" dirty="0" smtClean="0"/>
              <a:t>Convergent</a:t>
            </a:r>
            <a:r>
              <a:rPr lang="en-US" b="1" dirty="0"/>
              <a:t>, lower-order questions </a:t>
            </a:r>
            <a:r>
              <a:rPr lang="en-US" dirty="0"/>
              <a:t>usually have one </a:t>
            </a:r>
            <a:r>
              <a:rPr lang="en-US" dirty="0" smtClean="0"/>
              <a:t>answer.</a:t>
            </a:r>
          </a:p>
          <a:p>
            <a:pPr lvl="1">
              <a:buFont typeface="Arial"/>
              <a:buChar char="•"/>
            </a:pPr>
            <a:r>
              <a:rPr lang="en-US" b="1" dirty="0"/>
              <a:t>Divergent, higher-order questions </a:t>
            </a:r>
            <a:r>
              <a:rPr lang="en-US" dirty="0" smtClean="0"/>
              <a:t>require </a:t>
            </a:r>
            <a:r>
              <a:rPr lang="en-US" dirty="0"/>
              <a:t>students to make inferences, to analyze or synthesize information, and to evaluate </a:t>
            </a:r>
            <a:r>
              <a:rPr lang="en-US" dirty="0" smtClean="0"/>
              <a:t>content.</a:t>
            </a:r>
            <a:endParaRPr lang="en-US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6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Stages of </a:t>
            </a:r>
            <a:r>
              <a:rPr lang="en-US" i="1" dirty="0" smtClean="0"/>
              <a:t>Learning </a:t>
            </a:r>
          </a:p>
          <a:p>
            <a:pPr lvl="1">
              <a:buFont typeface="Arial"/>
              <a:buChar char="•"/>
            </a:pPr>
            <a:r>
              <a:rPr lang="en-US" dirty="0"/>
              <a:t>Acquisition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Proficiency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Maintenance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Generalization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Application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7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Acquisition </a:t>
            </a:r>
            <a:r>
              <a:rPr lang="en-US" sz="3200" dirty="0" smtClean="0"/>
              <a:t>Stage </a:t>
            </a:r>
            <a:r>
              <a:rPr lang="en-US" sz="3200" dirty="0"/>
              <a:t>of </a:t>
            </a:r>
            <a:r>
              <a:rPr lang="en-US" sz="3200" dirty="0" smtClean="0"/>
              <a:t>Learning </a:t>
            </a:r>
          </a:p>
          <a:p>
            <a:pPr marL="742950" lvl="2" indent="-342900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learner may not know how to perform the skill, so the aim is for the </a:t>
            </a:r>
            <a:r>
              <a:rPr lang="en-US" sz="2800" dirty="0" smtClean="0"/>
              <a:t>individual </a:t>
            </a:r>
            <a:r>
              <a:rPr lang="en-US" sz="2800" dirty="0"/>
              <a:t>to learn to perform it </a:t>
            </a:r>
            <a:r>
              <a:rPr lang="en-US" sz="2800" dirty="0" smtClean="0"/>
              <a:t>accurately.</a:t>
            </a:r>
          </a:p>
          <a:p>
            <a:pPr marL="457200" lvl="1" indent="-457200">
              <a:buFont typeface="Arial"/>
              <a:buChar char="•"/>
            </a:pPr>
            <a:r>
              <a:rPr lang="en-US" sz="3200" dirty="0"/>
              <a:t>Proficiency Stage of Learning </a:t>
            </a:r>
          </a:p>
          <a:p>
            <a:pPr marL="857250" lvl="2" indent="-457200"/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aim is for the learner to perform the skills fluently; the focus is on accuracy and speed of </a:t>
            </a:r>
            <a:r>
              <a:rPr lang="en-US" sz="2800" dirty="0" smtClean="0"/>
              <a:t>responding.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971549"/>
            <a:ext cx="8077200" cy="4851305"/>
          </a:xfrm>
        </p:spPr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Maintenance </a:t>
            </a:r>
            <a:r>
              <a:rPr lang="en-US" sz="3200" dirty="0" smtClean="0"/>
              <a:t>Stage </a:t>
            </a:r>
            <a:r>
              <a:rPr lang="en-US" sz="3200" dirty="0"/>
              <a:t>of </a:t>
            </a:r>
            <a:r>
              <a:rPr lang="en-US" sz="3200" dirty="0" smtClean="0"/>
              <a:t>Learning 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dirty="0" smtClean="0"/>
              <a:t>The goal </a:t>
            </a:r>
            <a:r>
              <a:rPr lang="en-US" dirty="0"/>
              <a:t>is for the mastered skills to remain at the same performance level as during the proficiency </a:t>
            </a:r>
            <a:r>
              <a:rPr lang="en-US" dirty="0" smtClean="0"/>
              <a:t>stage (retention </a:t>
            </a:r>
            <a:r>
              <a:rPr lang="en-US" dirty="0"/>
              <a:t>of </a:t>
            </a:r>
            <a:r>
              <a:rPr lang="en-US" dirty="0" smtClean="0"/>
              <a:t>learning). </a:t>
            </a:r>
          </a:p>
          <a:p>
            <a:pPr marL="342900" lvl="1" indent="-342900">
              <a:buFont typeface="Arial"/>
              <a:buChar char="•"/>
            </a:pPr>
            <a:r>
              <a:rPr lang="en-US" sz="3200" dirty="0"/>
              <a:t>Generalization </a:t>
            </a:r>
            <a:r>
              <a:rPr lang="en-US" sz="3200" dirty="0" smtClean="0"/>
              <a:t>Stage </a:t>
            </a:r>
            <a:r>
              <a:rPr lang="en-US" sz="3200" dirty="0"/>
              <a:t>of </a:t>
            </a:r>
            <a:r>
              <a:rPr lang="en-US" sz="3200" dirty="0" smtClean="0"/>
              <a:t>Learning </a:t>
            </a:r>
          </a:p>
          <a:p>
            <a:pPr lvl="1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astered </a:t>
            </a:r>
            <a:r>
              <a:rPr lang="en-US" dirty="0"/>
              <a:t>skills should occur across all appropriate </a:t>
            </a:r>
            <a:r>
              <a:rPr lang="en-US" dirty="0" smtClean="0"/>
              <a:t>situations (transferability).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sz="3200" dirty="0"/>
              <a:t>Application </a:t>
            </a:r>
            <a:r>
              <a:rPr lang="en-US" sz="3200" dirty="0" smtClean="0"/>
              <a:t>Stage </a:t>
            </a:r>
            <a:r>
              <a:rPr lang="en-US" sz="3200" dirty="0"/>
              <a:t>of </a:t>
            </a:r>
            <a:r>
              <a:rPr lang="en-US" sz="3200" dirty="0" smtClean="0"/>
              <a:t>Learning </a:t>
            </a:r>
            <a:endParaRPr lang="en-US" sz="3200" dirty="0"/>
          </a:p>
          <a:p>
            <a:pPr lvl="1">
              <a:buFont typeface="Arial"/>
              <a:buChar char="•"/>
            </a:pPr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the student to use learning and extend it to new situations </a:t>
            </a:r>
            <a:r>
              <a:rPr lang="en-US" dirty="0" smtClean="0"/>
              <a:t>(</a:t>
            </a:r>
            <a:r>
              <a:rPr lang="en-US" dirty="0"/>
              <a:t>apply </a:t>
            </a:r>
            <a:r>
              <a:rPr lang="en-US" dirty="0" smtClean="0"/>
              <a:t>strategies </a:t>
            </a:r>
            <a:r>
              <a:rPr lang="en-US" dirty="0"/>
              <a:t>to real-life </a:t>
            </a:r>
            <a:r>
              <a:rPr lang="en-US" dirty="0" smtClean="0"/>
              <a:t>situations).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dirty="0" smtClean="0"/>
              <a:t>How can instructional-grouping practices promote effective instruction?</a:t>
            </a:r>
          </a:p>
          <a:p>
            <a:pPr lvl="0"/>
            <a:r>
              <a:rPr lang="en-US" sz="3000" dirty="0" smtClean="0"/>
              <a:t>What guidelines should be followed for textbooks and instructional materials?</a:t>
            </a:r>
          </a:p>
          <a:p>
            <a:r>
              <a:rPr lang="en-US" sz="3000" dirty="0" smtClean="0"/>
              <a:t>What are assistive technology devices and services for promoting access to the general education curriculum?</a:t>
            </a:r>
            <a:r>
              <a:rPr lang="en-US" sz="3000" dirty="0" smtClean="0">
                <a:effectLst/>
              </a:rPr>
              <a:t> </a:t>
            </a:r>
            <a:endParaRPr lang="en-US" sz="3000" dirty="0" smtClean="0"/>
          </a:p>
          <a:p>
            <a:endParaRPr lang="en-US" sz="3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Instructional </a:t>
            </a:r>
            <a:r>
              <a:rPr lang="en-US" i="1" dirty="0" smtClean="0"/>
              <a:t>Components 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Direct </a:t>
            </a:r>
            <a:r>
              <a:rPr lang="en-US" b="1" dirty="0" smtClean="0"/>
              <a:t>Instruction </a:t>
            </a:r>
            <a:r>
              <a:rPr lang="en-US" dirty="0" smtClean="0"/>
              <a:t>– teacher </a:t>
            </a:r>
            <a:r>
              <a:rPr lang="en-US" dirty="0"/>
              <a:t>directed and focuses on the teaching of skills using explicit, systematic </a:t>
            </a:r>
            <a:r>
              <a:rPr lang="en-US" dirty="0" smtClean="0"/>
              <a:t>procedures. </a:t>
            </a:r>
          </a:p>
          <a:p>
            <a:pPr lvl="1">
              <a:buFont typeface="Wingdings" charset="2"/>
              <a:buChar char="Ø"/>
            </a:pPr>
            <a:r>
              <a:rPr lang="en-US" b="1" dirty="0" smtClean="0"/>
              <a:t>Strategy Instruction – </a:t>
            </a:r>
            <a:r>
              <a:rPr lang="en-US" dirty="0" smtClean="0"/>
              <a:t>focuses </a:t>
            </a:r>
            <a:r>
              <a:rPr lang="en-US" dirty="0"/>
              <a:t>on the process of learning by using </a:t>
            </a:r>
            <a:r>
              <a:rPr lang="en-US" i="1" dirty="0"/>
              <a:t>cognitive strategies </a:t>
            </a:r>
            <a:r>
              <a:rPr lang="en-US" dirty="0" smtClean="0"/>
              <a:t>and </a:t>
            </a:r>
            <a:r>
              <a:rPr lang="en-US" i="1" dirty="0" smtClean="0"/>
              <a:t>meta-cognitive </a:t>
            </a:r>
            <a:r>
              <a:rPr lang="en-US" dirty="0" smtClean="0"/>
              <a:t>cues.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 algn="r">
              <a:buNone/>
            </a:pPr>
            <a:r>
              <a:rPr lang="en-US" sz="1200" dirty="0" smtClean="0"/>
              <a:t>(</a:t>
            </a:r>
            <a:r>
              <a:rPr lang="en-US" sz="1200" dirty="0"/>
              <a:t>Deshler et al., 1996; Swanson, 2001; Wong, 1993</a:t>
            </a:r>
            <a:r>
              <a:rPr lang="en-US" sz="1200" dirty="0" smtClean="0"/>
              <a:t>) </a:t>
            </a:r>
            <a:endParaRPr lang="en-US" sz="1200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solidFill>
                  <a:srgbClr val="000090"/>
                </a:solidFill>
              </a:rPr>
              <a:t>Planning Instruction</a:t>
            </a:r>
            <a:r>
              <a:rPr lang="en-US" sz="36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Instructional </a:t>
            </a:r>
            <a:r>
              <a:rPr lang="en-US" i="1" dirty="0" smtClean="0"/>
              <a:t>Components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/>
              <a:t>Sequencing: breaking down the task, providing step-by-step </a:t>
            </a:r>
            <a:r>
              <a:rPr lang="en-US" dirty="0" smtClean="0"/>
              <a:t>prompts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Drill–repetition–practice: daily testing of skills, repeated </a:t>
            </a:r>
            <a:r>
              <a:rPr lang="en-US" dirty="0" smtClean="0"/>
              <a:t>practice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Segmentation: breaking down skills into parts and then synthesizing the parts into a </a:t>
            </a:r>
            <a:r>
              <a:rPr lang="en-US" dirty="0" smtClean="0"/>
              <a:t>whole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7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Instruction</a:t>
            </a:r>
            <a:r>
              <a:rPr lang="en-US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>
              <a:buFont typeface="Arial"/>
              <a:buChar char="•"/>
            </a:pPr>
            <a:r>
              <a:rPr lang="en-US" sz="3200" i="1" dirty="0" smtClean="0"/>
              <a:t>Instructional Components </a:t>
            </a:r>
            <a:r>
              <a:rPr lang="en-US" sz="2000" i="1" dirty="0" smtClean="0"/>
              <a:t>(cont)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Directed </a:t>
            </a:r>
            <a:r>
              <a:rPr lang="en-US" dirty="0"/>
              <a:t>questioning and responses: asking process or content questions of </a:t>
            </a:r>
            <a:r>
              <a:rPr lang="en-US" dirty="0" smtClean="0"/>
              <a:t>students.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Control of task difficulty: sequencing tasks from easy to difficult, teaching prerequisite </a:t>
            </a:r>
            <a:r>
              <a:rPr lang="en-US" dirty="0" smtClean="0"/>
              <a:t>skills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Technology: delivering instruction via computer or presentation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0090"/>
                </a:solidFill>
              </a:rPr>
              <a:t>Planning I</a:t>
            </a:r>
            <a:r>
              <a:rPr lang="en-US" u="sng" dirty="0" smtClean="0">
                <a:solidFill>
                  <a:srgbClr val="000090"/>
                </a:solidFill>
              </a:rPr>
              <a:t>nstruction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>
              <a:buFont typeface="Arial"/>
              <a:buChar char="•"/>
            </a:pPr>
            <a:r>
              <a:rPr lang="en-US" sz="3200" i="1" dirty="0" smtClean="0"/>
              <a:t>Instructional Components </a:t>
            </a:r>
            <a:r>
              <a:rPr lang="en-US" sz="2000" i="1" dirty="0" smtClean="0"/>
              <a:t>(cont)</a:t>
            </a: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Teacher-Modeled Problem </a:t>
            </a:r>
            <a:r>
              <a:rPr lang="en-US" dirty="0"/>
              <a:t>S</a:t>
            </a:r>
            <a:r>
              <a:rPr lang="en-US" dirty="0" smtClean="0"/>
              <a:t>olving</a:t>
            </a:r>
            <a:r>
              <a:rPr lang="en-US" dirty="0"/>
              <a:t>: demonstrating processes or steps to solve a problem or explaining how to do a </a:t>
            </a:r>
            <a:r>
              <a:rPr lang="en-US" dirty="0" smtClean="0"/>
              <a:t>task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Small-Group Instruction</a:t>
            </a:r>
            <a:r>
              <a:rPr lang="en-US" dirty="0"/>
              <a:t>: delivering instruction to a small </a:t>
            </a:r>
            <a:r>
              <a:rPr lang="en-US" dirty="0" smtClean="0"/>
              <a:t>group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Strategy </a:t>
            </a:r>
            <a:r>
              <a:rPr lang="en-US" dirty="0" smtClean="0"/>
              <a:t>Cues</a:t>
            </a:r>
            <a:r>
              <a:rPr lang="en-US" dirty="0"/>
              <a:t>: reminding students to use strategies, modeling the “think aloud” </a:t>
            </a:r>
            <a:r>
              <a:rPr lang="en-US" dirty="0" smtClean="0"/>
              <a:t>technique </a:t>
            </a: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8000"/>
                </a:solidFill>
              </a:rPr>
              <a:t>Delivery of Instruction </a:t>
            </a:r>
            <a:endParaRPr lang="en-US" u="sng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Advance O</a:t>
            </a:r>
            <a:r>
              <a:rPr lang="en-US" i="1" dirty="0" smtClean="0"/>
              <a:t>rganizer</a:t>
            </a:r>
            <a:endParaRPr lang="en-US" i="1" dirty="0"/>
          </a:p>
          <a:p>
            <a:r>
              <a:rPr lang="en-US" i="1" dirty="0"/>
              <a:t>Presentation of </a:t>
            </a:r>
            <a:r>
              <a:rPr lang="en-US" i="1" dirty="0" smtClean="0"/>
              <a:t>Subject </a:t>
            </a:r>
            <a:r>
              <a:rPr lang="en-US" i="1" dirty="0"/>
              <a:t>M</a:t>
            </a:r>
            <a:r>
              <a:rPr lang="en-US" i="1" dirty="0" smtClean="0"/>
              <a:t>atter </a:t>
            </a:r>
          </a:p>
          <a:p>
            <a:r>
              <a:rPr lang="en-US" i="1" dirty="0" smtClean="0"/>
              <a:t>Practice</a:t>
            </a:r>
            <a:endParaRPr lang="en-US" i="1" dirty="0"/>
          </a:p>
          <a:p>
            <a:r>
              <a:rPr lang="en-US" i="1" dirty="0"/>
              <a:t>Checking for </a:t>
            </a:r>
            <a:r>
              <a:rPr lang="en-US" i="1" dirty="0" smtClean="0"/>
              <a:t>Understanding (CFU)</a:t>
            </a:r>
          </a:p>
          <a:p>
            <a:r>
              <a:rPr lang="en-US" i="1" dirty="0"/>
              <a:t>Independent </a:t>
            </a:r>
            <a:r>
              <a:rPr lang="en-US" i="1" dirty="0" smtClean="0"/>
              <a:t>Practice </a:t>
            </a:r>
          </a:p>
          <a:p>
            <a:r>
              <a:rPr lang="en-US" i="1" dirty="0"/>
              <a:t>Closure </a:t>
            </a:r>
            <a:endParaRPr lang="en-US" i="1" dirty="0" smtClean="0"/>
          </a:p>
          <a:p>
            <a:r>
              <a:rPr lang="en-US" i="1" dirty="0"/>
              <a:t>Progress </a:t>
            </a:r>
            <a:r>
              <a:rPr lang="en-US" i="1" dirty="0" smtClean="0"/>
              <a:t>Monitoring </a:t>
            </a:r>
            <a:endParaRPr lang="en-US" i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>
                <a:solidFill>
                  <a:srgbClr val="008000"/>
                </a:solidFill>
              </a:rPr>
              <a:t>Delivery of </a:t>
            </a:r>
            <a:r>
              <a:rPr lang="en-US" sz="3600" u="sng" dirty="0" smtClean="0">
                <a:solidFill>
                  <a:srgbClr val="008000"/>
                </a:solidFill>
              </a:rPr>
              <a:t>Instruction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Advance </a:t>
            </a:r>
            <a:r>
              <a:rPr lang="en-US" i="1" dirty="0" smtClean="0"/>
              <a:t>Organizer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dirty="0"/>
              <a:t>C</a:t>
            </a:r>
            <a:r>
              <a:rPr lang="en-US" dirty="0" smtClean="0"/>
              <a:t>onsists </a:t>
            </a:r>
            <a:r>
              <a:rPr lang="en-US" dirty="0"/>
              <a:t>of activities to prepare students for the lesson’s content </a:t>
            </a:r>
            <a:r>
              <a:rPr lang="en-US" sz="1200" dirty="0"/>
              <a:t>(Lenz &amp; Deshler, 2004; Schumaker &amp; Deshler, 2006</a:t>
            </a:r>
            <a:r>
              <a:rPr lang="en-US" sz="1200" dirty="0" smtClean="0"/>
              <a:t>) </a:t>
            </a:r>
          </a:p>
          <a:p>
            <a:pPr lvl="2"/>
            <a:r>
              <a:rPr lang="en-US" dirty="0" smtClean="0"/>
              <a:t>Sets the purpose for lesson (objectives)</a:t>
            </a:r>
          </a:p>
          <a:p>
            <a:pPr lvl="2"/>
            <a:r>
              <a:rPr lang="en-US" dirty="0" smtClean="0"/>
              <a:t>Motivates students </a:t>
            </a:r>
          </a:p>
          <a:p>
            <a:pPr lvl="2"/>
            <a:r>
              <a:rPr lang="en-US" dirty="0" smtClean="0"/>
              <a:t>Activates background knowledge </a:t>
            </a:r>
          </a:p>
          <a:p>
            <a:pPr lvl="2"/>
            <a:r>
              <a:rPr lang="en-US" dirty="0" smtClean="0"/>
              <a:t>The “warm-up” of lesson 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Delivery of </a:t>
            </a:r>
            <a:r>
              <a:rPr lang="en-US" u="sng" dirty="0" smtClean="0">
                <a:solidFill>
                  <a:srgbClr val="008000"/>
                </a:solidFill>
              </a:rPr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38200"/>
            <a:ext cx="8229600" cy="4659313"/>
          </a:xfrm>
        </p:spPr>
        <p:txBody>
          <a:bodyPr>
            <a:normAutofit/>
          </a:bodyPr>
          <a:lstStyle/>
          <a:p>
            <a:r>
              <a:rPr lang="en-US" i="1" dirty="0"/>
              <a:t>Presentation of </a:t>
            </a:r>
            <a:r>
              <a:rPr lang="en-US" i="1" dirty="0" smtClean="0"/>
              <a:t>Subject </a:t>
            </a:r>
            <a:r>
              <a:rPr lang="en-US" i="1" dirty="0"/>
              <a:t>M</a:t>
            </a:r>
            <a:r>
              <a:rPr lang="en-US" i="1" dirty="0" smtClean="0"/>
              <a:t>atter 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present instructional content related to the instructional </a:t>
            </a:r>
            <a:r>
              <a:rPr lang="en-US" dirty="0" smtClean="0"/>
              <a:t>objective. </a:t>
            </a:r>
          </a:p>
          <a:p>
            <a:pPr lvl="2"/>
            <a:r>
              <a:rPr lang="en-US" dirty="0" smtClean="0"/>
              <a:t>Facts, rules, procedures</a:t>
            </a:r>
          </a:p>
          <a:p>
            <a:pPr lvl="2"/>
            <a:r>
              <a:rPr lang="en-US" dirty="0" smtClean="0"/>
              <a:t>Strategies</a:t>
            </a:r>
          </a:p>
          <a:p>
            <a:pPr lvl="2"/>
            <a:r>
              <a:rPr lang="en-US" dirty="0" smtClean="0"/>
              <a:t>Concepts </a:t>
            </a:r>
          </a:p>
          <a:p>
            <a:pPr lvl="1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eachers </a:t>
            </a:r>
            <a:r>
              <a:rPr lang="en-US" dirty="0"/>
              <a:t>should </a:t>
            </a:r>
            <a:r>
              <a:rPr lang="en-US" i="1" dirty="0" smtClean="0"/>
              <a:t>model</a:t>
            </a: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en-US" dirty="0" smtClean="0"/>
              <a:t>demonstrate</a:t>
            </a:r>
            <a:r>
              <a:rPr lang="en-US" dirty="0"/>
              <a:t>)</a:t>
            </a:r>
            <a:r>
              <a:rPr lang="en-US" dirty="0" smtClean="0"/>
              <a:t> correct </a:t>
            </a:r>
            <a:r>
              <a:rPr lang="en-US" dirty="0"/>
              <a:t>responses and </a:t>
            </a:r>
            <a:r>
              <a:rPr lang="en-US" dirty="0" smtClean="0"/>
              <a:t>appropriate </a:t>
            </a:r>
            <a:r>
              <a:rPr lang="en-US" dirty="0"/>
              <a:t>thinking processes by using </a:t>
            </a:r>
            <a:r>
              <a:rPr lang="en-US" i="1" dirty="0" smtClean="0"/>
              <a:t>think aloud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8000"/>
                </a:solidFill>
              </a:rPr>
              <a:t>Delivery of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Practice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G</a:t>
            </a:r>
            <a:r>
              <a:rPr lang="en-US" b="1" dirty="0" smtClean="0"/>
              <a:t>uided </a:t>
            </a:r>
            <a:r>
              <a:rPr lang="en-US" b="1" dirty="0"/>
              <a:t>P</a:t>
            </a:r>
            <a:r>
              <a:rPr lang="en-US" b="1" dirty="0" smtClean="0"/>
              <a:t>ractice </a:t>
            </a:r>
            <a:r>
              <a:rPr lang="en-US" dirty="0" smtClean="0"/>
              <a:t>– Students practice what they have learned under teacher direction.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M</a:t>
            </a:r>
            <a:r>
              <a:rPr lang="en-US" b="1" dirty="0" smtClean="0"/>
              <a:t>assed </a:t>
            </a:r>
            <a:r>
              <a:rPr lang="en-US" b="1" dirty="0"/>
              <a:t>P</a:t>
            </a:r>
            <a:r>
              <a:rPr lang="en-US" b="1" dirty="0" smtClean="0"/>
              <a:t>ractice </a:t>
            </a:r>
            <a:r>
              <a:rPr lang="en-US" dirty="0" smtClean="0"/>
              <a:t>– multiple opportunities to learn Provided by</a:t>
            </a:r>
          </a:p>
          <a:p>
            <a:pPr lvl="2"/>
            <a:r>
              <a:rPr lang="en-US" dirty="0" smtClean="0"/>
              <a:t>Active Participation which promotes</a:t>
            </a:r>
            <a:endParaRPr lang="en-US" b="1" dirty="0" smtClean="0"/>
          </a:p>
          <a:p>
            <a:pPr lvl="3">
              <a:buFont typeface="Wingdings" charset="2"/>
              <a:buChar char="Ø"/>
            </a:pPr>
            <a:r>
              <a:rPr lang="en-US" sz="2200" b="1" dirty="0" smtClean="0"/>
              <a:t>Engaged Time </a:t>
            </a:r>
            <a:r>
              <a:rPr lang="en-US" sz="2200" dirty="0" smtClean="0"/>
              <a:t>– </a:t>
            </a:r>
            <a:r>
              <a:rPr lang="en-US" sz="2200" dirty="0"/>
              <a:t>amount of time students are actively </a:t>
            </a:r>
            <a:r>
              <a:rPr lang="en-US" sz="2200" dirty="0" smtClean="0"/>
              <a:t>learning</a:t>
            </a:r>
            <a:endParaRPr lang="en-US" sz="2200" b="1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Delivery of </a:t>
            </a:r>
            <a:r>
              <a:rPr lang="en-US" u="sng" dirty="0" smtClean="0">
                <a:solidFill>
                  <a:srgbClr val="008000"/>
                </a:solidFill>
              </a:rPr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Checking for </a:t>
            </a:r>
            <a:r>
              <a:rPr lang="en-US" i="1" dirty="0" smtClean="0"/>
              <a:t>Understanding </a:t>
            </a:r>
            <a:r>
              <a:rPr lang="en-US" i="1" dirty="0"/>
              <a:t>(CFU)</a:t>
            </a:r>
          </a:p>
          <a:p>
            <a:pPr lvl="1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eriodically </a:t>
            </a:r>
            <a:r>
              <a:rPr lang="en-US" dirty="0"/>
              <a:t>determining whether students are learning the </a:t>
            </a:r>
            <a:r>
              <a:rPr lang="en-US" dirty="0" smtClean="0"/>
              <a:t>content</a:t>
            </a:r>
          </a:p>
          <a:p>
            <a:pPr lvl="1">
              <a:buFont typeface="Arial"/>
              <a:buChar char="•"/>
            </a:pPr>
            <a:r>
              <a:rPr lang="en-US" i="1" dirty="0"/>
              <a:t>Error </a:t>
            </a:r>
            <a:r>
              <a:rPr lang="en-US" i="1" dirty="0" smtClean="0"/>
              <a:t>Correction </a:t>
            </a:r>
            <a:r>
              <a:rPr lang="en-US" i="1" dirty="0"/>
              <a:t>P</a:t>
            </a:r>
            <a:r>
              <a:rPr lang="en-US" i="1" dirty="0" smtClean="0"/>
              <a:t>rocedures </a:t>
            </a:r>
            <a:endParaRPr lang="en-US" i="1" dirty="0"/>
          </a:p>
          <a:p>
            <a:pPr lvl="2"/>
            <a:r>
              <a:rPr lang="en-US" dirty="0"/>
              <a:t>S</a:t>
            </a:r>
            <a:r>
              <a:rPr lang="en-US" dirty="0" smtClean="0"/>
              <a:t>topping </a:t>
            </a:r>
            <a:r>
              <a:rPr lang="en-US" dirty="0"/>
              <a:t>the student if an error is made, modeling the correct response, and having the student repeat the correct </a:t>
            </a:r>
            <a:r>
              <a:rPr lang="en-US" dirty="0" smtClean="0"/>
              <a:t>response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Delivery of </a:t>
            </a:r>
            <a:r>
              <a:rPr lang="en-US" u="sng" dirty="0" smtClean="0">
                <a:solidFill>
                  <a:srgbClr val="008000"/>
                </a:solidFill>
              </a:rPr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28675"/>
            <a:ext cx="8229600" cy="4525963"/>
          </a:xfrm>
        </p:spPr>
        <p:txBody>
          <a:bodyPr>
            <a:normAutofit/>
          </a:bodyPr>
          <a:lstStyle/>
          <a:p>
            <a:r>
              <a:rPr lang="en-US" i="1" dirty="0"/>
              <a:t>Independent </a:t>
            </a:r>
            <a:r>
              <a:rPr lang="en-US" i="1" dirty="0" smtClean="0"/>
              <a:t>Practice 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ctivities </a:t>
            </a:r>
            <a:r>
              <a:rPr lang="en-US" dirty="0"/>
              <a:t>that do not require direct teacher supervision or </a:t>
            </a:r>
            <a:r>
              <a:rPr lang="en-US" dirty="0" smtClean="0"/>
              <a:t>guidance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occur </a:t>
            </a:r>
            <a:r>
              <a:rPr lang="en-US" dirty="0"/>
              <a:t>in the classroom or as </a:t>
            </a:r>
            <a:r>
              <a:rPr lang="en-US" dirty="0" smtClean="0"/>
              <a:t>homework</a:t>
            </a:r>
          </a:p>
          <a:p>
            <a:pPr lvl="1">
              <a:buFont typeface="Arial"/>
              <a:buChar char="•"/>
            </a:pPr>
            <a:r>
              <a:rPr lang="en-US" dirty="0"/>
              <a:t>S</a:t>
            </a:r>
            <a:r>
              <a:rPr lang="en-US" dirty="0" smtClean="0"/>
              <a:t>tudents </a:t>
            </a:r>
            <a:r>
              <a:rPr lang="en-US" dirty="0"/>
              <a:t>have demonstrated a good understanding of the </a:t>
            </a:r>
            <a:r>
              <a:rPr lang="en-US" dirty="0" smtClean="0"/>
              <a:t>skill</a:t>
            </a:r>
          </a:p>
          <a:p>
            <a:pPr lvl="1">
              <a:buFont typeface="Wingdings" charset="2"/>
              <a:buChar char="Ø"/>
            </a:pPr>
            <a:r>
              <a:rPr lang="en-US" b="1" dirty="0"/>
              <a:t>Distributive P</a:t>
            </a:r>
            <a:r>
              <a:rPr lang="en-US" b="1" dirty="0" smtClean="0"/>
              <a:t>ractice</a:t>
            </a:r>
            <a:r>
              <a:rPr lang="en-US" dirty="0" smtClean="0"/>
              <a:t> – practice </a:t>
            </a:r>
            <a:r>
              <a:rPr lang="en-US" dirty="0"/>
              <a:t>opportunities presented over time on skills that have been </a:t>
            </a:r>
            <a:r>
              <a:rPr lang="en-US" dirty="0" smtClean="0"/>
              <a:t>taught</a:t>
            </a:r>
            <a:r>
              <a:rPr lang="en-US" dirty="0"/>
              <a:t> </a:t>
            </a:r>
            <a:r>
              <a:rPr lang="en-US" dirty="0" smtClean="0"/>
              <a:t>(ensures and maintains retention of skills)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53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ensure that </a:t>
            </a:r>
            <a:r>
              <a:rPr lang="en-US" dirty="0"/>
              <a:t>a</a:t>
            </a:r>
            <a:r>
              <a:rPr lang="en-US" dirty="0" smtClean="0"/>
              <a:t>ll students are provided the opportunity to </a:t>
            </a:r>
          </a:p>
          <a:p>
            <a:pPr lvl="1"/>
            <a:r>
              <a:rPr lang="en-US" dirty="0" smtClean="0"/>
              <a:t>learn and thrive in a supportive, </a:t>
            </a:r>
            <a:r>
              <a:rPr lang="en-US" dirty="0"/>
              <a:t>responsive school </a:t>
            </a:r>
            <a:r>
              <a:rPr lang="en-US" dirty="0" smtClean="0"/>
              <a:t>environment.</a:t>
            </a:r>
          </a:p>
          <a:p>
            <a:pPr lvl="1"/>
            <a:r>
              <a:rPr lang="en-US" dirty="0" smtClean="0"/>
              <a:t>have </a:t>
            </a:r>
            <a:r>
              <a:rPr lang="en-US" dirty="0"/>
              <a:t>access to the general education </a:t>
            </a:r>
            <a:r>
              <a:rPr lang="en-US" dirty="0" smtClean="0"/>
              <a:t>curriculum.</a:t>
            </a:r>
            <a:r>
              <a:rPr lang="en-US" dirty="0" smtClean="0">
                <a:effectLst/>
              </a:rPr>
              <a:t> </a:t>
            </a:r>
          </a:p>
          <a:p>
            <a:pPr lvl="1"/>
            <a:r>
              <a:rPr lang="en-US" dirty="0" smtClean="0"/>
              <a:t>receive differentiated instruction.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4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008000"/>
                </a:solidFill>
              </a:rPr>
              <a:t>Delivery of </a:t>
            </a:r>
            <a:r>
              <a:rPr lang="en-US" u="sng" dirty="0" smtClean="0">
                <a:solidFill>
                  <a:srgbClr val="008000"/>
                </a:solidFill>
              </a:rPr>
              <a:t>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Closure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Review of </a:t>
            </a:r>
            <a:r>
              <a:rPr lang="en-US" dirty="0"/>
              <a:t>instructional </a:t>
            </a:r>
            <a:r>
              <a:rPr lang="en-US" dirty="0" smtClean="0"/>
              <a:t>objective</a:t>
            </a:r>
            <a:r>
              <a:rPr lang="en-US" dirty="0"/>
              <a:t> </a:t>
            </a:r>
            <a:r>
              <a:rPr lang="en-US" dirty="0" smtClean="0"/>
              <a:t>and lesson’s </a:t>
            </a:r>
            <a:r>
              <a:rPr lang="en-US" dirty="0"/>
              <a:t>activity, relate learning to other contexts, and discuss follow-up </a:t>
            </a:r>
            <a:r>
              <a:rPr lang="en-US" dirty="0" smtClean="0"/>
              <a:t>plans</a:t>
            </a:r>
          </a:p>
          <a:p>
            <a:r>
              <a:rPr lang="en-US" dirty="0" smtClean="0"/>
              <a:t> </a:t>
            </a:r>
            <a:r>
              <a:rPr lang="en-US" i="1" dirty="0"/>
              <a:t>Progress </a:t>
            </a:r>
            <a:r>
              <a:rPr lang="en-US" i="1" dirty="0" smtClean="0"/>
              <a:t>Monitoring </a:t>
            </a:r>
            <a:endParaRPr lang="en-US" i="1" dirty="0"/>
          </a:p>
          <a:p>
            <a:pPr lvl="1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valuation of students</a:t>
            </a:r>
            <a:r>
              <a:rPr lang="en-US" dirty="0"/>
              <a:t>’ understanding of the lesson and their ability to perform the </a:t>
            </a:r>
            <a:r>
              <a:rPr lang="en-US" dirty="0" smtClean="0"/>
              <a:t>skill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8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3825"/>
            <a:ext cx="8515350" cy="971550"/>
          </a:xfrm>
        </p:spPr>
        <p:txBody>
          <a:bodyPr>
            <a:noAutofit/>
          </a:bodyPr>
          <a:lstStyle/>
          <a:p>
            <a:r>
              <a:rPr lang="en-US" dirty="0"/>
              <a:t>Instructional Grouping Practices </a:t>
            </a:r>
            <a:r>
              <a:rPr lang="en-US" dirty="0" smtClean="0"/>
              <a:t>to Promote </a:t>
            </a:r>
            <a:r>
              <a:rPr lang="en-US" dirty="0"/>
              <a:t>Effective Instruction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323975"/>
            <a:ext cx="8229600" cy="4040188"/>
          </a:xfrm>
        </p:spPr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Instructional Grouping Practices </a:t>
            </a:r>
            <a:endParaRPr lang="en-US" u="sng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Improving instructional outcomes through effective grouping</a:t>
            </a:r>
          </a:p>
          <a:p>
            <a:r>
              <a:rPr lang="en-US" u="sng" dirty="0">
                <a:solidFill>
                  <a:srgbClr val="FFC908"/>
                </a:solidFill>
              </a:rPr>
              <a:t>Peer Tutoring </a:t>
            </a:r>
            <a:endParaRPr lang="en-US" u="sng" dirty="0" smtClean="0">
              <a:solidFill>
                <a:srgbClr val="FFC908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Students assume roles of tutor and tutee.</a:t>
            </a:r>
          </a:p>
          <a:p>
            <a:r>
              <a:rPr lang="en-US" u="sng" dirty="0">
                <a:solidFill>
                  <a:srgbClr val="FF6600"/>
                </a:solidFill>
              </a:rPr>
              <a:t>Cooperative Learning </a:t>
            </a:r>
            <a:endParaRPr lang="en-US" u="sng" dirty="0" smtClean="0">
              <a:solidFill>
                <a:srgbClr val="FF66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Students of all learning skills and backgrounds work cooperatively.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02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Instructional Grouping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Whole-Group Instruction</a:t>
            </a:r>
            <a:r>
              <a:rPr lang="en-US" dirty="0" smtClean="0"/>
              <a:t> </a:t>
            </a:r>
            <a:r>
              <a:rPr lang="en-US" dirty="0"/>
              <a:t>– lesson presented to entire </a:t>
            </a:r>
            <a:r>
              <a:rPr lang="en-US" dirty="0" smtClean="0"/>
              <a:t>class</a:t>
            </a:r>
            <a:endParaRPr lang="en-US" dirty="0"/>
          </a:p>
          <a:p>
            <a:r>
              <a:rPr lang="en-US" b="1" dirty="0"/>
              <a:t>Flexible Small Groups </a:t>
            </a:r>
            <a:r>
              <a:rPr lang="en-US" dirty="0"/>
              <a:t>– 3 to 5 students; can include those of the same or different </a:t>
            </a:r>
            <a:r>
              <a:rPr lang="en-US" dirty="0" smtClean="0"/>
              <a:t>abilities</a:t>
            </a:r>
            <a:endParaRPr lang="en-US" dirty="0"/>
          </a:p>
          <a:p>
            <a:r>
              <a:rPr lang="en-US" b="1" dirty="0" smtClean="0"/>
              <a:t>Same-Ability </a:t>
            </a:r>
            <a:r>
              <a:rPr lang="en-US" b="1" dirty="0"/>
              <a:t>Groups</a:t>
            </a:r>
            <a:r>
              <a:rPr lang="en-US" dirty="0"/>
              <a:t> – </a:t>
            </a:r>
            <a:r>
              <a:rPr lang="en-US" dirty="0" smtClean="0"/>
              <a:t>Students </a:t>
            </a:r>
            <a:r>
              <a:rPr lang="en-US" dirty="0"/>
              <a:t>perform comparably on a particular skill and require extra or accelerated </a:t>
            </a:r>
            <a:r>
              <a:rPr lang="en-US" dirty="0" smtClean="0"/>
              <a:t>instruction. 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3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Instructional Grouping Practices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Mixed-Ability Groups </a:t>
            </a:r>
            <a:r>
              <a:rPr lang="en-US" dirty="0" smtClean="0"/>
              <a:t>– students who are </a:t>
            </a:r>
            <a:r>
              <a:rPr lang="en-US" dirty="0"/>
              <a:t>performing at various levels on </a:t>
            </a:r>
            <a:r>
              <a:rPr lang="en-US" dirty="0" smtClean="0"/>
              <a:t>skills; identified through assessment  </a:t>
            </a:r>
          </a:p>
          <a:p>
            <a:r>
              <a:rPr lang="en-US" b="1" dirty="0" smtClean="0"/>
              <a:t>One-to-One Teaching</a:t>
            </a:r>
            <a:r>
              <a:rPr lang="en-US" dirty="0" smtClean="0"/>
              <a:t> – </a:t>
            </a:r>
            <a:r>
              <a:rPr lang="en-US" dirty="0"/>
              <a:t>instruction </a:t>
            </a:r>
            <a:r>
              <a:rPr lang="en-US" dirty="0" smtClean="0"/>
              <a:t>provided to </a:t>
            </a:r>
            <a:r>
              <a:rPr lang="en-US" dirty="0"/>
              <a:t>individual </a:t>
            </a:r>
            <a:r>
              <a:rPr lang="en-US" dirty="0" smtClean="0"/>
              <a:t>students an </a:t>
            </a:r>
            <a:r>
              <a:rPr lang="en-US" dirty="0"/>
              <a:t>their specific learning and behavioral </a:t>
            </a:r>
            <a:r>
              <a:rPr lang="en-US" dirty="0" smtClean="0"/>
              <a:t>needs level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C908"/>
                </a:solidFill>
              </a:rPr>
              <a:t>Peer Tutoring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>
              <a:buFont typeface="Arial"/>
              <a:buChar char="•"/>
            </a:pPr>
            <a:r>
              <a:rPr lang="en-US" sz="3200" dirty="0"/>
              <a:t>P</a:t>
            </a:r>
            <a:r>
              <a:rPr lang="en-US" sz="3200" dirty="0" smtClean="0"/>
              <a:t>airs </a:t>
            </a:r>
            <a:r>
              <a:rPr lang="en-US" sz="3200" dirty="0"/>
              <a:t>of students work on assigned skills, usually for extra practice. </a:t>
            </a:r>
          </a:p>
          <a:p>
            <a:pPr marL="685800" lvl="2"/>
            <a:r>
              <a:rPr lang="en-US" sz="2800" dirty="0"/>
              <a:t>O</a:t>
            </a:r>
            <a:r>
              <a:rPr lang="en-US" sz="2800" dirty="0" smtClean="0"/>
              <a:t>pportunity </a:t>
            </a:r>
            <a:r>
              <a:rPr lang="en-US" sz="2800" dirty="0"/>
              <a:t>for students to develop academic </a:t>
            </a:r>
            <a:r>
              <a:rPr lang="en-US" sz="2800" dirty="0" smtClean="0"/>
              <a:t>skills</a:t>
            </a:r>
            <a:endParaRPr lang="en-US" sz="2800" dirty="0"/>
          </a:p>
          <a:p>
            <a:pPr marL="685800" lvl="2"/>
            <a:r>
              <a:rPr lang="en-US" sz="2800" dirty="0"/>
              <a:t>F</a:t>
            </a:r>
            <a:r>
              <a:rPr lang="en-US" sz="2800" dirty="0" smtClean="0"/>
              <a:t>orm </a:t>
            </a:r>
            <a:r>
              <a:rPr lang="en-US" sz="2800" dirty="0"/>
              <a:t>cooperative </a:t>
            </a:r>
            <a:r>
              <a:rPr lang="en-US" sz="2800" dirty="0" smtClean="0"/>
              <a:t>relationships</a:t>
            </a:r>
            <a:endParaRPr lang="en-US" sz="2800" dirty="0"/>
          </a:p>
          <a:p>
            <a:pPr marL="685800" lvl="2"/>
            <a:r>
              <a:rPr lang="en-US" sz="2800" dirty="0"/>
              <a:t>G</a:t>
            </a:r>
            <a:r>
              <a:rPr lang="en-US" sz="2800" dirty="0" smtClean="0"/>
              <a:t>ain </a:t>
            </a:r>
            <a:r>
              <a:rPr lang="en-US" sz="2800" dirty="0"/>
              <a:t>extra instructional support for learning and behavioral </a:t>
            </a:r>
            <a:r>
              <a:rPr lang="en-US" sz="2800" dirty="0" smtClean="0"/>
              <a:t>problems </a:t>
            </a:r>
            <a:endParaRPr lang="en-US" sz="2800" u="sng" dirty="0">
              <a:solidFill>
                <a:srgbClr val="FFC908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0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Cooperative Learning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ixed</a:t>
            </a:r>
            <a:r>
              <a:rPr lang="en-US" dirty="0"/>
              <a:t>-ability small groups focus on academic and social skills. 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Students </a:t>
            </a:r>
            <a:r>
              <a:rPr lang="en-US" dirty="0"/>
              <a:t>work collaboratively to achieve common academic and social goals and to be accountable to the team for their individual </a:t>
            </a:r>
            <a:r>
              <a:rPr lang="en-US" dirty="0" smtClean="0"/>
              <a:t>efforts.</a:t>
            </a:r>
            <a:r>
              <a:rPr lang="en-US" sz="3200" dirty="0" smtClean="0"/>
              <a:t> </a:t>
            </a:r>
            <a:r>
              <a:rPr lang="en-US" sz="1600" dirty="0"/>
              <a:t>(Johnson, Johnson, &amp; Holubec, 1994</a:t>
            </a:r>
            <a:r>
              <a:rPr lang="en-US" sz="1600" dirty="0" smtClean="0"/>
              <a:t>) </a:t>
            </a:r>
            <a:endParaRPr lang="en-US" sz="1600" u="sng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0"/>
            <a:ext cx="851535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823913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latin typeface="+mj-lt"/>
              </a:rPr>
              <a:t>Selected Models of Cooperative Learning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5" y="823913"/>
            <a:ext cx="795156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819150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latin typeface="+mj-lt"/>
              </a:rPr>
              <a:t>Selected Models of Cooperative Learning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90600"/>
            <a:ext cx="8226921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34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390650"/>
          </a:xfrm>
        </p:spPr>
        <p:txBody>
          <a:bodyPr>
            <a:noAutofit/>
          </a:bodyPr>
          <a:lstStyle/>
          <a:p>
            <a:r>
              <a:rPr lang="en-US" dirty="0"/>
              <a:t>Guidelines </a:t>
            </a:r>
            <a:r>
              <a:rPr lang="en-US" dirty="0" smtClean="0"/>
              <a:t>to Follow for Textbooks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Instructional Materials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685925"/>
            <a:ext cx="8229600" cy="3811588"/>
          </a:xfrm>
        </p:spPr>
        <p:txBody>
          <a:bodyPr/>
          <a:lstStyle/>
          <a:p>
            <a:r>
              <a:rPr lang="en-US" u="sng" dirty="0">
                <a:solidFill>
                  <a:srgbClr val="A118D5"/>
                </a:solidFill>
              </a:rPr>
              <a:t>Textbooks </a:t>
            </a:r>
            <a:endParaRPr lang="en-US" u="sng" dirty="0" smtClean="0">
              <a:solidFill>
                <a:srgbClr val="A118D5"/>
              </a:solidFill>
            </a:endParaRPr>
          </a:p>
          <a:p>
            <a:r>
              <a:rPr lang="en-US" u="sng" dirty="0" smtClean="0">
                <a:solidFill>
                  <a:srgbClr val="2EC4FF"/>
                </a:solidFill>
              </a:rPr>
              <a:t>Instructional </a:t>
            </a:r>
            <a:r>
              <a:rPr lang="en-US" u="sng" dirty="0">
                <a:solidFill>
                  <a:srgbClr val="2EC4FF"/>
                </a:solidFill>
              </a:rPr>
              <a:t>Materials </a:t>
            </a:r>
            <a:endParaRPr lang="en-US" u="sng" dirty="0" smtClean="0">
              <a:solidFill>
                <a:srgbClr val="2EC4FF"/>
              </a:solidFill>
            </a:endParaRPr>
          </a:p>
          <a:p>
            <a:r>
              <a:rPr lang="en-US" u="sng" dirty="0">
                <a:solidFill>
                  <a:srgbClr val="C500C5"/>
                </a:solidFill>
              </a:rPr>
              <a:t>Instructional Content and Methodology </a:t>
            </a:r>
            <a:endParaRPr lang="en-US" u="sng" dirty="0" smtClean="0">
              <a:solidFill>
                <a:srgbClr val="C500C5"/>
              </a:solidFill>
            </a:endParaRPr>
          </a:p>
          <a:p>
            <a:r>
              <a:rPr lang="en-US" u="sng" dirty="0">
                <a:solidFill>
                  <a:srgbClr val="4E9885"/>
                </a:solidFill>
              </a:rPr>
              <a:t>Adaptations for Curricular Materials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A118D5"/>
                </a:solidFill>
              </a:rPr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/>
              <a:t>Basals </a:t>
            </a:r>
            <a:r>
              <a:rPr lang="en-US" dirty="0" smtClean="0"/>
              <a:t>– textbooks </a:t>
            </a:r>
            <a:r>
              <a:rPr lang="en-US" dirty="0"/>
              <a:t>usually adopted by school districts to serve as a primary source for subject-area </a:t>
            </a:r>
            <a:r>
              <a:rPr lang="en-US" dirty="0" smtClean="0"/>
              <a:t>content </a:t>
            </a:r>
          </a:p>
          <a:p>
            <a:pPr marL="0" indent="0">
              <a:buNone/>
            </a:pPr>
            <a:r>
              <a:rPr lang="en-US" dirty="0" smtClean="0"/>
              <a:t>	Source of instructional content</a:t>
            </a:r>
          </a:p>
          <a:p>
            <a:pPr marL="1314450" lvl="3" indent="-457200">
              <a:buFont typeface="Wingdings" charset="2"/>
              <a:buChar char="Ø"/>
            </a:pPr>
            <a:r>
              <a:rPr lang="en-US" sz="2800" b="1" dirty="0"/>
              <a:t>Instructional Reading Level</a:t>
            </a:r>
            <a:r>
              <a:rPr lang="en-US" sz="2800" dirty="0"/>
              <a:t> – the level at which </a:t>
            </a:r>
            <a:r>
              <a:rPr lang="en-US" sz="2800" dirty="0" smtClean="0"/>
              <a:t>90% </a:t>
            </a:r>
            <a:r>
              <a:rPr lang="en-US" sz="2800" dirty="0"/>
              <a:t>to </a:t>
            </a:r>
            <a:r>
              <a:rPr lang="en-US" sz="2800" dirty="0" smtClean="0"/>
              <a:t>94% </a:t>
            </a:r>
            <a:r>
              <a:rPr lang="en-US" sz="2800" dirty="0"/>
              <a:t>word recognition and </a:t>
            </a:r>
            <a:r>
              <a:rPr lang="en-US" sz="2800" dirty="0" smtClean="0"/>
              <a:t>90% to 100% comprehension </a:t>
            </a:r>
            <a:r>
              <a:rPr lang="en-US" sz="2800" dirty="0"/>
              <a:t>is </a:t>
            </a:r>
            <a:r>
              <a:rPr lang="en-US" sz="2800" dirty="0" smtClean="0"/>
              <a:t>met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5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143001"/>
            <a:ext cx="8229600" cy="4668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Access </a:t>
            </a:r>
            <a:r>
              <a:rPr lang="en-US" b="1" dirty="0"/>
              <a:t>to the general education </a:t>
            </a:r>
            <a:r>
              <a:rPr lang="en-US" b="1" dirty="0" smtClean="0"/>
              <a:t>curriculum</a:t>
            </a:r>
          </a:p>
          <a:p>
            <a:pPr marL="914400" lvl="1" indent="-514350">
              <a:buAutoNum type="alphaUcParenBoth"/>
            </a:pPr>
            <a:r>
              <a:rPr lang="en-US" dirty="0" smtClean="0"/>
              <a:t>Learn </a:t>
            </a:r>
            <a:r>
              <a:rPr lang="en-US" dirty="0"/>
              <a:t>the knowledge and skills we expect all students to </a:t>
            </a:r>
            <a:r>
              <a:rPr lang="en-US" dirty="0" smtClean="0"/>
              <a:t>learn.</a:t>
            </a:r>
          </a:p>
          <a:p>
            <a:pPr marL="914400" lvl="1" indent="-514350">
              <a:buAutoNum type="alphaUcParenBoth"/>
            </a:pPr>
            <a:r>
              <a:rPr lang="en-US" dirty="0" smtClean="0"/>
              <a:t>Benefit </a:t>
            </a:r>
            <a:r>
              <a:rPr lang="en-US" dirty="0"/>
              <a:t>from evidence-based instruction that is designed, delivered, and evaluated for </a:t>
            </a:r>
            <a:r>
              <a:rPr lang="en-US" dirty="0" smtClean="0"/>
              <a:t>effectiveness.</a:t>
            </a:r>
          </a:p>
          <a:p>
            <a:pPr marL="914400" lvl="1" indent="-514350">
              <a:buAutoNum type="alphaUcParenBoth"/>
            </a:pPr>
            <a:r>
              <a:rPr lang="en-US" dirty="0" smtClean="0"/>
              <a:t>Use </a:t>
            </a:r>
            <a:r>
              <a:rPr lang="en-US" dirty="0"/>
              <a:t>materials, facilities, and labs that facilitate learning.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2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A118D5"/>
                </a:solidFill>
              </a:rPr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>
              <a:buNone/>
            </a:pPr>
            <a:r>
              <a:rPr lang="en-US" dirty="0" smtClean="0"/>
              <a:t>Challenges </a:t>
            </a:r>
            <a:r>
              <a:rPr lang="en-US" dirty="0"/>
              <a:t>for Struggling </a:t>
            </a:r>
            <a:r>
              <a:rPr lang="en-US" dirty="0" smtClean="0"/>
              <a:t>Readers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Textbook probably exceeds the </a:t>
            </a:r>
            <a:r>
              <a:rPr lang="en-US" dirty="0" smtClean="0"/>
              <a:t>ability.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Recognize </a:t>
            </a:r>
            <a:r>
              <a:rPr lang="en-US" dirty="0"/>
              <a:t>how text content is organized to help them comprehend the material. </a:t>
            </a:r>
          </a:p>
          <a:p>
            <a:pPr lvl="1">
              <a:buFont typeface="Arial"/>
              <a:buChar char="•"/>
            </a:pPr>
            <a:r>
              <a:rPr lang="en-US" dirty="0"/>
              <a:t>Usually do not include enough direct, explicit </a:t>
            </a:r>
            <a:r>
              <a:rPr lang="en-US" dirty="0" smtClean="0"/>
              <a:t>instruction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2EC4FF"/>
                </a:solidFill>
              </a:rPr>
              <a:t>Instructional </a:t>
            </a:r>
            <a:r>
              <a:rPr lang="en-US" u="sng" dirty="0" smtClean="0">
                <a:solidFill>
                  <a:srgbClr val="2EC4FF"/>
                </a:solidFill>
              </a:rPr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228725"/>
            <a:ext cx="8229600" cy="45259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electing </a:t>
            </a:r>
            <a:r>
              <a:rPr lang="en-US" dirty="0"/>
              <a:t>and using instructional materials should address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2800" dirty="0" smtClean="0"/>
              <a:t>(</a:t>
            </a:r>
            <a:r>
              <a:rPr lang="en-US" sz="2800" dirty="0"/>
              <a:t>1) </a:t>
            </a:r>
            <a:r>
              <a:rPr lang="en-US" sz="2800" dirty="0" smtClean="0"/>
              <a:t>the </a:t>
            </a:r>
            <a:r>
              <a:rPr lang="en-US" sz="2800" dirty="0"/>
              <a:t>student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(</a:t>
            </a:r>
            <a:r>
              <a:rPr lang="en-US" sz="2800" dirty="0"/>
              <a:t>2) </a:t>
            </a:r>
            <a:r>
              <a:rPr lang="en-US" sz="2800" dirty="0" smtClean="0"/>
              <a:t>the </a:t>
            </a:r>
            <a:r>
              <a:rPr lang="en-US" sz="2800" dirty="0"/>
              <a:t>content and </a:t>
            </a:r>
            <a:r>
              <a:rPr lang="en-US" sz="2800" dirty="0" smtClean="0"/>
              <a:t>methodology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8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2EC4FF"/>
                </a:solidFill>
              </a:rPr>
              <a:t>Instructional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(1) The Students: think about their</a:t>
            </a:r>
          </a:p>
          <a:p>
            <a:pPr lvl="1"/>
            <a:r>
              <a:rPr lang="en-US" dirty="0" smtClean="0"/>
              <a:t>present levels of educational performance.</a:t>
            </a:r>
          </a:p>
          <a:p>
            <a:pPr lvl="1"/>
            <a:r>
              <a:rPr lang="en-US" dirty="0" smtClean="0"/>
              <a:t>individualized </a:t>
            </a:r>
            <a:r>
              <a:rPr lang="en-US" dirty="0"/>
              <a:t>education program (IEP) </a:t>
            </a:r>
            <a:r>
              <a:rPr lang="en-US" dirty="0" smtClean="0"/>
              <a:t>goals.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otivation </a:t>
            </a:r>
            <a:r>
              <a:rPr lang="en-US" dirty="0"/>
              <a:t>to accomplish </a:t>
            </a:r>
            <a:r>
              <a:rPr lang="en-US" dirty="0" smtClean="0"/>
              <a:t>tasks.</a:t>
            </a:r>
            <a:endParaRPr lang="en-US" dirty="0"/>
          </a:p>
          <a:p>
            <a:pPr lvl="1"/>
            <a:r>
              <a:rPr lang="en-US" dirty="0"/>
              <a:t>f</a:t>
            </a:r>
            <a:r>
              <a:rPr lang="en-US" dirty="0" smtClean="0"/>
              <a:t>ocus </a:t>
            </a:r>
            <a:r>
              <a:rPr lang="en-US" dirty="0"/>
              <a:t>and </a:t>
            </a:r>
            <a:r>
              <a:rPr lang="en-US" dirty="0" smtClean="0"/>
              <a:t>persistence to tasks.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C500C5"/>
                </a:solidFill>
              </a:rPr>
              <a:t>Instructional Content </a:t>
            </a:r>
            <a:r>
              <a:rPr lang="en-US" u="sng" dirty="0" smtClean="0">
                <a:solidFill>
                  <a:srgbClr val="C500C5"/>
                </a:solidFill>
              </a:rPr>
              <a:t>and </a:t>
            </a:r>
            <a:r>
              <a:rPr lang="en-US" u="sng" dirty="0">
                <a:solidFill>
                  <a:srgbClr val="C500C5"/>
                </a:solidFill>
              </a:rPr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Ask yourself </a:t>
            </a:r>
          </a:p>
          <a:p>
            <a:pPr lvl="0"/>
            <a:r>
              <a:rPr lang="en-US" sz="2800" dirty="0"/>
              <a:t>Is the content </a:t>
            </a:r>
            <a:r>
              <a:rPr lang="en-US" sz="2800" dirty="0" smtClean="0"/>
              <a:t>age appropriate</a:t>
            </a:r>
            <a:r>
              <a:rPr lang="en-US" sz="2800" dirty="0"/>
              <a:t>?</a:t>
            </a:r>
          </a:p>
          <a:p>
            <a:pPr lvl="0"/>
            <a:r>
              <a:rPr lang="en-US" sz="2800" dirty="0"/>
              <a:t>Does the content address state standards and core curriculum?</a:t>
            </a:r>
          </a:p>
          <a:p>
            <a:pPr lvl="0"/>
            <a:r>
              <a:rPr lang="en-US" sz="2800" dirty="0"/>
              <a:t>Does the instructional material specify a sequence of skills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C500C5"/>
                </a:solidFill>
              </a:rPr>
              <a:t>Instructional Content </a:t>
            </a:r>
            <a:r>
              <a:rPr lang="en-US" u="sng" dirty="0" smtClean="0">
                <a:solidFill>
                  <a:srgbClr val="C500C5"/>
                </a:solidFill>
              </a:rPr>
              <a:t>and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Is information about teaching strategies included?</a:t>
            </a:r>
          </a:p>
          <a:p>
            <a:pPr lvl="0"/>
            <a:r>
              <a:rPr lang="en-US" sz="2800" dirty="0"/>
              <a:t>Are there sufficient opportunities for practicing new skills?</a:t>
            </a:r>
          </a:p>
          <a:p>
            <a:r>
              <a:rPr lang="en-US" sz="2800" dirty="0"/>
              <a:t>Are generalization and maintenance activities included?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4E9885"/>
                </a:solidFill>
              </a:rPr>
              <a:t>Adaptations for Curricular </a:t>
            </a:r>
            <a:r>
              <a:rPr lang="en-US" u="sng" dirty="0" smtClean="0">
                <a:solidFill>
                  <a:srgbClr val="4E9885"/>
                </a:solidFill>
              </a:rPr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838200"/>
            <a:ext cx="8229600" cy="4525963"/>
          </a:xfrm>
        </p:spPr>
        <p:txBody>
          <a:bodyPr/>
          <a:lstStyle/>
          <a:p>
            <a:r>
              <a:rPr lang="en-US" dirty="0"/>
              <a:t>Instructional materials are used when concepts are first presented, during guided practice, and as part of independent practice </a:t>
            </a:r>
            <a:r>
              <a:rPr lang="en-US" dirty="0" smtClean="0"/>
              <a:t>activities.</a:t>
            </a:r>
          </a:p>
          <a:p>
            <a:pPr lvl="1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nalyze </a:t>
            </a:r>
            <a:r>
              <a:rPr lang="en-US" dirty="0"/>
              <a:t>them critically to see what difficulties students might encounter when </a:t>
            </a:r>
            <a:r>
              <a:rPr lang="en-US" dirty="0" smtClean="0"/>
              <a:t>engaging with </a:t>
            </a:r>
            <a:r>
              <a:rPr lang="en-US" dirty="0"/>
              <a:t>the </a:t>
            </a:r>
            <a:r>
              <a:rPr lang="en-US" dirty="0" smtClean="0"/>
              <a:t>material.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Choose and adapt carefully to augment instruction.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3562350"/>
            <a:ext cx="8515350" cy="32956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43000"/>
          </a:xfrm>
        </p:spPr>
        <p:txBody>
          <a:bodyPr>
            <a:noAutofit/>
          </a:bodyPr>
          <a:lstStyle/>
          <a:p>
            <a:r>
              <a:rPr lang="en-US" dirty="0"/>
              <a:t>Examples of </a:t>
            </a:r>
            <a:r>
              <a:rPr lang="en-US" dirty="0" smtClean="0"/>
              <a:t>Adaptations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Instructional Materials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295400"/>
            <a:ext cx="8164286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5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2381250"/>
            <a:ext cx="8515350" cy="447675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43000"/>
          </a:xfrm>
        </p:spPr>
        <p:txBody>
          <a:bodyPr>
            <a:noAutofit/>
          </a:bodyPr>
          <a:lstStyle/>
          <a:p>
            <a:r>
              <a:rPr lang="en-US" dirty="0"/>
              <a:t>Examples of </a:t>
            </a:r>
            <a:r>
              <a:rPr lang="en-US" dirty="0" smtClean="0"/>
              <a:t>Adaptations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Instructional Materials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24" y="1543050"/>
            <a:ext cx="827170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15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8125"/>
            <a:ext cx="8515350" cy="1143000"/>
          </a:xfrm>
        </p:spPr>
        <p:txBody>
          <a:bodyPr>
            <a:noAutofit/>
          </a:bodyPr>
          <a:lstStyle/>
          <a:p>
            <a:r>
              <a:rPr lang="en-US" sz="3600" dirty="0"/>
              <a:t>Assistive Technology </a:t>
            </a:r>
            <a:r>
              <a:rPr lang="en-US" sz="3600" dirty="0" smtClean="0"/>
              <a:t>(AT) Devices and </a:t>
            </a:r>
            <a:r>
              <a:rPr lang="en-US" sz="3600" dirty="0"/>
              <a:t>Services for Promoting Access </a:t>
            </a:r>
            <a:r>
              <a:rPr lang="en-US" sz="3600" dirty="0" smtClean="0"/>
              <a:t>to </a:t>
            </a:r>
            <a:r>
              <a:rPr lang="en-US" sz="3600" dirty="0"/>
              <a:t>the General Education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647825"/>
            <a:ext cx="8229600" cy="4073547"/>
          </a:xfrm>
        </p:spPr>
        <p:txBody>
          <a:bodyPr>
            <a:normAutofit/>
          </a:bodyPr>
          <a:lstStyle/>
          <a:p>
            <a:r>
              <a:rPr lang="en-US" dirty="0" smtClean="0"/>
              <a:t>AT allows students access to the curriculum in inclusive settings and environments at school.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Focuses on functional capabilities (and enhances functioning)  </a:t>
            </a:r>
          </a:p>
          <a:p>
            <a:pPr lvl="1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romotes Independence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Permits students to demonstrate </a:t>
            </a:r>
            <a:r>
              <a:rPr lang="en-US" dirty="0"/>
              <a:t>their learning of the </a:t>
            </a:r>
            <a:r>
              <a:rPr lang="en-US" dirty="0" smtClean="0"/>
              <a:t>curriculum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933575"/>
            <a:ext cx="8229600" cy="4056152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/>
              <a:t>Functional capability </a:t>
            </a:r>
            <a:r>
              <a:rPr lang="en-US" b="1" dirty="0" smtClean="0"/>
              <a:t>– </a:t>
            </a:r>
            <a:r>
              <a:rPr lang="en-US" dirty="0" smtClean="0"/>
              <a:t>those </a:t>
            </a:r>
            <a:r>
              <a:rPr lang="en-US" dirty="0"/>
              <a:t>abilities (</a:t>
            </a:r>
            <a:r>
              <a:rPr lang="en-US" dirty="0" smtClean="0"/>
              <a:t>such </a:t>
            </a:r>
            <a:r>
              <a:rPr lang="en-US" dirty="0"/>
              <a:t>as vision, hearing, communication, mobility, cognition, and motor </a:t>
            </a:r>
            <a:r>
              <a:rPr lang="en-US" dirty="0" smtClean="0"/>
              <a:t>control) that </a:t>
            </a:r>
            <a:r>
              <a:rPr lang="en-US" dirty="0"/>
              <a:t>are used to help individuals compensate for struggles that are </a:t>
            </a:r>
            <a:r>
              <a:rPr lang="en-US" dirty="0" smtClean="0"/>
              <a:t>disability related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38125"/>
            <a:ext cx="8515350" cy="1143000"/>
          </a:xfrm>
        </p:spPr>
        <p:txBody>
          <a:bodyPr>
            <a:noAutofit/>
          </a:bodyPr>
          <a:lstStyle/>
          <a:p>
            <a:r>
              <a:rPr lang="en-US" sz="3600" dirty="0"/>
              <a:t>Assistive Technology </a:t>
            </a:r>
            <a:r>
              <a:rPr lang="en-US" sz="3600" dirty="0" smtClean="0"/>
              <a:t>(AT) Devices and </a:t>
            </a:r>
            <a:r>
              <a:rPr lang="en-US" sz="3600" dirty="0"/>
              <a:t>Services for Promoting Access </a:t>
            </a:r>
            <a:r>
              <a:rPr lang="en-US" sz="3600" dirty="0" smtClean="0"/>
              <a:t>to </a:t>
            </a:r>
            <a:r>
              <a:rPr lang="en-US" sz="3600" dirty="0"/>
              <a:t>the General Education Curriculum </a:t>
            </a:r>
          </a:p>
        </p:txBody>
      </p:sp>
    </p:spTree>
    <p:extLst>
      <p:ext uri="{BB962C8B-B14F-4D97-AF65-F5344CB8AC3E}">
        <p14:creationId xmlns:p14="http://schemas.microsoft.com/office/powerpoint/2010/main" val="22929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Inclusive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5" y="1009650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/>
              <a:t>Differentiating </a:t>
            </a:r>
            <a:r>
              <a:rPr lang="en-US" b="1" dirty="0" smtClean="0"/>
              <a:t>Instruction – </a:t>
            </a:r>
            <a:r>
              <a:rPr lang="en-US" dirty="0"/>
              <a:t>i</a:t>
            </a:r>
            <a:r>
              <a:rPr lang="en-US" dirty="0" smtClean="0"/>
              <a:t>nstruction </a:t>
            </a:r>
            <a:r>
              <a:rPr lang="en-US" dirty="0"/>
              <a:t>that is responsive to the diverse needs of all </a:t>
            </a:r>
            <a:r>
              <a:rPr lang="en-US" dirty="0" smtClean="0"/>
              <a:t>students.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Focuses on</a:t>
            </a:r>
          </a:p>
          <a:p>
            <a:pPr lvl="2"/>
            <a:r>
              <a:rPr lang="en-US" sz="2800" dirty="0" smtClean="0"/>
              <a:t>curriculum</a:t>
            </a:r>
          </a:p>
          <a:p>
            <a:pPr lvl="2"/>
            <a:r>
              <a:rPr lang="en-US" sz="2800" dirty="0" smtClean="0"/>
              <a:t>instructional adaptations</a:t>
            </a:r>
            <a:endParaRPr lang="en-US" sz="2800" dirty="0"/>
          </a:p>
          <a:p>
            <a:pPr lvl="2"/>
            <a:r>
              <a:rPr lang="en-US" sz="2800" dirty="0" smtClean="0"/>
              <a:t>services</a:t>
            </a:r>
          </a:p>
          <a:p>
            <a:pPr lvl="2"/>
            <a:r>
              <a:rPr lang="en-US" sz="2800" dirty="0" smtClean="0"/>
              <a:t>instructional </a:t>
            </a:r>
            <a:r>
              <a:rPr lang="en-US" sz="2800" dirty="0"/>
              <a:t>I</a:t>
            </a:r>
            <a:r>
              <a:rPr lang="en-US" sz="2800" dirty="0" smtClean="0"/>
              <a:t>ntensity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0675"/>
            <a:ext cx="8229600" cy="4056152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960000"/>
                </a:solidFill>
              </a:rPr>
              <a:t>Assistive </a:t>
            </a:r>
            <a:r>
              <a:rPr lang="en-US" u="sng" dirty="0">
                <a:solidFill>
                  <a:srgbClr val="960000"/>
                </a:solidFill>
              </a:rPr>
              <a:t>Technology Devices </a:t>
            </a:r>
            <a:endParaRPr lang="en-US" u="sng" dirty="0" smtClean="0">
              <a:solidFill>
                <a:srgbClr val="960000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>The </a:t>
            </a:r>
            <a:r>
              <a:rPr lang="en-US" dirty="0"/>
              <a:t>unit itself, which can be an </a:t>
            </a:r>
            <a:r>
              <a:rPr lang="en-US" dirty="0" smtClean="0"/>
              <a:t>item, </a:t>
            </a:r>
            <a:r>
              <a:rPr lang="en-US" dirty="0"/>
              <a:t>a piece of </a:t>
            </a:r>
            <a:r>
              <a:rPr lang="en-US" dirty="0" smtClean="0"/>
              <a:t>equipment, </a:t>
            </a:r>
            <a:r>
              <a:rPr lang="en-US" dirty="0"/>
              <a:t>or a product system</a:t>
            </a:r>
            <a:r>
              <a:rPr lang="en-US" sz="1200" dirty="0"/>
              <a:t> (Bryant &amp; Bryant, 2003</a:t>
            </a:r>
            <a:r>
              <a:rPr lang="en-US" sz="1200" dirty="0" smtClean="0"/>
              <a:t>)</a:t>
            </a:r>
          </a:p>
          <a:p>
            <a:pPr lvl="2"/>
            <a:r>
              <a:rPr lang="en-US" sz="2800" dirty="0" smtClean="0"/>
              <a:t>Low-tech</a:t>
            </a:r>
          </a:p>
          <a:p>
            <a:pPr lvl="2"/>
            <a:r>
              <a:rPr lang="en-US" sz="2800" dirty="0" smtClean="0"/>
              <a:t>High-tech</a:t>
            </a:r>
          </a:p>
          <a:p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Assistive Technology Services </a:t>
            </a:r>
          </a:p>
          <a:p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Assistive Technology Integration</a:t>
            </a:r>
          </a:p>
          <a:p>
            <a:pPr marL="914400" lvl="2" indent="0">
              <a:buNone/>
            </a:pPr>
            <a:endParaRPr lang="en-US" sz="12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38125"/>
            <a:ext cx="8515350" cy="1143000"/>
          </a:xfrm>
        </p:spPr>
        <p:txBody>
          <a:bodyPr>
            <a:noAutofit/>
          </a:bodyPr>
          <a:lstStyle/>
          <a:p>
            <a:r>
              <a:rPr lang="en-US" sz="3600" dirty="0"/>
              <a:t>Assistive Technology </a:t>
            </a:r>
            <a:r>
              <a:rPr lang="en-US" sz="3600" dirty="0" smtClean="0"/>
              <a:t>(AT) Devices and </a:t>
            </a:r>
            <a:r>
              <a:rPr lang="en-US" sz="3600" dirty="0"/>
              <a:t>Services for Promoting Access </a:t>
            </a:r>
            <a:r>
              <a:rPr lang="en-US" sz="3600" dirty="0" smtClean="0"/>
              <a:t>to </a:t>
            </a:r>
            <a:r>
              <a:rPr lang="en-US" sz="3600" dirty="0"/>
              <a:t>the General Education Curriculum </a:t>
            </a:r>
          </a:p>
        </p:txBody>
      </p:sp>
    </p:spTree>
    <p:extLst>
      <p:ext uri="{BB962C8B-B14F-4D97-AF65-F5344CB8AC3E}">
        <p14:creationId xmlns:p14="http://schemas.microsoft.com/office/powerpoint/2010/main" val="42723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8650" y="784860"/>
            <a:ext cx="8515350" cy="607314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90575" y="4026430"/>
            <a:ext cx="914400" cy="9144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981075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</a:t>
            </a:r>
            <a:r>
              <a:rPr lang="en-US" u="sng" dirty="0" smtClean="0">
                <a:solidFill>
                  <a:srgbClr val="960000"/>
                </a:solidFill>
              </a:rPr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1075"/>
            <a:ext cx="8229600" cy="4160522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Ø"/>
            </a:pPr>
            <a:r>
              <a:rPr lang="en-US" sz="3200" b="1" dirty="0"/>
              <a:t>Assistive </a:t>
            </a:r>
            <a:r>
              <a:rPr lang="en-US" sz="3200" b="1" dirty="0" smtClean="0"/>
              <a:t>Technology </a:t>
            </a:r>
            <a:r>
              <a:rPr lang="en-US" sz="3200" b="1" dirty="0"/>
              <a:t>Service </a:t>
            </a:r>
            <a:r>
              <a:rPr lang="en-US" sz="3200" b="1" dirty="0" smtClean="0"/>
              <a:t>– </a:t>
            </a:r>
            <a:r>
              <a:rPr lang="en-US" sz="3200" dirty="0"/>
              <a:t>“any service that directly assists an individual with a disability in the selection, acquisition, or use of an assistive technology device.” </a:t>
            </a:r>
            <a:r>
              <a:rPr lang="en-US" sz="1400" dirty="0" smtClean="0"/>
              <a:t>(</a:t>
            </a:r>
            <a:r>
              <a:rPr lang="en-US" sz="1400" dirty="0"/>
              <a:t>defined by the Tech </a:t>
            </a:r>
            <a:r>
              <a:rPr lang="en-US" sz="1400" dirty="0" smtClean="0"/>
              <a:t>Act)</a:t>
            </a:r>
            <a:endParaRPr lang="en-US" sz="1400" b="1" dirty="0"/>
          </a:p>
          <a:p>
            <a:endParaRPr lang="en-US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shot_2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3291066"/>
            <a:ext cx="8229600" cy="23851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026430"/>
            <a:ext cx="1009650" cy="130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9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009650"/>
          </a:xfrm>
        </p:spPr>
        <p:txBody>
          <a:bodyPr>
            <a:no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</a:t>
            </a:r>
            <a:r>
              <a:rPr lang="en-US" u="sng" dirty="0" smtClean="0">
                <a:solidFill>
                  <a:srgbClr val="960000"/>
                </a:solidFill>
              </a:rPr>
              <a:t>Devices</a:t>
            </a:r>
            <a:endParaRPr lang="en-US" u="sng" dirty="0">
              <a:solidFill>
                <a:srgbClr val="96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0096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Categories of AT devices: reflect </a:t>
            </a:r>
            <a:r>
              <a:rPr lang="en-US" dirty="0"/>
              <a:t>their purpose and </a:t>
            </a:r>
            <a:r>
              <a:rPr lang="en-US" dirty="0" smtClean="0"/>
              <a:t>function </a:t>
            </a:r>
          </a:p>
          <a:p>
            <a:pPr lvl="1">
              <a:buFont typeface="Arial"/>
              <a:buChar char="•"/>
            </a:pPr>
            <a:r>
              <a:rPr lang="en-US" dirty="0"/>
              <a:t>P</a:t>
            </a:r>
            <a:r>
              <a:rPr lang="en-US" dirty="0" smtClean="0"/>
              <a:t>ositioning </a:t>
            </a:r>
            <a:r>
              <a:rPr lang="en-US" dirty="0"/>
              <a:t>and S</a:t>
            </a:r>
            <a:r>
              <a:rPr lang="en-US" dirty="0" smtClean="0"/>
              <a:t>eating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ncourage </a:t>
            </a:r>
            <a:r>
              <a:rPr lang="en-US" dirty="0"/>
              <a:t>the best posture and seating </a:t>
            </a:r>
            <a:r>
              <a:rPr lang="en-US" dirty="0" smtClean="0"/>
              <a:t>arrangement </a:t>
            </a:r>
            <a:r>
              <a:rPr lang="en-US" dirty="0"/>
              <a:t>for a particular function and time </a:t>
            </a:r>
            <a:r>
              <a:rPr lang="en-US" dirty="0" smtClean="0"/>
              <a:t>period 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Mobility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ct </a:t>
            </a:r>
            <a:r>
              <a:rPr lang="en-US" dirty="0"/>
              <a:t>of movement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300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1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</a:t>
            </a:r>
            <a:r>
              <a:rPr lang="en-US" u="sng" dirty="0" smtClean="0">
                <a:solidFill>
                  <a:srgbClr val="960000"/>
                </a:solidFill>
              </a:rPr>
              <a:t>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Communication</a:t>
            </a:r>
          </a:p>
          <a:p>
            <a:pPr marL="742950" lvl="2" indent="-342900"/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people compensate for expressive language (speaking) difficulties by focusing on their capabilities to understand language and to convey their thoughts, ideas, and needs. </a:t>
            </a:r>
            <a:endParaRPr lang="en-US" dirty="0" smtClean="0"/>
          </a:p>
          <a:p>
            <a:pPr marL="742950" lvl="2" indent="-342900">
              <a:buFont typeface="Wingdings" charset="2"/>
              <a:buChar char="Ø"/>
            </a:pPr>
            <a:r>
              <a:rPr lang="en-US" b="1" dirty="0" smtClean="0"/>
              <a:t>Augmentative </a:t>
            </a:r>
            <a:r>
              <a:rPr lang="en-US" b="1" dirty="0"/>
              <a:t>and alternative </a:t>
            </a:r>
            <a:r>
              <a:rPr lang="en-US" b="1" dirty="0" smtClean="0"/>
              <a:t>communication – </a:t>
            </a:r>
            <a:r>
              <a:rPr lang="en-US" dirty="0" smtClean="0"/>
              <a:t>supplement </a:t>
            </a:r>
            <a:r>
              <a:rPr lang="en-US" dirty="0"/>
              <a:t>vocalizations when speech is not understood by a particular communication partner and can provide a way for an individual actually to </a:t>
            </a:r>
            <a:r>
              <a:rPr lang="en-US" dirty="0" smtClean="0"/>
              <a:t>speak.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Adaptive Toys </a:t>
            </a:r>
            <a:r>
              <a:rPr lang="en-US" dirty="0"/>
              <a:t>and G</a:t>
            </a:r>
            <a:r>
              <a:rPr lang="en-US" dirty="0" smtClean="0"/>
              <a:t>ames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them develop cognitive skills and to socialize with their </a:t>
            </a:r>
            <a:r>
              <a:rPr lang="en-US" dirty="0" smtClean="0"/>
              <a:t>peers 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smtClean="0"/>
              <a:t>Adaptive Environments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evices </a:t>
            </a:r>
            <a:r>
              <a:rPr lang="en-US" dirty="0"/>
              <a:t>and approaches that enable a person to manipulate the environment to allow for daily living, working, schooling, playing, and so </a:t>
            </a:r>
            <a:r>
              <a:rPr lang="en-US" dirty="0" smtClean="0"/>
              <a:t>forth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Computer Use</a:t>
            </a:r>
          </a:p>
          <a:p>
            <a:pPr lvl="2"/>
            <a:r>
              <a:rPr lang="en-US" dirty="0" smtClean="0"/>
              <a:t>Devices that allow for access to computer technology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Instructional Aids 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access to the curriculum, instruction, and instructional </a:t>
            </a:r>
            <a:r>
              <a:rPr lang="en-US" dirty="0" smtClean="0"/>
              <a:t>materials</a:t>
            </a:r>
          </a:p>
          <a:p>
            <a:pPr lvl="2"/>
            <a:r>
              <a:rPr lang="en-US" dirty="0"/>
              <a:t>Instructional software can provide students with extra practice on academic and problem solving skills</a:t>
            </a:r>
            <a:r>
              <a:rPr lang="en-US" dirty="0" smtClean="0"/>
              <a:t>.</a:t>
            </a:r>
            <a:endParaRPr lang="en-US" dirty="0"/>
          </a:p>
          <a:p>
            <a:pPr marL="0" lvl="1" indent="0">
              <a:buNone/>
            </a:pPr>
            <a:endParaRPr lang="en-US" sz="2400" dirty="0" smtClean="0"/>
          </a:p>
          <a:p>
            <a:pPr marL="0" lvl="1" indent="0">
              <a:buNone/>
            </a:pPr>
            <a:endParaRPr lang="en-US" sz="1300" dirty="0"/>
          </a:p>
          <a:p>
            <a:pPr marL="0" lvl="1" indent="0">
              <a:buNone/>
            </a:pPr>
            <a:endParaRPr lang="en-US" sz="1300" dirty="0" smtClean="0"/>
          </a:p>
          <a:p>
            <a:pPr marL="0" lvl="1" indent="0">
              <a:buNone/>
            </a:pPr>
            <a:endParaRPr lang="en-US" sz="1300" dirty="0" smtClean="0"/>
          </a:p>
          <a:p>
            <a:pPr marL="0" lvl="1" indent="0">
              <a:buNone/>
            </a:pPr>
            <a:endParaRPr lang="en-US" sz="1300" dirty="0" smtClean="0"/>
          </a:p>
          <a:p>
            <a:pPr marL="0" lvl="1" indent="0">
              <a:buNone/>
            </a:pPr>
            <a:endParaRPr lang="en-US" sz="1300" dirty="0"/>
          </a:p>
          <a:p>
            <a:pPr marL="0" lvl="1" indent="0" algn="r">
              <a:buNone/>
            </a:pPr>
            <a:r>
              <a:rPr lang="en-US" sz="1300" dirty="0" smtClean="0"/>
              <a:t>(</a:t>
            </a:r>
            <a:r>
              <a:rPr lang="en-US" sz="1300" dirty="0"/>
              <a:t>Bryant &amp; Bryant, 2003, </a:t>
            </a:r>
            <a:r>
              <a:rPr lang="en-US" sz="1300" i="1" dirty="0"/>
              <a:t>Technology and Media </a:t>
            </a:r>
            <a:r>
              <a:rPr lang="en-US" sz="1300" dirty="0"/>
              <a:t>[TAM], </a:t>
            </a:r>
            <a:r>
              <a:rPr lang="en-US" sz="1300" dirty="0" smtClean="0"/>
              <a:t>2003</a:t>
            </a:r>
            <a:r>
              <a:rPr lang="en-US" sz="1300" dirty="0"/>
              <a:t>)</a:t>
            </a:r>
          </a:p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7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960000"/>
                </a:solidFill>
              </a:rPr>
              <a:t>Assistive Technology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Guidelines for Software and Apps Evaluation and Selection </a:t>
            </a:r>
            <a:r>
              <a:rPr lang="en-US" dirty="0" smtClean="0"/>
              <a:t>insert: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Basic </a:t>
            </a:r>
            <a:r>
              <a:rPr lang="en-US" dirty="0"/>
              <a:t>Information 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 smtClean="0"/>
              <a:t>Description </a:t>
            </a:r>
          </a:p>
          <a:p>
            <a:pPr marL="971550" lvl="1" indent="-514350">
              <a:buAutoNum type="alphaUcPeriod"/>
            </a:pPr>
            <a:r>
              <a:rPr lang="en-US" dirty="0"/>
              <a:t>Instructional Design 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/>
              <a:t>Content </a:t>
            </a:r>
            <a:endParaRPr lang="en-US" dirty="0" smtClean="0"/>
          </a:p>
          <a:p>
            <a:pPr marL="971550" lvl="1" indent="-514350">
              <a:buAutoNum type="alphaUcPeriod"/>
            </a:pPr>
            <a:r>
              <a:rPr lang="en-US" dirty="0"/>
              <a:t>Technical Considerations </a:t>
            </a:r>
            <a:endParaRPr lang="en-US" dirty="0" smtClean="0"/>
          </a:p>
          <a:p>
            <a:pPr marL="457200" lvl="1" indent="0">
              <a:buNone/>
            </a:pPr>
            <a:endParaRPr lang="en-US" sz="1300" i="1" dirty="0" smtClean="0"/>
          </a:p>
          <a:p>
            <a:pPr marL="457200" lvl="1" indent="0">
              <a:buNone/>
            </a:pPr>
            <a:endParaRPr lang="en-US" sz="1300" i="1" dirty="0"/>
          </a:p>
          <a:p>
            <a:pPr marL="457200" lvl="1" indent="0" algn="r">
              <a:buNone/>
            </a:pPr>
            <a:r>
              <a:rPr lang="en-US" sz="1300" i="1" dirty="0" smtClean="0"/>
              <a:t>Source</a:t>
            </a:r>
            <a:r>
              <a:rPr lang="en-US" sz="1300" i="1" dirty="0"/>
              <a:t>: </a:t>
            </a:r>
            <a:r>
              <a:rPr lang="en-US" sz="1300" dirty="0"/>
              <a:t>Adapted from B. R. Bryant, 2015, </a:t>
            </a:r>
            <a:r>
              <a:rPr lang="en-US" sz="1300" i="1" dirty="0"/>
              <a:t>Application Evaluation Form</a:t>
            </a:r>
            <a:r>
              <a:rPr lang="en-US" sz="1300" dirty="0"/>
              <a:t>, Austin, TX: Psycho-Educational Services.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tx2">
                    <a:lumMod val="50000"/>
                  </a:schemeClr>
                </a:solidFill>
              </a:rPr>
              <a:t>Assistive Technology </a:t>
            </a:r>
            <a:r>
              <a:rPr lang="en-US" u="sng" dirty="0" smtClean="0">
                <a:solidFill>
                  <a:schemeClr val="tx2">
                    <a:lumMod val="50000"/>
                  </a:schemeClr>
                </a:solidFill>
              </a:rPr>
              <a:t>Services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services must be provided to ensure that devices are properly identified and </a:t>
            </a:r>
            <a:r>
              <a:rPr lang="en-US" dirty="0" smtClean="0"/>
              <a:t>used. </a:t>
            </a:r>
          </a:p>
          <a:p>
            <a:pPr marL="0" indent="0">
              <a:buNone/>
            </a:pPr>
            <a:r>
              <a:rPr lang="en-US" dirty="0" smtClean="0"/>
              <a:t>Services: </a:t>
            </a:r>
          </a:p>
          <a:p>
            <a:pPr lvl="1">
              <a:buFont typeface="Arial"/>
              <a:buChar char="•"/>
            </a:pPr>
            <a:r>
              <a:rPr lang="en-US" b="1" dirty="0"/>
              <a:t>S</a:t>
            </a:r>
            <a:r>
              <a:rPr lang="en-US" b="1" dirty="0" smtClean="0"/>
              <a:t>election</a:t>
            </a:r>
            <a:r>
              <a:rPr lang="en-US" dirty="0" smtClean="0"/>
              <a:t> </a:t>
            </a:r>
            <a:r>
              <a:rPr lang="en-US" dirty="0"/>
              <a:t>of appropriate AT devices </a:t>
            </a:r>
            <a:r>
              <a:rPr lang="en-US" dirty="0" smtClean="0"/>
              <a:t>are based </a:t>
            </a:r>
            <a:r>
              <a:rPr lang="en-US" dirty="0"/>
              <a:t>on an evaluation of the </a:t>
            </a:r>
            <a:r>
              <a:rPr lang="en-US" dirty="0" smtClean="0"/>
              <a:t>individual’s needs. </a:t>
            </a:r>
          </a:p>
          <a:p>
            <a:pPr lvl="1">
              <a:buFont typeface="Arial"/>
              <a:buChar char="•"/>
            </a:pPr>
            <a:r>
              <a:rPr lang="en-US" b="1" dirty="0"/>
              <a:t>Training</a:t>
            </a:r>
            <a:r>
              <a:rPr lang="en-US" dirty="0"/>
              <a:t> on AT devices should be provided to the students or users of the </a:t>
            </a:r>
            <a:r>
              <a:rPr lang="en-US" dirty="0" smtClean="0"/>
              <a:t>devices.</a:t>
            </a:r>
          </a:p>
          <a:p>
            <a:pPr lvl="1">
              <a:buFont typeface="Arial"/>
              <a:buChar char="•"/>
            </a:pPr>
            <a:r>
              <a:rPr lang="en-US" b="1" dirty="0" smtClean="0"/>
              <a:t>Include </a:t>
            </a:r>
            <a:r>
              <a:rPr lang="en-US" dirty="0" smtClean="0"/>
              <a:t>family members.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2">
                    <a:lumMod val="10000"/>
                  </a:schemeClr>
                </a:solidFill>
              </a:rPr>
              <a:t>Assistive Technology </a:t>
            </a:r>
            <a:r>
              <a:rPr lang="en-US" u="sng" dirty="0" smtClean="0">
                <a:solidFill>
                  <a:schemeClr val="bg2">
                    <a:lumMod val="10000"/>
                  </a:schemeClr>
                </a:solidFill>
              </a:rPr>
              <a:t>Integration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teachers design instruction, consider</a:t>
            </a:r>
          </a:p>
          <a:p>
            <a:pPr lvl="1"/>
            <a:r>
              <a:rPr lang="en-US" dirty="0" smtClean="0"/>
              <a:t>Curriculum. </a:t>
            </a:r>
          </a:p>
          <a:p>
            <a:pPr lvl="1"/>
            <a:r>
              <a:rPr lang="en-US" dirty="0" smtClean="0"/>
              <a:t>Objectives.</a:t>
            </a:r>
          </a:p>
          <a:p>
            <a:pPr lvl="1"/>
            <a:r>
              <a:rPr lang="en-US" dirty="0" smtClean="0"/>
              <a:t>instructional delivery. </a:t>
            </a:r>
          </a:p>
          <a:p>
            <a:pPr lvl="1"/>
            <a:r>
              <a:rPr lang="en-US" dirty="0" smtClean="0"/>
              <a:t>strength and needs of students with IEPs and AT devices.</a:t>
            </a:r>
          </a:p>
          <a:p>
            <a:pPr lvl="1"/>
            <a:r>
              <a:rPr lang="en-US" dirty="0" smtClean="0"/>
              <a:t>environmental requirements for AT devices.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chemeClr val="bg2">
                    <a:lumMod val="10000"/>
                  </a:schemeClr>
                </a:solidFill>
              </a:rPr>
              <a:t>Assistive Technology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Instruction teachers should monitor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easy it is to use the device and whether further training is </a:t>
            </a:r>
            <a:r>
              <a:rPr lang="en-US" dirty="0" smtClean="0"/>
              <a:t>required. </a:t>
            </a:r>
          </a:p>
          <a:p>
            <a:pPr lvl="1"/>
            <a:r>
              <a:rPr lang="en-US" dirty="0" smtClean="0"/>
              <a:t>students</a:t>
            </a:r>
            <a:r>
              <a:rPr lang="en-US" dirty="0"/>
              <a:t>’ ability to keep pace with their peers in completing the </a:t>
            </a:r>
            <a:r>
              <a:rPr lang="en-US" dirty="0" smtClean="0"/>
              <a:t>tasks.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fatigue </a:t>
            </a:r>
            <a:r>
              <a:rPr lang="en-US" dirty="0" smtClean="0"/>
              <a:t>factor: Some devices</a:t>
            </a:r>
            <a:r>
              <a:rPr lang="en-US" dirty="0"/>
              <a:t> </a:t>
            </a:r>
            <a:r>
              <a:rPr lang="en-US" dirty="0" smtClean="0"/>
              <a:t>may </a:t>
            </a:r>
            <a:r>
              <a:rPr lang="en-US" dirty="0"/>
              <a:t>be tiring and hinder productivity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6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8650" y="0"/>
            <a:ext cx="851535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Differentiating Instruction </a:t>
            </a:r>
            <a:r>
              <a:rPr lang="en-US" dirty="0" smtClean="0"/>
              <a:t>Continuum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23913"/>
            <a:ext cx="6776976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Bryant, Teaching Students with Special Needs in Inclusive Classrooms, 1e. ©2016, SAGE Publications, INC.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Universal Design for Learning </a:t>
            </a:r>
            <a:r>
              <a:rPr lang="en-US" dirty="0" smtClean="0"/>
              <a:t>(UDL)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UDL</a:t>
            </a:r>
            <a:r>
              <a:rPr lang="en-US" dirty="0" smtClean="0"/>
              <a:t> is a means for differentiating instruction.</a:t>
            </a:r>
          </a:p>
          <a:p>
            <a:pPr marL="457200" lvl="1" indent="0">
              <a:buNone/>
            </a:pPr>
            <a:r>
              <a:rPr lang="en-US" dirty="0" smtClean="0"/>
              <a:t>(A) Provides </a:t>
            </a:r>
            <a:r>
              <a:rPr lang="en-US" dirty="0"/>
              <a:t>flexibility </a:t>
            </a:r>
            <a:r>
              <a:rPr lang="en-US" dirty="0" smtClean="0"/>
              <a:t>in the way information is presented.</a:t>
            </a:r>
          </a:p>
          <a:p>
            <a:pPr lvl="1"/>
            <a:r>
              <a:rPr lang="en-US" dirty="0" smtClean="0"/>
              <a:t>Students respond or demonstrate knowledge and skills.</a:t>
            </a:r>
          </a:p>
          <a:p>
            <a:pPr lvl="1"/>
            <a:r>
              <a:rPr lang="en-US" dirty="0" smtClean="0"/>
              <a:t>Students are engaged.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Design for </a:t>
            </a:r>
            <a:r>
              <a:rPr lang="en-US" dirty="0" smtClean="0"/>
              <a:t>Learning (UDL)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dirty="0"/>
              <a:t>(B) </a:t>
            </a:r>
            <a:r>
              <a:rPr lang="en-US" dirty="0" smtClean="0"/>
              <a:t>Reduces </a:t>
            </a:r>
            <a:r>
              <a:rPr lang="en-US" dirty="0"/>
              <a:t>barriers in </a:t>
            </a:r>
            <a:r>
              <a:rPr lang="en-US" dirty="0" smtClean="0"/>
              <a:t>instruction,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provides </a:t>
            </a:r>
            <a:r>
              <a:rPr lang="en-US" dirty="0"/>
              <a:t>appropriate accommodations</a:t>
            </a:r>
            <a:r>
              <a:rPr lang="en-US" dirty="0" smtClean="0"/>
              <a:t>,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supports </a:t>
            </a:r>
            <a:r>
              <a:rPr lang="en-US" dirty="0"/>
              <a:t>and </a:t>
            </a:r>
            <a:r>
              <a:rPr lang="en-US" dirty="0" smtClean="0"/>
              <a:t>challenges, and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	maintains </a:t>
            </a:r>
            <a:r>
              <a:rPr lang="en-US" dirty="0"/>
              <a:t>high achievement </a:t>
            </a:r>
            <a:r>
              <a:rPr lang="en-US" dirty="0" smtClean="0"/>
              <a:t>expectations </a:t>
            </a:r>
            <a:r>
              <a:rPr lang="en-US" dirty="0"/>
              <a:t>for all </a:t>
            </a:r>
            <a:r>
              <a:rPr lang="en-US" dirty="0" smtClean="0"/>
              <a:t>		students.</a:t>
            </a:r>
          </a:p>
          <a:p>
            <a:pPr marL="400050" lvl="1" indent="0">
              <a:buNone/>
            </a:pPr>
            <a:endParaRPr lang="en-US" dirty="0"/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  <a:p>
            <a:pPr marL="400050" lvl="1" indent="0" algn="r">
              <a:buNone/>
            </a:pPr>
            <a:r>
              <a:rPr lang="en-US" sz="1300" dirty="0"/>
              <a:t>According to the Higher Education Opportunity Act (2008</a:t>
            </a:r>
            <a:r>
              <a:rPr lang="en-US" sz="1300" dirty="0" smtClean="0"/>
              <a:t>) </a:t>
            </a:r>
            <a:endParaRPr lang="en-US" sz="13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600825"/>
            <a:ext cx="8515350" cy="25717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Bryant, Teaching Students with Special Needs in Inclusive Classrooms, 1e. ©2016, SAGE Publications, INC.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7820</TotalTime>
  <Words>3885</Words>
  <Application>Microsoft Office PowerPoint</Application>
  <PresentationFormat>On-screen Show (4:3)</PresentationFormat>
  <Paragraphs>454</Paragraphs>
  <Slides>69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Chapter Seven </vt:lpstr>
      <vt:lpstr>Learning Objectives </vt:lpstr>
      <vt:lpstr>Learning Objectives </vt:lpstr>
      <vt:lpstr>Inclusive Schools</vt:lpstr>
      <vt:lpstr>Inclusive Schools</vt:lpstr>
      <vt:lpstr>Inclusive Schools</vt:lpstr>
      <vt:lpstr>A Differentiating Instruction Continuum</vt:lpstr>
      <vt:lpstr>Universal Design for Learning (UDL)</vt:lpstr>
      <vt:lpstr>Universal Design for Learning (UDL) </vt:lpstr>
      <vt:lpstr>Universal Design for Learning (UDL)</vt:lpstr>
      <vt:lpstr>Universal Design for Learning Guidelines </vt:lpstr>
      <vt:lpstr>Strategies for Differentiated Instruction for English Language Learners </vt:lpstr>
      <vt:lpstr>ADAPT Framework </vt:lpstr>
      <vt:lpstr>ADAPT Framework </vt:lpstr>
      <vt:lpstr>ADAPT Framework </vt:lpstr>
      <vt:lpstr>ADAPT Framework </vt:lpstr>
      <vt:lpstr>ADAPT Framework </vt:lpstr>
      <vt:lpstr>Effective Instructional Practices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Planning Instruction </vt:lpstr>
      <vt:lpstr>Delivery of Instruction </vt:lpstr>
      <vt:lpstr>Delivery of Instruction</vt:lpstr>
      <vt:lpstr>Delivery of Instruction</vt:lpstr>
      <vt:lpstr>Delivery of Instruction</vt:lpstr>
      <vt:lpstr>Delivery of Instruction</vt:lpstr>
      <vt:lpstr>Delivery of Instruction</vt:lpstr>
      <vt:lpstr>Delivery of Instruction</vt:lpstr>
      <vt:lpstr>Instructional Grouping Practices to Promote Effective Instruction </vt:lpstr>
      <vt:lpstr>Instructional Grouping Practices </vt:lpstr>
      <vt:lpstr>Instructional Grouping Practices </vt:lpstr>
      <vt:lpstr>Peer Tutoring </vt:lpstr>
      <vt:lpstr>Cooperative Learning </vt:lpstr>
      <vt:lpstr>Selected Models of Cooperative Learning </vt:lpstr>
      <vt:lpstr>Selected Models of Cooperative Learning </vt:lpstr>
      <vt:lpstr>Guidelines to Follow for Textbooks and Instructional Materials </vt:lpstr>
      <vt:lpstr>Textbooks</vt:lpstr>
      <vt:lpstr>Textbooks</vt:lpstr>
      <vt:lpstr>Instructional Materials</vt:lpstr>
      <vt:lpstr>Instructional Materials</vt:lpstr>
      <vt:lpstr>Instructional Content and Methodology </vt:lpstr>
      <vt:lpstr>Instructional Content and Methodology</vt:lpstr>
      <vt:lpstr>Adaptations for Curricular Materials</vt:lpstr>
      <vt:lpstr>Examples of Adaptations for Instructional Materials </vt:lpstr>
      <vt:lpstr>Examples of Adaptations for Instructional Materials </vt:lpstr>
      <vt:lpstr>Assistive Technology (AT) Devices and Services for Promoting Access to the General Education Curriculum </vt:lpstr>
      <vt:lpstr>Assistive Technology (AT) Devices and Services for Promoting Access to the General Education Curriculum </vt:lpstr>
      <vt:lpstr>Assistive Technology (AT) Devices and Services for Promoting Access to the General Education Curriculum </vt:lpstr>
      <vt:lpstr>Assistive Technology Devices</vt:lpstr>
      <vt:lpstr>Assistive Technology Devices</vt:lpstr>
      <vt:lpstr>Assistive Technology Devices</vt:lpstr>
      <vt:lpstr>Assistive Technology Devices</vt:lpstr>
      <vt:lpstr>Assistive Technology Devices</vt:lpstr>
      <vt:lpstr>Assistive Technology Devices</vt:lpstr>
      <vt:lpstr>Assistive Technology Services</vt:lpstr>
      <vt:lpstr>Assistive Technology Integration</vt:lpstr>
      <vt:lpstr>Assistive Technology Integration</vt:lpstr>
    </vt:vector>
  </TitlesOfParts>
  <Company>University of Texas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Seven</dc:title>
  <dc:creator>Lisa Sigafoos</dc:creator>
  <cp:lastModifiedBy>Higgins, Robert</cp:lastModifiedBy>
  <cp:revision>111</cp:revision>
  <dcterms:created xsi:type="dcterms:W3CDTF">2015-06-29T22:48:19Z</dcterms:created>
  <dcterms:modified xsi:type="dcterms:W3CDTF">2015-08-25T00:00:57Z</dcterms:modified>
</cp:coreProperties>
</file>