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16"/>
  </p:notesMasterIdLst>
  <p:sldIdLst>
    <p:sldId id="256" r:id="rId2"/>
    <p:sldId id="269" r:id="rId3"/>
    <p:sldId id="268" r:id="rId4"/>
    <p:sldId id="259" r:id="rId5"/>
    <p:sldId id="271" r:id="rId6"/>
    <p:sldId id="257" r:id="rId7"/>
    <p:sldId id="260" r:id="rId8"/>
    <p:sldId id="261" r:id="rId9"/>
    <p:sldId id="264" r:id="rId10"/>
    <p:sldId id="273" r:id="rId11"/>
    <p:sldId id="265" r:id="rId12"/>
    <p:sldId id="266" r:id="rId13"/>
    <p:sldId id="272"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6" autoAdjust="0"/>
    <p:restoredTop sz="85424" autoAdjust="0"/>
  </p:normalViewPr>
  <p:slideViewPr>
    <p:cSldViewPr snapToGrid="0" snapToObjects="1">
      <p:cViewPr>
        <p:scale>
          <a:sx n="90" d="100"/>
          <a:sy n="90" d="100"/>
        </p:scale>
        <p:origin x="-2244"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yromskib1\Documents\My%20Dropbox\Book-EBSC%20Manual\Cline%20Class%201%20Data%20modifi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ylermariani:Dropbox:Cline%20Class%201%20Data%20modifi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cat>
            <c:strRef>
              <c:f>Sheet1!$C$27:$D$27</c:f>
              <c:strCache>
                <c:ptCount val="2"/>
                <c:pt idx="0">
                  <c:v>SG Intervention</c:v>
                </c:pt>
                <c:pt idx="1">
                  <c:v>No SG Intervention</c:v>
                </c:pt>
              </c:strCache>
            </c:strRef>
          </c:cat>
          <c:val>
            <c:numRef>
              <c:f>Sheet1!$C$28:$D$28</c:f>
              <c:numCache>
                <c:formatCode>General</c:formatCode>
                <c:ptCount val="2"/>
                <c:pt idx="0">
                  <c:v>12</c:v>
                </c:pt>
                <c:pt idx="1">
                  <c:v>13</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0523869018217697E-2"/>
          <c:y val="1.7595297163197101E-2"/>
          <c:w val="0.77524529232503703"/>
          <c:h val="0.88754658600226299"/>
        </c:manualLayout>
      </c:layout>
      <c:barChart>
        <c:barDir val="col"/>
        <c:grouping val="clustered"/>
        <c:varyColors val="0"/>
        <c:ser>
          <c:idx val="0"/>
          <c:order val="0"/>
          <c:tx>
            <c:strRef>
              <c:f>Sheet3!$B$37</c:f>
              <c:strCache>
                <c:ptCount val="1"/>
                <c:pt idx="0">
                  <c:v>Fall</c:v>
                </c:pt>
              </c:strCache>
            </c:strRef>
          </c:tx>
          <c:invertIfNegative val="0"/>
          <c:cat>
            <c:strRef>
              <c:f>Sheet3!$A$38:$A$40</c:f>
              <c:strCache>
                <c:ptCount val="3"/>
                <c:pt idx="0">
                  <c:v>language</c:v>
                </c:pt>
                <c:pt idx="1">
                  <c:v>math</c:v>
                </c:pt>
                <c:pt idx="2">
                  <c:v>reading</c:v>
                </c:pt>
              </c:strCache>
            </c:strRef>
          </c:cat>
          <c:val>
            <c:numRef>
              <c:f>Sheet3!$B$38:$B$40</c:f>
              <c:numCache>
                <c:formatCode>General</c:formatCode>
                <c:ptCount val="3"/>
                <c:pt idx="0">
                  <c:v>229.92</c:v>
                </c:pt>
                <c:pt idx="1">
                  <c:v>224.25</c:v>
                </c:pt>
                <c:pt idx="2">
                  <c:v>230.25</c:v>
                </c:pt>
              </c:numCache>
            </c:numRef>
          </c:val>
        </c:ser>
        <c:ser>
          <c:idx val="1"/>
          <c:order val="1"/>
          <c:tx>
            <c:strRef>
              <c:f>Sheet3!$C$37</c:f>
              <c:strCache>
                <c:ptCount val="1"/>
                <c:pt idx="0">
                  <c:v>Winter</c:v>
                </c:pt>
              </c:strCache>
            </c:strRef>
          </c:tx>
          <c:invertIfNegative val="0"/>
          <c:cat>
            <c:strRef>
              <c:f>Sheet3!$A$38:$A$40</c:f>
              <c:strCache>
                <c:ptCount val="3"/>
                <c:pt idx="0">
                  <c:v>language</c:v>
                </c:pt>
                <c:pt idx="1">
                  <c:v>math</c:v>
                </c:pt>
                <c:pt idx="2">
                  <c:v>reading</c:v>
                </c:pt>
              </c:strCache>
            </c:strRef>
          </c:cat>
          <c:val>
            <c:numRef>
              <c:f>Sheet3!$C$38:$C$40</c:f>
              <c:numCache>
                <c:formatCode>General</c:formatCode>
                <c:ptCount val="3"/>
                <c:pt idx="0">
                  <c:v>242.25</c:v>
                </c:pt>
                <c:pt idx="1">
                  <c:v>227.5</c:v>
                </c:pt>
                <c:pt idx="2">
                  <c:v>234.25</c:v>
                </c:pt>
              </c:numCache>
            </c:numRef>
          </c:val>
        </c:ser>
        <c:dLbls>
          <c:showLegendKey val="0"/>
          <c:showVal val="0"/>
          <c:showCatName val="0"/>
          <c:showSerName val="0"/>
          <c:showPercent val="0"/>
          <c:showBubbleSize val="0"/>
        </c:dLbls>
        <c:gapWidth val="150"/>
        <c:axId val="89387392"/>
        <c:axId val="89388928"/>
      </c:barChart>
      <c:catAx>
        <c:axId val="89387392"/>
        <c:scaling>
          <c:orientation val="minMax"/>
        </c:scaling>
        <c:delete val="0"/>
        <c:axPos val="b"/>
        <c:numFmt formatCode="General" sourceLinked="1"/>
        <c:majorTickMark val="out"/>
        <c:minorTickMark val="none"/>
        <c:tickLblPos val="nextTo"/>
        <c:crossAx val="89388928"/>
        <c:crosses val="autoZero"/>
        <c:auto val="1"/>
        <c:lblAlgn val="ctr"/>
        <c:lblOffset val="100"/>
        <c:noMultiLvlLbl val="0"/>
      </c:catAx>
      <c:valAx>
        <c:axId val="89388928"/>
        <c:scaling>
          <c:orientation val="minMax"/>
        </c:scaling>
        <c:delete val="0"/>
        <c:axPos val="l"/>
        <c:majorGridlines/>
        <c:numFmt formatCode="General" sourceLinked="1"/>
        <c:majorTickMark val="out"/>
        <c:minorTickMark val="none"/>
        <c:tickLblPos val="nextTo"/>
        <c:crossAx val="89387392"/>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CF7B3-3EEE-4A70-A129-6ABCCB71CA83}" type="datetimeFigureOut">
              <a:rPr lang="en-US" smtClean="0"/>
              <a:pPr/>
              <a:t>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CAB25-04D8-41E1-B0F5-45FC9C471A38}" type="slidenum">
              <a:rPr lang="en-US" smtClean="0"/>
              <a:pPr/>
              <a:t>‹#›</a:t>
            </a:fld>
            <a:endParaRPr lang="en-US"/>
          </a:p>
        </p:txBody>
      </p:sp>
    </p:spTree>
    <p:extLst>
      <p:ext uri="{BB962C8B-B14F-4D97-AF65-F5344CB8AC3E}">
        <p14:creationId xmlns:p14="http://schemas.microsoft.com/office/powerpoint/2010/main" val="183445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10</a:t>
            </a:fld>
            <a:endParaRPr lang="en-US"/>
          </a:p>
        </p:txBody>
      </p:sp>
    </p:spTree>
    <p:extLst>
      <p:ext uri="{BB962C8B-B14F-4D97-AF65-F5344CB8AC3E}">
        <p14:creationId xmlns:p14="http://schemas.microsoft.com/office/powerpoint/2010/main" val="278775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11</a:t>
            </a:fld>
            <a:endParaRPr lang="en-US"/>
          </a:p>
        </p:txBody>
      </p:sp>
    </p:spTree>
    <p:extLst>
      <p:ext uri="{BB962C8B-B14F-4D97-AF65-F5344CB8AC3E}">
        <p14:creationId xmlns:p14="http://schemas.microsoft.com/office/powerpoint/2010/main" val="246609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12</a:t>
            </a:fld>
            <a:endParaRPr lang="en-US"/>
          </a:p>
        </p:txBody>
      </p:sp>
    </p:spTree>
    <p:extLst>
      <p:ext uri="{BB962C8B-B14F-4D97-AF65-F5344CB8AC3E}">
        <p14:creationId xmlns:p14="http://schemas.microsoft.com/office/powerpoint/2010/main" val="278775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13</a:t>
            </a:fld>
            <a:endParaRPr lang="en-US"/>
          </a:p>
        </p:txBody>
      </p:sp>
    </p:spTree>
    <p:extLst>
      <p:ext uri="{BB962C8B-B14F-4D97-AF65-F5344CB8AC3E}">
        <p14:creationId xmlns:p14="http://schemas.microsoft.com/office/powerpoint/2010/main" val="278775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3</a:t>
            </a:fld>
            <a:endParaRPr lang="en-US"/>
          </a:p>
        </p:txBody>
      </p:sp>
    </p:spTree>
    <p:extLst>
      <p:ext uri="{BB962C8B-B14F-4D97-AF65-F5344CB8AC3E}">
        <p14:creationId xmlns:p14="http://schemas.microsoft.com/office/powerpoint/2010/main" val="7084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4</a:t>
            </a:fld>
            <a:endParaRPr lang="en-US"/>
          </a:p>
        </p:txBody>
      </p:sp>
    </p:spTree>
    <p:extLst>
      <p:ext uri="{BB962C8B-B14F-4D97-AF65-F5344CB8AC3E}">
        <p14:creationId xmlns:p14="http://schemas.microsoft.com/office/powerpoint/2010/main" val="344872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5</a:t>
            </a:fld>
            <a:endParaRPr lang="en-US"/>
          </a:p>
        </p:txBody>
      </p:sp>
    </p:spTree>
    <p:extLst>
      <p:ext uri="{BB962C8B-B14F-4D97-AF65-F5344CB8AC3E}">
        <p14:creationId xmlns:p14="http://schemas.microsoft.com/office/powerpoint/2010/main" val="344872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C69CAB25-04D8-41E1-B0F5-45FC9C471A38}" type="slidenum">
              <a:rPr lang="en-US" smtClean="0"/>
              <a:pPr/>
              <a:t>9</a:t>
            </a:fld>
            <a:endParaRPr lang="en-US"/>
          </a:p>
        </p:txBody>
      </p:sp>
    </p:spTree>
    <p:extLst>
      <p:ext uri="{BB962C8B-B14F-4D97-AF65-F5344CB8AC3E}">
        <p14:creationId xmlns:p14="http://schemas.microsoft.com/office/powerpoint/2010/main" val="304938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8AE40-1770-FE46-BF3D-310FF365A7BE}"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8AE40-1770-FE46-BF3D-310FF365A7BE}"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8AE40-1770-FE46-BF3D-310FF365A7BE}"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8AE40-1770-FE46-BF3D-310FF365A7BE}"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A18AE40-1770-FE46-BF3D-310FF365A7BE}"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8AE40-1770-FE46-BF3D-310FF365A7BE}"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D5405-508F-A043-B729-1313D6D592C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8AE40-1770-FE46-BF3D-310FF365A7BE}" type="datetimeFigureOut">
              <a:rPr lang="en-US" smtClean="0"/>
              <a:pPr/>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8AE40-1770-FE46-BF3D-310FF365A7BE}" type="datetimeFigureOut">
              <a:rPr lang="en-US" smtClean="0"/>
              <a:pPr/>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8AE40-1770-FE46-BF3D-310FF365A7BE}" type="datetimeFigureOut">
              <a:rPr lang="en-US" smtClean="0"/>
              <a:pPr/>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A18AE40-1770-FE46-BF3D-310FF365A7BE}" type="datetimeFigureOut">
              <a:rPr lang="en-US" smtClean="0"/>
              <a:pPr/>
              <a:t>2/23/2016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8AE40-1770-FE46-BF3D-310FF365A7BE}"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D5405-508F-A043-B729-1313D6D592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A18AE40-1770-FE46-BF3D-310FF365A7BE}" type="datetimeFigureOut">
              <a:rPr lang="en-US" smtClean="0"/>
              <a:pPr/>
              <a:t>2/23/2016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A7D5405-508F-A043-B729-1313D6D592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344" y="229700"/>
            <a:ext cx="6047461" cy="664550"/>
          </a:xfrm>
        </p:spPr>
        <p:txBody>
          <a:bodyPr/>
          <a:lstStyle/>
          <a:p>
            <a:r>
              <a:rPr lang="en-US" dirty="0" smtClean="0"/>
              <a:t>A MIDDLE school Example</a:t>
            </a:r>
            <a:endParaRPr lang="en-US" dirty="0"/>
          </a:p>
        </p:txBody>
      </p:sp>
      <p:sp>
        <p:nvSpPr>
          <p:cNvPr id="3" name="Subtitle 2"/>
          <p:cNvSpPr>
            <a:spLocks noGrp="1"/>
          </p:cNvSpPr>
          <p:nvPr>
            <p:ph type="subTitle" idx="1"/>
          </p:nvPr>
        </p:nvSpPr>
        <p:spPr>
          <a:xfrm rot="7769">
            <a:off x="-237" y="1327043"/>
            <a:ext cx="6186462" cy="1601001"/>
          </a:xfrm>
        </p:spPr>
        <p:txBody>
          <a:bodyPr anchor="ctr">
            <a:normAutofit/>
          </a:bodyPr>
          <a:lstStyle/>
          <a:p>
            <a:pPr algn="ctr"/>
            <a:endParaRPr lang="en-US" sz="3200" dirty="0"/>
          </a:p>
          <a:p>
            <a:pPr algn="ctr"/>
            <a:r>
              <a:rPr lang="en-US" sz="1800" dirty="0" smtClean="0"/>
              <a:t>Dr. Brett Zyromski</a:t>
            </a:r>
          </a:p>
          <a:p>
            <a:pPr algn="ctr"/>
            <a:r>
              <a:rPr lang="en-US" sz="1800" dirty="0" smtClean="0"/>
              <a:t>Dr. Melissa Mariani</a:t>
            </a:r>
          </a:p>
          <a:p>
            <a:pPr algn="ctr"/>
            <a:endParaRPr lang="en-US" sz="1800" dirty="0"/>
          </a:p>
        </p:txBody>
      </p:sp>
      <p:sp>
        <p:nvSpPr>
          <p:cNvPr id="4" name="TextBox 3"/>
          <p:cNvSpPr txBox="1"/>
          <p:nvPr/>
        </p:nvSpPr>
        <p:spPr>
          <a:xfrm>
            <a:off x="3371826" y="6636896"/>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7157596" y="4790192"/>
            <a:ext cx="1846704" cy="1846704"/>
          </a:xfrm>
          <a:prstGeom prst="rect">
            <a:avLst/>
          </a:prstGeom>
        </p:spPr>
      </p:pic>
    </p:spTree>
    <p:extLst>
      <p:ext uri="{BB962C8B-B14F-4D97-AF65-F5344CB8AC3E}">
        <p14:creationId xmlns:p14="http://schemas.microsoft.com/office/powerpoint/2010/main" val="3237485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7667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solidFill>
                  <a:schemeClr val="bg1"/>
                </a:solidFill>
              </a:rPr>
              <a:t>Process Data</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0" y="0"/>
          <a:ext cx="4791666" cy="39569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14260" y="935665"/>
            <a:ext cx="3827721" cy="1754326"/>
          </a:xfrm>
          <a:prstGeom prst="rect">
            <a:avLst/>
          </a:prstGeom>
          <a:noFill/>
        </p:spPr>
        <p:txBody>
          <a:bodyPr wrap="square" rtlCol="0">
            <a:spAutoFit/>
          </a:bodyPr>
          <a:lstStyle/>
          <a:p>
            <a:r>
              <a:rPr lang="en-US" dirty="0" smtClean="0"/>
              <a:t>25 students received classroom guidance in Student Success Skills (SSS).</a:t>
            </a:r>
          </a:p>
          <a:p>
            <a:endParaRPr lang="en-US" dirty="0" smtClean="0"/>
          </a:p>
          <a:p>
            <a:r>
              <a:rPr lang="en-US" dirty="0" smtClean="0"/>
              <a:t>12 students received additional small-group intervention in SSS.</a:t>
            </a:r>
            <a:endParaRPr lang="en-US" dirty="0"/>
          </a:p>
        </p:txBody>
      </p:sp>
      <p:sp>
        <p:nvSpPr>
          <p:cNvPr id="11" name="TextBox 10"/>
          <p:cNvSpPr txBox="1"/>
          <p:nvPr/>
        </p:nvSpPr>
        <p:spPr>
          <a:xfrm>
            <a:off x="3636334" y="3221665"/>
            <a:ext cx="5305647" cy="1754327"/>
          </a:xfrm>
          <a:prstGeom prst="rect">
            <a:avLst/>
          </a:prstGeom>
          <a:noFill/>
        </p:spPr>
        <p:txBody>
          <a:bodyPr wrap="square" rtlCol="0">
            <a:spAutoFit/>
          </a:bodyPr>
          <a:lstStyle/>
          <a:p>
            <a:r>
              <a:rPr lang="en-US" dirty="0" smtClean="0"/>
              <a:t>SSS classroom </a:t>
            </a:r>
            <a:r>
              <a:rPr lang="en-US" dirty="0"/>
              <a:t>g</a:t>
            </a:r>
            <a:r>
              <a:rPr lang="en-US" dirty="0" smtClean="0"/>
              <a:t>uidance was delivered for one hour a week over five weeks in the fall.</a:t>
            </a:r>
          </a:p>
          <a:p>
            <a:endParaRPr lang="en-US" dirty="0" smtClean="0"/>
          </a:p>
          <a:p>
            <a:r>
              <a:rPr lang="en-US" dirty="0" smtClean="0"/>
              <a:t>SSS small </a:t>
            </a:r>
            <a:r>
              <a:rPr lang="en-US" dirty="0"/>
              <a:t>g</a:t>
            </a:r>
            <a:r>
              <a:rPr lang="en-US" dirty="0" smtClean="0"/>
              <a:t>roups were delivered overlapping classroom guidance for one hour a week for </a:t>
            </a:r>
            <a:br>
              <a:rPr lang="en-US" dirty="0" smtClean="0"/>
            </a:br>
            <a:r>
              <a:rPr lang="en-US" dirty="0" smtClean="0"/>
              <a:t>eight weeks.</a:t>
            </a:r>
            <a:endParaRPr lang="en-US" dirty="0"/>
          </a:p>
        </p:txBody>
      </p:sp>
    </p:spTree>
    <p:extLst>
      <p:ext uri="{BB962C8B-B14F-4D97-AF65-F5344CB8AC3E}">
        <p14:creationId xmlns:p14="http://schemas.microsoft.com/office/powerpoint/2010/main" val="406398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537667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solidFill>
                  <a:schemeClr val="bg1"/>
                </a:solidFill>
              </a:rPr>
              <a:t>Overall achievement</a:t>
            </a:r>
            <a:endParaRPr lang="en-US" dirty="0">
              <a:solidFill>
                <a:schemeClr val="bg1"/>
              </a:solidFill>
            </a:endParaRPr>
          </a:p>
        </p:txBody>
      </p:sp>
      <p:sp>
        <p:nvSpPr>
          <p:cNvPr id="11" name="TextBox 10"/>
          <p:cNvSpPr txBox="1"/>
          <p:nvPr/>
        </p:nvSpPr>
        <p:spPr>
          <a:xfrm>
            <a:off x="5730950" y="1339702"/>
            <a:ext cx="3413050" cy="2308324"/>
          </a:xfrm>
          <a:prstGeom prst="rect">
            <a:avLst/>
          </a:prstGeom>
          <a:noFill/>
        </p:spPr>
        <p:txBody>
          <a:bodyPr wrap="square" rtlCol="0">
            <a:spAutoFit/>
          </a:bodyPr>
          <a:lstStyle/>
          <a:p>
            <a:r>
              <a:rPr lang="en-US" dirty="0" smtClean="0"/>
              <a:t>Growth for the all students from fall to winter:</a:t>
            </a:r>
          </a:p>
          <a:p>
            <a:endParaRPr lang="en-US" dirty="0" smtClean="0"/>
          </a:p>
          <a:p>
            <a:r>
              <a:rPr lang="en-US" dirty="0" smtClean="0"/>
              <a:t>Language: 229.92 to 242.25</a:t>
            </a:r>
          </a:p>
          <a:p>
            <a:endParaRPr lang="en-US" dirty="0" smtClean="0"/>
          </a:p>
          <a:p>
            <a:r>
              <a:rPr lang="en-US" dirty="0" smtClean="0"/>
              <a:t>Math: 224.25 to 227.5</a:t>
            </a:r>
          </a:p>
          <a:p>
            <a:endParaRPr lang="en-US" dirty="0" smtClean="0"/>
          </a:p>
          <a:p>
            <a:r>
              <a:rPr lang="en-US" dirty="0" smtClean="0"/>
              <a:t>Reading: 230.25 to 234.25</a:t>
            </a:r>
            <a:endParaRPr lang="en-US" dirty="0"/>
          </a:p>
        </p:txBody>
      </p:sp>
      <p:graphicFrame>
        <p:nvGraphicFramePr>
          <p:cNvPr id="6" name="Chart 5"/>
          <p:cNvGraphicFramePr/>
          <p:nvPr>
            <p:extLst>
              <p:ext uri="{D42A27DB-BD31-4B8C-83A1-F6EECF244321}">
                <p14:modId xmlns:p14="http://schemas.microsoft.com/office/powerpoint/2010/main" val="3582934253"/>
              </p:ext>
            </p:extLst>
          </p:nvPr>
        </p:nvGraphicFramePr>
        <p:xfrm>
          <a:off x="244550" y="826873"/>
          <a:ext cx="5486400" cy="3694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4966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7667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solidFill>
                  <a:schemeClr val="bg1"/>
                </a:solidFill>
              </a:rPr>
              <a:t>A comparison of groups</a:t>
            </a:r>
            <a:endParaRPr lang="en-US" dirty="0">
              <a:solidFill>
                <a:schemeClr val="bg1"/>
              </a:solidFill>
            </a:endParaRPr>
          </a:p>
        </p:txBody>
      </p:sp>
      <p:sp>
        <p:nvSpPr>
          <p:cNvPr id="8" name="TextBox 7"/>
          <p:cNvSpPr txBox="1"/>
          <p:nvPr/>
        </p:nvSpPr>
        <p:spPr>
          <a:xfrm>
            <a:off x="5582094" y="287473"/>
            <a:ext cx="3561906" cy="4247317"/>
          </a:xfrm>
          <a:prstGeom prst="rect">
            <a:avLst/>
          </a:prstGeom>
          <a:noFill/>
        </p:spPr>
        <p:txBody>
          <a:bodyPr wrap="square" rtlCol="0">
            <a:spAutoFit/>
          </a:bodyPr>
          <a:lstStyle/>
          <a:p>
            <a:r>
              <a:rPr lang="en-US" dirty="0" smtClean="0"/>
              <a:t>Classroom Guidance Only </a:t>
            </a:r>
          </a:p>
          <a:p>
            <a:r>
              <a:rPr lang="en-US" dirty="0" smtClean="0"/>
              <a:t>(Tier </a:t>
            </a:r>
            <a:r>
              <a:rPr lang="en-US" dirty="0"/>
              <a:t>1</a:t>
            </a:r>
            <a:r>
              <a:rPr lang="en-US" dirty="0" smtClean="0"/>
              <a:t>): </a:t>
            </a:r>
          </a:p>
          <a:p>
            <a:endParaRPr lang="en-US" dirty="0" smtClean="0"/>
          </a:p>
          <a:p>
            <a:r>
              <a:rPr lang="en-US" dirty="0" smtClean="0"/>
              <a:t>241.7 to 244.8  (+3.1) — Language</a:t>
            </a:r>
          </a:p>
          <a:p>
            <a:r>
              <a:rPr lang="en-US" dirty="0" smtClean="0"/>
              <a:t>241 to 247 (+6) — Math</a:t>
            </a:r>
          </a:p>
          <a:p>
            <a:r>
              <a:rPr lang="en-US" dirty="0" smtClean="0"/>
              <a:t>241.5 to 247.8  (+6.3) — Reading</a:t>
            </a:r>
          </a:p>
          <a:p>
            <a:endParaRPr lang="en-US" dirty="0" smtClean="0"/>
          </a:p>
          <a:p>
            <a:endParaRPr lang="en-US" dirty="0" smtClean="0"/>
          </a:p>
          <a:p>
            <a:r>
              <a:rPr lang="en-US" dirty="0" smtClean="0"/>
              <a:t>Small Groups and Individual Counseling (Tiers </a:t>
            </a:r>
            <a:r>
              <a:rPr lang="en-US" dirty="0"/>
              <a:t>2</a:t>
            </a:r>
            <a:r>
              <a:rPr lang="en-US" dirty="0" smtClean="0"/>
              <a:t> and </a:t>
            </a:r>
            <a:r>
              <a:rPr lang="en-US" dirty="0"/>
              <a:t>3</a:t>
            </a:r>
            <a:r>
              <a:rPr lang="en-US" dirty="0" smtClean="0"/>
              <a:t>):</a:t>
            </a:r>
          </a:p>
          <a:p>
            <a:endParaRPr lang="en-US" dirty="0" smtClean="0"/>
          </a:p>
          <a:p>
            <a:r>
              <a:rPr lang="en-US" dirty="0" smtClean="0"/>
              <a:t>230.4 to 236.7 (+6.3) — Language</a:t>
            </a:r>
          </a:p>
          <a:p>
            <a:r>
              <a:rPr lang="en-US" dirty="0" smtClean="0"/>
              <a:t>241.2 to 247 (+5.8) — Math</a:t>
            </a:r>
          </a:p>
          <a:p>
            <a:r>
              <a:rPr lang="en-US" dirty="0" smtClean="0"/>
              <a:t>234 to 238.3 (+4.3) — Reading</a:t>
            </a:r>
          </a:p>
          <a:p>
            <a:endParaRPr lang="en-US" dirty="0"/>
          </a:p>
        </p:txBody>
      </p:sp>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3" y="363256"/>
            <a:ext cx="51149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9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7667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solidFill>
                  <a:schemeClr val="bg1"/>
                </a:solidFill>
              </a:rPr>
              <a:t>analysis</a:t>
            </a:r>
            <a:endParaRPr lang="en-US" dirty="0">
              <a:solidFill>
                <a:schemeClr val="bg1"/>
              </a:solidFill>
            </a:endParaRPr>
          </a:p>
        </p:txBody>
      </p:sp>
      <p:sp>
        <p:nvSpPr>
          <p:cNvPr id="8" name="TextBox 7"/>
          <p:cNvSpPr txBox="1"/>
          <p:nvPr/>
        </p:nvSpPr>
        <p:spPr>
          <a:xfrm>
            <a:off x="372139" y="563526"/>
            <a:ext cx="8250865" cy="4247317"/>
          </a:xfrm>
          <a:prstGeom prst="rect">
            <a:avLst/>
          </a:prstGeom>
          <a:noFill/>
        </p:spPr>
        <p:txBody>
          <a:bodyPr wrap="square" rtlCol="0">
            <a:spAutoFit/>
          </a:bodyPr>
          <a:lstStyle/>
          <a:p>
            <a:r>
              <a:rPr lang="en-US" dirty="0" smtClean="0"/>
              <a:t>The small-group intervention was especially effective in helping close the achievement gap in reading. Our small-group participants gained about three points on the other students (+6.3 compared to +3.1).</a:t>
            </a:r>
          </a:p>
          <a:p>
            <a:endParaRPr lang="en-US" dirty="0" smtClean="0"/>
          </a:p>
          <a:p>
            <a:r>
              <a:rPr lang="en-US" dirty="0" smtClean="0"/>
              <a:t>However, both groups gained about the same in math (+5.8 compared to +6). This is actually good news as our students tend to struggle and be low achievers in math historically. It will be important to go back and look at our small-group students’ scores in math last year to show how a 5.8 point gain is a higher gain than usual for this population.</a:t>
            </a:r>
          </a:p>
          <a:p>
            <a:endParaRPr lang="en-US" dirty="0" smtClean="0"/>
          </a:p>
          <a:p>
            <a:r>
              <a:rPr lang="en-US" dirty="0" smtClean="0"/>
              <a:t>Finally, in reading, the small group grew at a lower rate than the classroom guidance population (+4.3 compared to +6.3). Exploring the small-group reading increases related to the same students’ reading increases on MAP from the previous year will shed more light on if this is a normal growth rate, below normal, or accelerated for these particular students.</a:t>
            </a:r>
            <a:endParaRPr lang="en-US" dirty="0"/>
          </a:p>
        </p:txBody>
      </p:sp>
    </p:spTree>
    <p:extLst>
      <p:ext uri="{BB962C8B-B14F-4D97-AF65-F5344CB8AC3E}">
        <p14:creationId xmlns:p14="http://schemas.microsoft.com/office/powerpoint/2010/main" val="406398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5841733"/>
            <a:ext cx="9144000" cy="101626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0" y="5841732"/>
            <a:ext cx="2477087" cy="101626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5400000">
            <a:off x="85603" y="5732511"/>
            <a:ext cx="1073144" cy="1291586"/>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610276">
            <a:off x="-96782" y="726719"/>
            <a:ext cx="331725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Next Steps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8" name="TextBox 27"/>
          <p:cNvSpPr txBox="1"/>
          <p:nvPr/>
        </p:nvSpPr>
        <p:spPr>
          <a:xfrm>
            <a:off x="2477087" y="1040419"/>
            <a:ext cx="6369201" cy="4801314"/>
          </a:xfrm>
          <a:prstGeom prst="rect">
            <a:avLst/>
          </a:prstGeom>
          <a:noFill/>
        </p:spPr>
        <p:txBody>
          <a:bodyPr wrap="square" rtlCol="0">
            <a:spAutoFit/>
          </a:bodyPr>
          <a:lstStyle/>
          <a:p>
            <a:r>
              <a:rPr lang="en-US" dirty="0" smtClean="0"/>
              <a:t>It seems that our small group was especially effective in Language Arts. However, an analysis of student growth in math and reading through the spring period might prove continued growth in those areas for our gap group as well.</a:t>
            </a:r>
          </a:p>
          <a:p>
            <a:endParaRPr lang="en-US" dirty="0" smtClean="0"/>
          </a:p>
          <a:p>
            <a:r>
              <a:rPr lang="en-US" dirty="0" smtClean="0"/>
              <a:t>It will be important to return to our students to determine how well their needs are being met. Are they still feeling socially excluded? Do they feel better equipped to handle their sadness and depression? Have they begun making positive friendships at school?</a:t>
            </a:r>
          </a:p>
          <a:p>
            <a:endParaRPr lang="en-US" dirty="0" smtClean="0"/>
          </a:p>
          <a:p>
            <a:r>
              <a:rPr lang="en-US" dirty="0" smtClean="0"/>
              <a:t>Additional training for teachers to ensure they reinforce the concepts of the SSS curriculum in between lessons will also be important.</a:t>
            </a:r>
          </a:p>
          <a:p>
            <a:endParaRPr lang="en-US" dirty="0" smtClean="0"/>
          </a:p>
          <a:p>
            <a:r>
              <a:rPr lang="en-US" dirty="0" smtClean="0"/>
              <a:t>Explore implications of why the groups were more impactful </a:t>
            </a:r>
            <a:r>
              <a:rPr lang="en-US" smtClean="0"/>
              <a:t>for </a:t>
            </a:r>
            <a:r>
              <a:rPr lang="en-US"/>
              <a:t>l</a:t>
            </a:r>
            <a:r>
              <a:rPr lang="en-US" smtClean="0"/>
              <a:t>anguage than math or reading</a:t>
            </a:r>
            <a:r>
              <a:rPr lang="en-US" dirty="0" smtClean="0"/>
              <a:t>.</a:t>
            </a:r>
            <a:endParaRPr lang="en-US" dirty="0"/>
          </a:p>
        </p:txBody>
      </p:sp>
    </p:spTree>
    <p:extLst>
      <p:ext uri="{BB962C8B-B14F-4D97-AF65-F5344CB8AC3E}">
        <p14:creationId xmlns:p14="http://schemas.microsoft.com/office/powerpoint/2010/main" val="36621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r>
              <a:rPr lang="en-US" sz="3600" dirty="0" smtClean="0"/>
              <a:t>	</a:t>
            </a:r>
            <a:endParaRPr lang="en-US" sz="3600"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400" b="0" dirty="0" smtClean="0"/>
              <a:t>Middle </a:t>
            </a:r>
            <a:r>
              <a:rPr lang="en-US" sz="2400" b="0" dirty="0"/>
              <a:t>s</a:t>
            </a:r>
            <a:r>
              <a:rPr lang="en-US" sz="2400" b="0" dirty="0" smtClean="0"/>
              <a:t>chool </a:t>
            </a:r>
            <a:r>
              <a:rPr lang="en-US" sz="2400" b="0" dirty="0"/>
              <a:t>d</a:t>
            </a:r>
            <a:r>
              <a:rPr lang="en-US" sz="2400" b="0" dirty="0" smtClean="0"/>
              <a:t>emographics</a:t>
            </a:r>
          </a:p>
          <a:p>
            <a:pPr>
              <a:buFont typeface="Arial" panose="020B0604020202020204" pitchFamily="34" charset="0"/>
              <a:buChar char="•"/>
            </a:pPr>
            <a:r>
              <a:rPr lang="en-US" sz="2400" b="0" dirty="0" smtClean="0"/>
              <a:t>What are the issues?</a:t>
            </a:r>
          </a:p>
          <a:p>
            <a:pPr>
              <a:buFont typeface="Arial" panose="020B0604020202020204" pitchFamily="34" charset="0"/>
              <a:buChar char="•"/>
            </a:pPr>
            <a:r>
              <a:rPr lang="en-US" sz="2400" b="0" dirty="0" smtClean="0"/>
              <a:t>What did students receive?</a:t>
            </a:r>
          </a:p>
          <a:p>
            <a:pPr>
              <a:buFont typeface="Arial" panose="020B0604020202020204" pitchFamily="34" charset="0"/>
              <a:buChar char="•"/>
            </a:pPr>
            <a:r>
              <a:rPr lang="en-US" sz="2400" b="0" dirty="0" smtClean="0"/>
              <a:t>Why are we implementing this intervention?</a:t>
            </a:r>
          </a:p>
          <a:p>
            <a:pPr>
              <a:buFont typeface="Arial" panose="020B0604020202020204" pitchFamily="34" charset="0"/>
              <a:buChar char="•"/>
            </a:pPr>
            <a:r>
              <a:rPr lang="en-US" sz="2400" b="0" dirty="0" smtClean="0"/>
              <a:t>Goal</a:t>
            </a:r>
          </a:p>
          <a:p>
            <a:pPr>
              <a:buFont typeface="Arial" panose="020B0604020202020204" pitchFamily="34" charset="0"/>
              <a:buChar char="•"/>
            </a:pPr>
            <a:r>
              <a:rPr lang="en-US" sz="2400" b="0" dirty="0" smtClean="0"/>
              <a:t>Process data</a:t>
            </a:r>
          </a:p>
          <a:p>
            <a:pPr>
              <a:buFont typeface="Arial" panose="020B0604020202020204" pitchFamily="34" charset="0"/>
              <a:buChar char="•"/>
            </a:pPr>
            <a:r>
              <a:rPr lang="en-US" sz="2400" b="0" dirty="0" smtClean="0"/>
              <a:t>Results and implications</a:t>
            </a:r>
          </a:p>
          <a:p>
            <a:pPr>
              <a:buFont typeface="Arial" panose="020B0604020202020204" pitchFamily="34" charset="0"/>
              <a:buChar char="•"/>
            </a:pPr>
            <a:r>
              <a:rPr lang="en-US" sz="2400" b="0" dirty="0" smtClean="0"/>
              <a:t>Next steps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28090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middle school</a:t>
            </a:r>
            <a:endParaRPr lang="en-US" dirty="0"/>
          </a:p>
        </p:txBody>
      </p:sp>
      <p:sp>
        <p:nvSpPr>
          <p:cNvPr id="2" name="Content Placeholder 1"/>
          <p:cNvSpPr>
            <a:spLocks noGrp="1"/>
          </p:cNvSpPr>
          <p:nvPr>
            <p:ph idx="1"/>
          </p:nvPr>
        </p:nvSpPr>
        <p:spPr/>
        <p:txBody>
          <a:bodyPr>
            <a:normAutofit/>
          </a:bodyPr>
          <a:lstStyle/>
          <a:p>
            <a:pPr>
              <a:buFont typeface="Arial"/>
              <a:buChar char="•"/>
            </a:pPr>
            <a:r>
              <a:rPr lang="en-US" dirty="0" smtClean="0"/>
              <a:t>900 Total Students </a:t>
            </a:r>
          </a:p>
          <a:p>
            <a:pPr marL="573786" lvl="3" indent="-285750">
              <a:buFont typeface="Arial"/>
              <a:buChar char="•"/>
            </a:pPr>
            <a:r>
              <a:rPr lang="en-US" dirty="0" smtClean="0"/>
              <a:t>529 Free</a:t>
            </a:r>
            <a:r>
              <a:rPr lang="en-US" dirty="0"/>
              <a:t> </a:t>
            </a:r>
            <a:r>
              <a:rPr lang="en-US" dirty="0" smtClean="0"/>
              <a:t>or reduced </a:t>
            </a:r>
            <a:r>
              <a:rPr lang="en-US" dirty="0"/>
              <a:t>l</a:t>
            </a:r>
            <a:r>
              <a:rPr lang="en-US" dirty="0" smtClean="0"/>
              <a:t>unch (58.7%)</a:t>
            </a:r>
          </a:p>
          <a:p>
            <a:pPr marL="573786" lvl="3" indent="-285750"/>
            <a:r>
              <a:rPr lang="en-US" dirty="0" smtClean="0"/>
              <a:t>744 White (82.6%)</a:t>
            </a:r>
          </a:p>
          <a:p>
            <a:pPr marL="573786" lvl="3" indent="-285750">
              <a:buFont typeface="Arial"/>
              <a:buChar char="•"/>
            </a:pPr>
            <a:r>
              <a:rPr lang="en-US" dirty="0" smtClean="0"/>
              <a:t>76 Hispanic/Latino (8%)</a:t>
            </a:r>
          </a:p>
          <a:p>
            <a:pPr marL="573786" lvl="3" indent="-285750">
              <a:buFont typeface="Arial"/>
              <a:buChar char="•"/>
            </a:pPr>
            <a:r>
              <a:rPr lang="en-US" dirty="0" smtClean="0"/>
              <a:t>44 African American (4.8%)</a:t>
            </a:r>
          </a:p>
          <a:p>
            <a:pPr marL="573786" lvl="3" indent="-285750">
              <a:buFont typeface="Arial"/>
              <a:buChar char="•"/>
            </a:pPr>
            <a:r>
              <a:rPr lang="en-US" dirty="0" smtClean="0"/>
              <a:t>18 Asian (2%)</a:t>
            </a:r>
          </a:p>
          <a:p>
            <a:pPr marL="573786" lvl="3" indent="-285750">
              <a:buFont typeface="Arial"/>
              <a:buChar char="•"/>
            </a:pPr>
            <a:r>
              <a:rPr lang="en-US" dirty="0" smtClean="0"/>
              <a:t>18 Multiracial (2%)</a:t>
            </a:r>
          </a:p>
          <a:p>
            <a:pPr marL="573786" lvl="3" indent="-285750">
              <a:buFont typeface="Arial"/>
              <a:buChar char="•"/>
            </a:pPr>
            <a:r>
              <a:rPr lang="en-US" dirty="0" smtClean="0"/>
              <a:t>438 Male (48.6%)</a:t>
            </a:r>
          </a:p>
          <a:p>
            <a:pPr marL="573786" lvl="3" indent="-285750">
              <a:buFont typeface="Arial"/>
              <a:buChar char="•"/>
            </a:pPr>
            <a:r>
              <a:rPr lang="en-US" dirty="0" smtClean="0"/>
              <a:t>462 Female (51.4%)</a:t>
            </a:r>
          </a:p>
        </p:txBody>
      </p:sp>
    </p:spTree>
    <p:extLst>
      <p:ext uri="{BB962C8B-B14F-4D97-AF65-F5344CB8AC3E}">
        <p14:creationId xmlns:p14="http://schemas.microsoft.com/office/powerpoint/2010/main" val="98295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issues?</a:t>
            </a:r>
            <a:endParaRPr lang="en-US" dirty="0"/>
          </a:p>
        </p:txBody>
      </p:sp>
      <p:sp>
        <p:nvSpPr>
          <p:cNvPr id="3" name="Content Placeholder 2"/>
          <p:cNvSpPr>
            <a:spLocks noGrp="1"/>
          </p:cNvSpPr>
          <p:nvPr>
            <p:ph idx="1"/>
          </p:nvPr>
        </p:nvSpPr>
        <p:spPr/>
        <p:txBody>
          <a:bodyPr/>
          <a:lstStyle/>
          <a:p>
            <a:pPr>
              <a:buFont typeface="Arial"/>
              <a:buChar char="•"/>
            </a:pPr>
            <a:r>
              <a:rPr lang="en-US" sz="2000" b="0" dirty="0" smtClean="0"/>
              <a:t>Bullying, harassment, rumors, and gossip</a:t>
            </a:r>
          </a:p>
          <a:p>
            <a:pPr>
              <a:buFont typeface="Arial"/>
              <a:buChar char="•"/>
            </a:pPr>
            <a:r>
              <a:rPr lang="en-US" sz="2000" b="0" dirty="0" smtClean="0"/>
              <a:t>Self-harm</a:t>
            </a:r>
          </a:p>
          <a:p>
            <a:pPr>
              <a:buFont typeface="Arial"/>
              <a:buChar char="•"/>
            </a:pPr>
            <a:r>
              <a:rPr lang="en-US" sz="2000" b="0" dirty="0" smtClean="0"/>
              <a:t>Mood management — sadness and depression</a:t>
            </a:r>
          </a:p>
          <a:p>
            <a:pPr>
              <a:buFont typeface="Arial"/>
              <a:buChar char="•"/>
            </a:pPr>
            <a:r>
              <a:rPr lang="en-US" sz="2000" b="0" dirty="0" smtClean="0"/>
              <a:t>Self-esteem</a:t>
            </a:r>
          </a:p>
          <a:p>
            <a:pPr marL="0" indent="0"/>
            <a:endParaRPr lang="en-US" dirty="0" smtClean="0"/>
          </a:p>
        </p:txBody>
      </p:sp>
    </p:spTree>
    <p:extLst>
      <p:ext uri="{BB962C8B-B14F-4D97-AF65-F5344CB8AC3E}">
        <p14:creationId xmlns:p14="http://schemas.microsoft.com/office/powerpoint/2010/main" val="377921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921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Did Students Receive?</a:t>
            </a:r>
            <a:endParaRPr lang="en-US" dirty="0"/>
          </a:p>
        </p:txBody>
      </p:sp>
      <p:sp>
        <p:nvSpPr>
          <p:cNvPr id="3" name="Content Placeholder 2"/>
          <p:cNvSpPr>
            <a:spLocks noGrp="1"/>
          </p:cNvSpPr>
          <p:nvPr>
            <p:ph idx="1"/>
          </p:nvPr>
        </p:nvSpPr>
        <p:spPr>
          <a:xfrm>
            <a:off x="822960" y="1100628"/>
            <a:ext cx="8209788" cy="3579849"/>
          </a:xfrm>
        </p:spPr>
        <p:txBody>
          <a:bodyPr>
            <a:normAutofit/>
          </a:bodyPr>
          <a:lstStyle/>
          <a:p>
            <a:pPr>
              <a:buFont typeface="Arial"/>
              <a:buChar char="•"/>
            </a:pPr>
            <a:r>
              <a:rPr lang="en-US" sz="2400" dirty="0" smtClean="0"/>
              <a:t>Students received Student Success Skills </a:t>
            </a:r>
          </a:p>
          <a:p>
            <a:pPr lvl="2">
              <a:buFont typeface="Arial"/>
              <a:buChar char="•"/>
            </a:pPr>
            <a:r>
              <a:rPr lang="en-US" sz="2400" dirty="0"/>
              <a:t>C</a:t>
            </a:r>
            <a:r>
              <a:rPr lang="en-US" sz="2400" dirty="0" smtClean="0"/>
              <a:t>lassroom guidance</a:t>
            </a:r>
          </a:p>
          <a:p>
            <a:pPr lvl="3">
              <a:buFont typeface="Arial"/>
              <a:buChar char="•"/>
            </a:pPr>
            <a:r>
              <a:rPr lang="en-US" sz="2400" dirty="0" smtClean="0"/>
              <a:t>School counselor–led lessons focused on helping students develop skills needed to improve performance</a:t>
            </a:r>
          </a:p>
          <a:p>
            <a:pPr lvl="2">
              <a:buFont typeface="Arial"/>
              <a:buChar char="•"/>
            </a:pPr>
            <a:r>
              <a:rPr lang="en-US" sz="2400" dirty="0" smtClean="0"/>
              <a:t>Small groups</a:t>
            </a:r>
            <a:endParaRPr lang="en-US" sz="2400" dirty="0"/>
          </a:p>
        </p:txBody>
      </p:sp>
      <p:pic>
        <p:nvPicPr>
          <p:cNvPr id="5" name="Picture 4"/>
          <p:cNvPicPr>
            <a:picLocks noChangeAspect="1"/>
          </p:cNvPicPr>
          <p:nvPr/>
        </p:nvPicPr>
        <p:blipFill>
          <a:blip r:embed="rId3"/>
          <a:stretch>
            <a:fillRect/>
          </a:stretch>
        </p:blipFill>
        <p:spPr>
          <a:xfrm>
            <a:off x="3126316" y="3445477"/>
            <a:ext cx="2970761" cy="2987737"/>
          </a:xfrm>
          <a:prstGeom prst="rect">
            <a:avLst/>
          </a:prstGeom>
        </p:spPr>
      </p:pic>
    </p:spTree>
    <p:extLst>
      <p:ext uri="{BB962C8B-B14F-4D97-AF65-F5344CB8AC3E}">
        <p14:creationId xmlns:p14="http://schemas.microsoft.com/office/powerpoint/2010/main" val="37180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a:t>
            </a:r>
            <a:r>
              <a:rPr lang="en-US" dirty="0"/>
              <a:t>W</a:t>
            </a:r>
            <a:r>
              <a:rPr lang="en-US" dirty="0" smtClean="0"/>
              <a:t>e </a:t>
            </a:r>
            <a:r>
              <a:rPr lang="en-US" dirty="0"/>
              <a:t>I</a:t>
            </a:r>
            <a:r>
              <a:rPr lang="en-US" dirty="0" smtClean="0"/>
              <a:t>mplementing </a:t>
            </a:r>
            <a:br>
              <a:rPr lang="en-US" dirty="0" smtClean="0"/>
            </a:br>
            <a:r>
              <a:rPr lang="en-US" dirty="0" smtClean="0"/>
              <a:t>Student Success Skills?</a:t>
            </a:r>
            <a:endParaRPr lang="en-US" dirty="0"/>
          </a:p>
        </p:txBody>
      </p:sp>
      <p:sp>
        <p:nvSpPr>
          <p:cNvPr id="3" name="Content Placeholder 2"/>
          <p:cNvSpPr>
            <a:spLocks noGrp="1"/>
          </p:cNvSpPr>
          <p:nvPr>
            <p:ph idx="1"/>
          </p:nvPr>
        </p:nvSpPr>
        <p:spPr>
          <a:xfrm>
            <a:off x="642832" y="1100628"/>
            <a:ext cx="8391440" cy="3971244"/>
          </a:xfrm>
        </p:spPr>
        <p:txBody>
          <a:bodyPr>
            <a:normAutofit fontScale="92500" lnSpcReduction="10000"/>
          </a:bodyPr>
          <a:lstStyle/>
          <a:p>
            <a:pPr>
              <a:buFont typeface="Arial" panose="020B0604020202020204" pitchFamily="34" charset="0"/>
              <a:buChar char="•"/>
            </a:pPr>
            <a:endParaRPr lang="en-US" dirty="0" smtClean="0"/>
          </a:p>
          <a:p>
            <a:pPr lvl="2">
              <a:buFont typeface="Arial" panose="020B0604020202020204" pitchFamily="34" charset="0"/>
              <a:buChar char="•"/>
            </a:pPr>
            <a:r>
              <a:rPr lang="en-US" dirty="0"/>
              <a:t>Research</a:t>
            </a:r>
          </a:p>
          <a:p>
            <a:pPr lvl="3">
              <a:buFont typeface="Arial" panose="020B0604020202020204" pitchFamily="34" charset="0"/>
              <a:buChar char="•"/>
            </a:pPr>
            <a:r>
              <a:rPr lang="en-US" dirty="0"/>
              <a:t>In the </a:t>
            </a:r>
            <a:r>
              <a:rPr lang="en-US" dirty="0" err="1"/>
              <a:t>Brigman</a:t>
            </a:r>
            <a:r>
              <a:rPr lang="en-US" dirty="0"/>
              <a:t> and Campbell (2005) study, 240 students (12 students from 20 schools) in fifth and sixth grades participated in SSS.  </a:t>
            </a:r>
          </a:p>
          <a:p>
            <a:pPr lvl="3">
              <a:buFont typeface="Arial" panose="020B0604020202020204" pitchFamily="34" charset="0"/>
              <a:buChar char="•"/>
            </a:pPr>
            <a:r>
              <a:rPr lang="en-US" dirty="0"/>
              <a:t>86% of students improved state testing scores in </a:t>
            </a:r>
            <a:r>
              <a:rPr lang="en-US" dirty="0" smtClean="0"/>
              <a:t>math </a:t>
            </a:r>
            <a:r>
              <a:rPr lang="en-US" dirty="0"/>
              <a:t>by an average of 30 points.</a:t>
            </a:r>
          </a:p>
          <a:p>
            <a:pPr lvl="3">
              <a:buFont typeface="Arial" panose="020B0604020202020204" pitchFamily="34" charset="0"/>
              <a:buChar char="•"/>
            </a:pPr>
            <a:r>
              <a:rPr lang="en-US" dirty="0"/>
              <a:t>78% of students improved state testing scores in r</a:t>
            </a:r>
            <a:r>
              <a:rPr lang="en-US" dirty="0" smtClean="0"/>
              <a:t>eading </a:t>
            </a:r>
            <a:r>
              <a:rPr lang="en-US" dirty="0"/>
              <a:t>by an average of 25 points.  </a:t>
            </a:r>
          </a:p>
          <a:p>
            <a:pPr lvl="3">
              <a:buFont typeface="Arial" panose="020B0604020202020204" pitchFamily="34" charset="0"/>
              <a:buChar char="•"/>
            </a:pPr>
            <a:r>
              <a:rPr lang="en-US" dirty="0"/>
              <a:t>69% of students showed improvement on the behavior ranking </a:t>
            </a:r>
            <a:r>
              <a:rPr lang="en-US" dirty="0" smtClean="0"/>
              <a:t>scale, </a:t>
            </a:r>
            <a:r>
              <a:rPr lang="en-US" dirty="0"/>
              <a:t>with an average improvement of 18 points</a:t>
            </a:r>
            <a:r>
              <a:rPr lang="en-US" dirty="0" smtClean="0"/>
              <a:t>.</a:t>
            </a:r>
            <a:endParaRPr lang="en-US" dirty="0"/>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2">
              <a:buFont typeface="Arial" panose="020B0604020202020204" pitchFamily="34" charset="0"/>
              <a:buChar char="•"/>
            </a:pPr>
            <a:r>
              <a:rPr lang="en-US" dirty="0" smtClean="0"/>
              <a:t>Implications</a:t>
            </a:r>
          </a:p>
          <a:p>
            <a:pPr lvl="3">
              <a:buFont typeface="Arial" panose="020B0604020202020204" pitchFamily="34" charset="0"/>
              <a:buChar char="•"/>
            </a:pPr>
            <a:r>
              <a:rPr lang="en-US" dirty="0" smtClean="0"/>
              <a:t>If </a:t>
            </a:r>
            <a:r>
              <a:rPr lang="en-US" dirty="0"/>
              <a:t>a program could improve a student’s skills for school success, then this skill development would facilitate development in achievement and behavior</a:t>
            </a:r>
            <a:r>
              <a:rPr lang="en-US" dirty="0" smtClean="0"/>
              <a:t>.</a:t>
            </a:r>
            <a:endParaRPr lang="en-US" dirty="0"/>
          </a:p>
          <a:p>
            <a:pPr lvl="3">
              <a:buFont typeface="Arial" panose="020B0604020202020204" pitchFamily="34" charset="0"/>
              <a:buChar char="•"/>
            </a:pPr>
            <a:r>
              <a:rPr lang="en-US" dirty="0"/>
              <a:t>Results show positive correlation between group treatment and improvement in both academic performance and behavior.</a:t>
            </a:r>
          </a:p>
          <a:p>
            <a:pPr lvl="3">
              <a:buFont typeface="Arial" panose="020B0604020202020204" pitchFamily="34" charset="0"/>
              <a:buChar char="•"/>
            </a:pPr>
            <a:r>
              <a:rPr lang="en-US" dirty="0"/>
              <a:t>SSS will enable </a:t>
            </a:r>
            <a:r>
              <a:rPr lang="en-US" dirty="0" smtClean="0"/>
              <a:t>our middle school to </a:t>
            </a:r>
            <a:r>
              <a:rPr lang="en-US" dirty="0"/>
              <a:t>reach </a:t>
            </a:r>
            <a:r>
              <a:rPr lang="en-US" dirty="0" smtClean="0"/>
              <a:t>program </a:t>
            </a:r>
            <a:r>
              <a:rPr lang="en-US" dirty="0"/>
              <a:t>goals. </a:t>
            </a:r>
            <a:r>
              <a:rPr lang="en-US" dirty="0" smtClean="0"/>
              <a:t>(</a:t>
            </a:r>
            <a:r>
              <a:rPr lang="en-US" dirty="0"/>
              <a:t>Increasing student </a:t>
            </a:r>
            <a:r>
              <a:rPr lang="en-US" dirty="0" smtClean="0"/>
              <a:t>MAP scores)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0" y="5071872"/>
            <a:ext cx="1325584" cy="133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05624" y="5461200"/>
            <a:ext cx="7728648" cy="461665"/>
          </a:xfrm>
          <a:prstGeom prst="rect">
            <a:avLst/>
          </a:prstGeom>
          <a:noFill/>
        </p:spPr>
        <p:txBody>
          <a:bodyPr wrap="square" rtlCol="0">
            <a:spAutoFit/>
          </a:bodyPr>
          <a:lstStyle/>
          <a:p>
            <a:r>
              <a:rPr lang="en-US" sz="2400" dirty="0" smtClean="0">
                <a:solidFill>
                  <a:schemeClr val="bg1"/>
                </a:solidFill>
              </a:rPr>
              <a:t>Making a Difference in Student Achievement and Behavior</a:t>
            </a:r>
            <a:endParaRPr lang="en-US" sz="2400" dirty="0">
              <a:solidFill>
                <a:schemeClr val="bg1"/>
              </a:solidFill>
            </a:endParaRPr>
          </a:p>
        </p:txBody>
      </p:sp>
    </p:spTree>
    <p:extLst>
      <p:ext uri="{BB962C8B-B14F-4D97-AF65-F5344CB8AC3E}">
        <p14:creationId xmlns:p14="http://schemas.microsoft.com/office/powerpoint/2010/main" val="2689242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a:xfrm>
            <a:off x="822960" y="1170214"/>
            <a:ext cx="7520940" cy="3579849"/>
          </a:xfrm>
        </p:spPr>
        <p:txBody>
          <a:bodyPr/>
          <a:lstStyle/>
          <a:p>
            <a:pPr marL="0" marR="0" indent="0">
              <a:spcBef>
                <a:spcPts val="0"/>
              </a:spcBef>
            </a:pPr>
            <a:r>
              <a:rPr lang="en-US" sz="1500" b="0" dirty="0" smtClean="0">
                <a:ea typeface="Calibri"/>
              </a:rPr>
              <a:t>Eighth-grade girls who scored at novice or apprentice the previous year on KPREP or who scored in the lower 25% on the fall MAP evaluation will be targeted for Tier </a:t>
            </a:r>
            <a:r>
              <a:rPr lang="en-US" sz="1500" b="0" dirty="0">
                <a:ea typeface="Calibri"/>
              </a:rPr>
              <a:t>2</a:t>
            </a:r>
            <a:r>
              <a:rPr lang="en-US" sz="1500" b="0" dirty="0" smtClean="0">
                <a:ea typeface="Calibri"/>
              </a:rPr>
              <a:t> Student Success Skills small </a:t>
            </a:r>
            <a:r>
              <a:rPr lang="en-US" sz="1500" b="0" dirty="0">
                <a:ea typeface="Calibri"/>
              </a:rPr>
              <a:t>g</a:t>
            </a:r>
            <a:r>
              <a:rPr lang="en-US" sz="1500" b="0" dirty="0" smtClean="0">
                <a:ea typeface="Calibri"/>
              </a:rPr>
              <a:t>roups and, as a result, will increase their MAP scores on the spring </a:t>
            </a:r>
            <a:r>
              <a:rPr lang="en-US" sz="1500" b="0" dirty="0">
                <a:ea typeface="Calibri"/>
              </a:rPr>
              <a:t>m</a:t>
            </a:r>
            <a:r>
              <a:rPr lang="en-US" sz="1500" b="0" dirty="0" smtClean="0">
                <a:ea typeface="Calibri"/>
              </a:rPr>
              <a:t>ath MAP evaluation by 10% more than peers not receiving the SSS small groups. </a:t>
            </a:r>
          </a:p>
          <a:p>
            <a:endParaRPr lang="en-US" dirty="0"/>
          </a:p>
        </p:txBody>
      </p:sp>
    </p:spTree>
    <p:extLst>
      <p:ext uri="{BB962C8B-B14F-4D97-AF65-F5344CB8AC3E}">
        <p14:creationId xmlns:p14="http://schemas.microsoft.com/office/powerpoint/2010/main" val="2382830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6672"/>
            <a:ext cx="9144000" cy="548640"/>
          </a:xfrm>
        </p:spPr>
        <p:txBody>
          <a:bodyPr/>
          <a:lstStyle/>
          <a:p>
            <a:pPr algn="ctr"/>
            <a:r>
              <a:rPr lang="en-US" dirty="0" smtClean="0">
                <a:solidFill>
                  <a:schemeClr val="bg1"/>
                </a:solidFill>
              </a:rPr>
              <a:t>Visual representation of analysis</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869" y="442954"/>
            <a:ext cx="7047769" cy="4586246"/>
          </a:xfrm>
          <a:prstGeom prst="rect">
            <a:avLst/>
          </a:prstGeom>
        </p:spPr>
      </p:pic>
    </p:spTree>
    <p:extLst>
      <p:ext uri="{BB962C8B-B14F-4D97-AF65-F5344CB8AC3E}">
        <p14:creationId xmlns:p14="http://schemas.microsoft.com/office/powerpoint/2010/main" val="1114285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4">
      <a:dk1>
        <a:srgbClr val="000000"/>
      </a:dk1>
      <a:lt1>
        <a:srgbClr val="FFFFFF"/>
      </a:lt1>
      <a:dk2>
        <a:srgbClr val="434342"/>
      </a:dk2>
      <a:lt2>
        <a:srgbClr val="CDD7D9"/>
      </a:lt2>
      <a:accent1>
        <a:srgbClr val="410594"/>
      </a:accent1>
      <a:accent2>
        <a:srgbClr val="FFC424"/>
      </a:accent2>
      <a:accent3>
        <a:srgbClr val="6F26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682</TotalTime>
  <Words>832</Words>
  <Application>Microsoft Office PowerPoint</Application>
  <PresentationFormat>On-screen Show (4:3)</PresentationFormat>
  <Paragraphs>107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A MIDDLE school Example</vt:lpstr>
      <vt:lpstr>Overview </vt:lpstr>
      <vt:lpstr>Example middle school</vt:lpstr>
      <vt:lpstr>What are the issues?</vt:lpstr>
      <vt:lpstr>PowerPoint Presentation</vt:lpstr>
      <vt:lpstr>What Did Students Receive?</vt:lpstr>
      <vt:lpstr>Why Are We Implementing  Student Success Skills?</vt:lpstr>
      <vt:lpstr>Our Goal</vt:lpstr>
      <vt:lpstr>Visual representation of analysis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Grandview Elementary</dc:title>
  <dc:creator>Kara Thompson</dc:creator>
  <cp:lastModifiedBy>Melanie Birdsall</cp:lastModifiedBy>
  <cp:revision>80</cp:revision>
  <dcterms:created xsi:type="dcterms:W3CDTF">2014-05-08T20:46:20Z</dcterms:created>
  <dcterms:modified xsi:type="dcterms:W3CDTF">2016-02-23T19:41:07Z</dcterms:modified>
</cp:coreProperties>
</file>