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8" r:id="rId3"/>
    <p:sldId id="269" r:id="rId4"/>
    <p:sldId id="257" r:id="rId5"/>
    <p:sldId id="258" r:id="rId6"/>
    <p:sldId id="261" r:id="rId7"/>
    <p:sldId id="272" r:id="rId8"/>
    <p:sldId id="260" r:id="rId9"/>
    <p:sldId id="259" r:id="rId10"/>
    <p:sldId id="263" r:id="rId11"/>
    <p:sldId id="267" r:id="rId12"/>
    <p:sldId id="262" r:id="rId13"/>
    <p:sldId id="266" r:id="rId14"/>
    <p:sldId id="26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972D"/>
    <a:srgbClr val="FD68FF"/>
    <a:srgbClr val="E60000"/>
    <a:srgbClr val="FF8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RACHELS%20USB:Howell%202nd%20Grade%20Group%20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achel:NKU:NKU%20Homework:2015%20-%20Spring:Internship%20-%20Dr.%20Z:Howell%20Social%20Skills%20Groups%20Grade%202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achel:Downloads:Howell%20Social%20Skills%20Groups%20Grade%202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achel:NKU:NKU%20Homework:2015%20-%20Spring:Internship%20-%20Dr.%20Z:Howell%20Social%20Skills%20Groups%20Grade%202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achel:NKU:NKU%20Homework:2015%20-%20Spring:Internship%20-%20Dr.%20Z:Howell%20Social%20Skills%20Groups%20Grade%202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achel:NKU:NKU%20Homework:2015%20-%20Spring:Internship%20-%20Dr.%20Z:Howell%20Social%20Skills%20Groups%20Grade%202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 smtClean="0">
                <a:solidFill>
                  <a:schemeClr val="bg1"/>
                </a:solidFill>
                <a:latin typeface="Tahoma"/>
                <a:cs typeface="Tahoma"/>
              </a:rPr>
              <a:t>Second-Grade Social-Problem-Solving </a:t>
            </a:r>
            <a:r>
              <a:rPr lang="en-US" sz="2200" dirty="0">
                <a:solidFill>
                  <a:schemeClr val="bg1"/>
                </a:solidFill>
                <a:latin typeface="Tahoma"/>
                <a:cs typeface="Tahoma"/>
              </a:rPr>
              <a:t>Skills Group </a:t>
            </a:r>
            <a:r>
              <a:rPr lang="en-US" sz="2200" dirty="0" smtClean="0">
                <a:solidFill>
                  <a:schemeClr val="bg1"/>
                </a:solidFill>
                <a:latin typeface="Tahoma"/>
                <a:cs typeface="Tahoma"/>
              </a:rPr>
              <a:t>— </a:t>
            </a:r>
            <a:r>
              <a:rPr lang="en-US" sz="2200" dirty="0">
                <a:solidFill>
                  <a:schemeClr val="bg1"/>
                </a:solidFill>
                <a:latin typeface="Tahoma"/>
                <a:cs typeface="Tahoma"/>
              </a:rPr>
              <a:t>Overall</a:t>
            </a:r>
            <a:r>
              <a:rPr lang="en-US" sz="2200" baseline="0" dirty="0">
                <a:solidFill>
                  <a:schemeClr val="bg1"/>
                </a:solidFill>
                <a:latin typeface="Tahoma"/>
                <a:cs typeface="Tahoma"/>
              </a:rPr>
              <a:t> Sum of Evaluations</a:t>
            </a:r>
            <a:endParaRPr lang="en-US" sz="2200" dirty="0">
              <a:solidFill>
                <a:schemeClr val="bg1"/>
              </a:solidFill>
              <a:latin typeface="Tahoma"/>
              <a:cs typeface="Tahoma"/>
            </a:endParaRPr>
          </a:p>
        </c:rich>
      </c:tx>
      <c:layout>
        <c:manualLayout>
          <c:xMode val="edge"/>
          <c:yMode val="edge"/>
          <c:x val="0.144477918523885"/>
          <c:y val="7.136475255536389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324864585717894E-2"/>
          <c:y val="0.30245061797273298"/>
          <c:w val="0.92667513541428204"/>
          <c:h val="0.6289262989682750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346FFF"/>
            </a:solidFill>
            <a:ln>
              <a:solidFill>
                <a:schemeClr val="tx2">
                  <a:lumMod val="25000"/>
                </a:schemeClr>
              </a:solidFill>
            </a:ln>
          </c:spPr>
          <c:invertIfNegative val="0"/>
          <c:cat>
            <c:strRef>
              <c:f>'Pre-Post Total Reverse Scored'!$F$21:$F$22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'Pre-Post Total Reverse Scored'!$G$21:$G$22</c:f>
              <c:numCache>
                <c:formatCode>0</c:formatCode>
                <c:ptCount val="2"/>
                <c:pt idx="0">
                  <c:v>165</c:v>
                </c:pt>
                <c:pt idx="1">
                  <c:v>232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077056"/>
        <c:axId val="110077824"/>
        <c:axId val="0"/>
      </c:bar3DChart>
      <c:catAx>
        <c:axId val="110077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077824"/>
        <c:crosses val="autoZero"/>
        <c:auto val="1"/>
        <c:lblAlgn val="ctr"/>
        <c:lblOffset val="100"/>
        <c:noMultiLvlLbl val="0"/>
      </c:catAx>
      <c:valAx>
        <c:axId val="110077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10077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600" b="1" i="0" u="none" strike="noStrike" baseline="0" dirty="0" smtClean="0">
                <a:effectLst/>
                <a:latin typeface="Tahoma"/>
                <a:cs typeface="Tahoma"/>
              </a:rPr>
              <a:t>Second-Grade Social-Problem-Solving </a:t>
            </a:r>
            <a:r>
              <a:rPr lang="en-US" sz="2600" b="1" i="0" u="none" strike="noStrike" baseline="0" dirty="0">
                <a:effectLst/>
                <a:latin typeface="Tahoma"/>
                <a:cs typeface="Tahoma"/>
              </a:rPr>
              <a:t>Groups </a:t>
            </a:r>
            <a:r>
              <a:rPr lang="en-US" sz="2600" b="1" i="0" u="none" strike="noStrike" baseline="0" dirty="0" smtClean="0">
                <a:effectLst/>
                <a:latin typeface="Tahoma"/>
                <a:cs typeface="Tahoma"/>
              </a:rPr>
              <a:t>— </a:t>
            </a:r>
            <a:r>
              <a:rPr lang="en-US" sz="2600" dirty="0" smtClean="0">
                <a:latin typeface="Tahoma"/>
                <a:cs typeface="Tahoma"/>
              </a:rPr>
              <a:t>Distracts Other</a:t>
            </a:r>
            <a:r>
              <a:rPr lang="en-US" sz="2600" baseline="0" dirty="0" smtClean="0">
                <a:latin typeface="Tahoma"/>
                <a:cs typeface="Tahoma"/>
              </a:rPr>
              <a:t> </a:t>
            </a:r>
            <a:r>
              <a:rPr lang="en-US" sz="2600" baseline="0" dirty="0">
                <a:latin typeface="Tahoma"/>
                <a:cs typeface="Tahoma"/>
              </a:rPr>
              <a:t>Children</a:t>
            </a:r>
            <a:endParaRPr lang="en-US" sz="2600" dirty="0">
              <a:latin typeface="Tahoma"/>
              <a:cs typeface="Tahoma"/>
            </a:endParaRPr>
          </a:p>
        </c:rich>
      </c:tx>
      <c:layout/>
      <c:overlay val="0"/>
    </c:title>
    <c:autoTitleDeleted val="0"/>
    <c:view3D>
      <c:rotX val="15"/>
      <c:rotY val="3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'Pre-Post (Teacher)'!$U$20</c:f>
              <c:strCache>
                <c:ptCount val="1"/>
                <c:pt idx="0">
                  <c:v>Pre-Test_x000d_(Dec 2014)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1111111111111099E-2"/>
                  <c:y val="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801E-3"/>
                  <c:y val="3.240740740740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85185185185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6E-3"/>
                  <c:y val="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701E-2"/>
                  <c:y val="9.2592592592592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'Pre-Post (Teacher)'!$T$21:$T$25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'Pre-Post (Teacher)'!$U$21:$U$25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'Pre-Post (Teacher)'!$V$20</c:f>
              <c:strCache>
                <c:ptCount val="1"/>
                <c:pt idx="0">
                  <c:v>Post-Test_x000d_(Apr 2015)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8.3333333333333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099E-2"/>
                  <c:y val="-4.24377813600666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0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099E-2"/>
                  <c:y val="4.629629629629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9E-2"/>
                  <c:y val="9.2592592592592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'Pre-Post (Teacher)'!$T$21:$T$25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'Pre-Post (Teacher)'!$V$21:$V$25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0188032"/>
        <c:axId val="110189568"/>
        <c:axId val="99515456"/>
      </c:bar3DChart>
      <c:catAx>
        <c:axId val="11018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10189568"/>
        <c:crosses val="autoZero"/>
        <c:auto val="1"/>
        <c:lblAlgn val="ctr"/>
        <c:lblOffset val="100"/>
        <c:noMultiLvlLbl val="0"/>
      </c:catAx>
      <c:valAx>
        <c:axId val="110189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Students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7956255468066502E-2"/>
              <c:y val="0.2111111111111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0188032"/>
        <c:crosses val="autoZero"/>
        <c:crossBetween val="between"/>
      </c:valAx>
      <c:serAx>
        <c:axId val="99515456"/>
        <c:scaling>
          <c:orientation val="minMax"/>
        </c:scaling>
        <c:delete val="1"/>
        <c:axPos val="b"/>
        <c:majorTickMark val="out"/>
        <c:minorTickMark val="none"/>
        <c:tickLblPos val="nextTo"/>
        <c:crossAx val="110189568"/>
        <c:crosses val="autoZero"/>
      </c:serAx>
      <c:spPr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 w="38100" cmpd="sng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600"/>
            </a:pPr>
            <a:r>
              <a:rPr lang="en-US" sz="2600" b="1" i="0" u="none" strike="noStrike" baseline="0" dirty="0" smtClean="0">
                <a:effectLst/>
                <a:latin typeface="Tahoma"/>
                <a:cs typeface="Tahoma"/>
              </a:rPr>
              <a:t>Second-Grade Social-Skills </a:t>
            </a:r>
            <a:r>
              <a:rPr lang="en-US" sz="2600" b="1" i="0" u="none" strike="noStrike" baseline="0" dirty="0">
                <a:effectLst/>
                <a:latin typeface="Tahoma"/>
                <a:cs typeface="Tahoma"/>
              </a:rPr>
              <a:t>Groups </a:t>
            </a:r>
            <a:r>
              <a:rPr lang="en-US" sz="2600" b="1" i="0" u="none" strike="noStrike" baseline="0" dirty="0" smtClean="0">
                <a:effectLst/>
                <a:latin typeface="Tahoma"/>
                <a:cs typeface="Tahoma"/>
              </a:rPr>
              <a:t>— </a:t>
            </a:r>
            <a:r>
              <a:rPr lang="en-US" sz="2600" dirty="0" smtClean="0">
                <a:latin typeface="Tahoma"/>
                <a:cs typeface="Tahoma"/>
              </a:rPr>
              <a:t>Involvement </a:t>
            </a:r>
            <a:r>
              <a:rPr lang="en-US" sz="2600" dirty="0">
                <a:latin typeface="Tahoma"/>
                <a:cs typeface="Tahoma"/>
              </a:rPr>
              <a:t>in Fights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'[Howell%20Social%20Skills%20Groups%20Grade%202.xlsx]Pre-Post (Teacher)'!$R$19</c:f>
              <c:strCache>
                <c:ptCount val="1"/>
                <c:pt idx="0">
                  <c:v>Pre-Test_x000d_(Dec 2014)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'[Howell%20Social%20Skills%20Groups%20Grade%202.xlsx]Pre-Post (Teacher)'!$Q$20:$Q$24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'[Howell%20Social%20Skills%20Groups%20Grade%202.xlsx]Pre-Post (Teacher)'!$R$20:$R$24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'[Howell%20Social%20Skills%20Groups%20Grade%202.xlsx]Pre-Post (Teacher)'!$S$19</c:f>
              <c:strCache>
                <c:ptCount val="1"/>
                <c:pt idx="0">
                  <c:v>Post-Test_x000d_(Apr 2015)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'[Howell%20Social%20Skills%20Groups%20Grade%202.xlsx]Pre-Post (Teacher)'!$Q$20:$Q$24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'[Howell%20Social%20Skills%20Groups%20Grade%202.xlsx]Pre-Post (Teacher)'!$S$20:$S$24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844992"/>
        <c:axId val="53850880"/>
        <c:axId val="53822336"/>
      </c:bar3DChart>
      <c:catAx>
        <c:axId val="53844992"/>
        <c:scaling>
          <c:orientation val="minMax"/>
        </c:scaling>
        <c:delete val="0"/>
        <c:axPos val="b"/>
        <c:majorTickMark val="out"/>
        <c:minorTickMark val="none"/>
        <c:tickLblPos val="nextTo"/>
        <c:crossAx val="53850880"/>
        <c:crosses val="autoZero"/>
        <c:auto val="1"/>
        <c:lblAlgn val="ctr"/>
        <c:lblOffset val="100"/>
        <c:noMultiLvlLbl val="0"/>
      </c:catAx>
      <c:valAx>
        <c:axId val="5385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844992"/>
        <c:crosses val="autoZero"/>
        <c:crossBetween val="between"/>
      </c:valAx>
      <c:serAx>
        <c:axId val="53822336"/>
        <c:scaling>
          <c:orientation val="minMax"/>
        </c:scaling>
        <c:delete val="1"/>
        <c:axPos val="b"/>
        <c:majorTickMark val="out"/>
        <c:minorTickMark val="none"/>
        <c:tickLblPos val="nextTo"/>
        <c:crossAx val="5385088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spPr>
    <a:noFill/>
    <a:ln w="381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600" baseline="0" dirty="0" smtClean="0">
                <a:latin typeface="Tahoma"/>
                <a:cs typeface="Tahoma"/>
              </a:rPr>
              <a:t>Second-Grade </a:t>
            </a:r>
            <a:r>
              <a:rPr lang="en-US" sz="2600" dirty="0" smtClean="0">
                <a:latin typeface="Tahoma"/>
                <a:cs typeface="Tahoma"/>
              </a:rPr>
              <a:t>Social-Problem-Solving </a:t>
            </a:r>
            <a:r>
              <a:rPr lang="en-US" sz="2600" dirty="0">
                <a:latin typeface="Tahoma"/>
                <a:cs typeface="Tahoma"/>
              </a:rPr>
              <a:t>Groups</a:t>
            </a:r>
            <a:r>
              <a:rPr lang="en-US" sz="2600" baseline="0" dirty="0">
                <a:latin typeface="Tahoma"/>
                <a:cs typeface="Tahoma"/>
              </a:rPr>
              <a:t> </a:t>
            </a:r>
            <a:r>
              <a:rPr lang="en-US" sz="2600" baseline="0" dirty="0" smtClean="0">
                <a:latin typeface="Tahoma"/>
                <a:cs typeface="Tahoma"/>
              </a:rPr>
              <a:t>— </a:t>
            </a:r>
            <a:r>
              <a:rPr lang="en-US" sz="2600" dirty="0">
                <a:latin typeface="Tahoma"/>
                <a:cs typeface="Tahoma"/>
              </a:rPr>
              <a:t>Frequency</a:t>
            </a:r>
            <a:r>
              <a:rPr lang="en-US" sz="2600" baseline="0" dirty="0">
                <a:latin typeface="Tahoma"/>
                <a:cs typeface="Tahoma"/>
              </a:rPr>
              <a:t> of Overreactions</a:t>
            </a:r>
            <a:endParaRPr lang="en-US" sz="2600" dirty="0">
              <a:latin typeface="Tahoma"/>
              <a:cs typeface="Tahoma"/>
            </a:endParaRPr>
          </a:p>
        </c:rich>
      </c:tx>
      <c:layout>
        <c:manualLayout>
          <c:xMode val="edge"/>
          <c:yMode val="edge"/>
          <c:x val="0.122862178992332"/>
          <c:y val="2.7210884353741499E-2"/>
        </c:manualLayout>
      </c:layout>
      <c:overlay val="0"/>
    </c:title>
    <c:autoTitleDeleted val="0"/>
    <c:view3D>
      <c:rotX val="21"/>
      <c:rotY val="2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'Pre-Post (Teacher)'!$O$20</c:f>
              <c:strCache>
                <c:ptCount val="1"/>
                <c:pt idx="0">
                  <c:v>Pre-Test_x000d_(Dec 2014)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'Pre-Post (Teacher)'!$N$21:$N$25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'Pre-Post (Teacher)'!$O$21:$O$25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'Pre-Post (Teacher)'!$P$20</c:f>
              <c:strCache>
                <c:ptCount val="1"/>
                <c:pt idx="0">
                  <c:v>Post-Test_x000d_(Apr 2015)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cat>
            <c:strRef>
              <c:f>'Pre-Post (Teacher)'!$N$21:$N$25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'Pre-Post (Teacher)'!$P$21:$P$25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952896"/>
        <c:axId val="53954432"/>
        <c:axId val="101025088"/>
      </c:bar3DChart>
      <c:catAx>
        <c:axId val="53952896"/>
        <c:scaling>
          <c:orientation val="minMax"/>
        </c:scaling>
        <c:delete val="0"/>
        <c:axPos val="b"/>
        <c:majorTickMark val="out"/>
        <c:minorTickMark val="none"/>
        <c:tickLblPos val="nextTo"/>
        <c:crossAx val="53954432"/>
        <c:crosses val="autoZero"/>
        <c:auto val="1"/>
        <c:lblAlgn val="ctr"/>
        <c:lblOffset val="100"/>
        <c:noMultiLvlLbl val="0"/>
      </c:catAx>
      <c:valAx>
        <c:axId val="53954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Students</a:t>
                </a:r>
              </a:p>
            </c:rich>
          </c:tx>
          <c:layout>
            <c:manualLayout>
              <c:xMode val="edge"/>
              <c:yMode val="edge"/>
              <c:x val="2.1495406824146999E-2"/>
              <c:y val="0.22248505395158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3952896"/>
        <c:crosses val="autoZero"/>
        <c:crossBetween val="between"/>
      </c:valAx>
      <c:serAx>
        <c:axId val="101025088"/>
        <c:scaling>
          <c:orientation val="minMax"/>
        </c:scaling>
        <c:delete val="1"/>
        <c:axPos val="b"/>
        <c:majorTickMark val="out"/>
        <c:minorTickMark val="none"/>
        <c:tickLblPos val="nextTo"/>
        <c:crossAx val="5395443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spPr>
    <a:noFill/>
    <a:ln w="38100" cmpd="sng"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600" dirty="0" smtClean="0">
                <a:latin typeface="Tahoma"/>
                <a:cs typeface="Tahoma"/>
              </a:rPr>
              <a:t>Second-Grade </a:t>
            </a:r>
            <a:r>
              <a:rPr lang="en-US" sz="2600" dirty="0">
                <a:solidFill>
                  <a:srgbClr val="FD68FF"/>
                </a:solidFill>
                <a:latin typeface="Tahoma"/>
                <a:cs typeface="Tahoma"/>
              </a:rPr>
              <a:t>Girls</a:t>
            </a:r>
            <a:r>
              <a:rPr lang="en-US" sz="2600" dirty="0">
                <a:latin typeface="Tahoma"/>
                <a:cs typeface="Tahoma"/>
              </a:rPr>
              <a:t> </a:t>
            </a:r>
            <a:r>
              <a:rPr lang="en-US" sz="2600" dirty="0" smtClean="0">
                <a:latin typeface="Tahoma"/>
                <a:cs typeface="Tahoma"/>
              </a:rPr>
              <a:t>Social</a:t>
            </a:r>
            <a:r>
              <a:rPr lang="en-US" sz="2600" baseline="0" dirty="0">
                <a:latin typeface="Tahoma"/>
                <a:cs typeface="Tahoma"/>
              </a:rPr>
              <a:t>-</a:t>
            </a:r>
            <a:r>
              <a:rPr lang="en-US" sz="2600" baseline="0" dirty="0" smtClean="0">
                <a:latin typeface="Tahoma"/>
                <a:cs typeface="Tahoma"/>
              </a:rPr>
              <a:t>Problem-Solving </a:t>
            </a:r>
            <a:r>
              <a:rPr lang="en-US" sz="2600" baseline="0" dirty="0">
                <a:latin typeface="Tahoma"/>
                <a:cs typeface="Tahoma"/>
              </a:rPr>
              <a:t>Group</a:t>
            </a:r>
            <a:endParaRPr lang="en-US" sz="2600" dirty="0">
              <a:latin typeface="Tahoma"/>
              <a:cs typeface="Tahoma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'Pre-Post (Teacher)'!$L$48</c:f>
              <c:strCache>
                <c:ptCount val="1"/>
                <c:pt idx="0">
                  <c:v>Pre-Test_x000d_(Dec 2014)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cat>
            <c:strRef>
              <c:f>'Pre-Post (Teacher)'!$K$49:$K$53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'Pre-Post (Teacher)'!$L$49:$L$53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'Pre-Post (Teacher)'!$M$48</c:f>
              <c:strCache>
                <c:ptCount val="1"/>
                <c:pt idx="0">
                  <c:v>Post-Test_x000d_(Apr 2015)</c:v>
                </c:pt>
              </c:strCache>
            </c:strRef>
          </c:tx>
          <c:spPr>
            <a:solidFill>
              <a:srgbClr val="FF8EF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cat>
            <c:strRef>
              <c:f>'Pre-Post (Teacher)'!$K$49:$K$53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'Pre-Post (Teacher)'!$M$49:$M$53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983104"/>
        <c:axId val="53870592"/>
        <c:axId val="53985728"/>
      </c:bar3DChart>
      <c:catAx>
        <c:axId val="53983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2000" b="1" i="0" u="none" strike="noStrike" baseline="0" dirty="0">
                    <a:effectLst/>
                    <a:latin typeface=""/>
                  </a:rPr>
                  <a:t>Shows Understanding of </a:t>
                </a:r>
                <a:r>
                  <a:rPr lang="en-US" sz="2000" b="1" i="0" u="none" strike="noStrike" baseline="0" dirty="0" smtClean="0">
                    <a:effectLst/>
                    <a:latin typeface=""/>
                  </a:rPr>
                  <a:t>Others’ </a:t>
                </a:r>
                <a:r>
                  <a:rPr lang="en-US" sz="2000" b="1" i="0" u="none" strike="noStrike" baseline="0" dirty="0">
                    <a:effectLst/>
                    <a:latin typeface=""/>
                  </a:rPr>
                  <a:t>Feelings</a:t>
                </a:r>
                <a:r>
                  <a:rPr lang="en-US" sz="2000" b="1" i="0" u="none" strike="noStrike" baseline="0" dirty="0">
                    <a:latin typeface=""/>
                  </a:rPr>
                  <a:t> </a:t>
                </a:r>
                <a:endParaRPr lang="en-US" sz="2000" dirty="0">
                  <a:latin typeface=""/>
                </a:endParaRPr>
              </a:p>
            </c:rich>
          </c:tx>
          <c:layout>
            <c:manualLayout>
              <c:xMode val="edge"/>
              <c:yMode val="edge"/>
              <c:x val="6.5973058514744498E-2"/>
              <c:y val="0.81933737927396699"/>
            </c:manualLayout>
          </c:layout>
          <c:overlay val="0"/>
        </c:title>
        <c:majorTickMark val="out"/>
        <c:minorTickMark val="none"/>
        <c:tickLblPos val="nextTo"/>
        <c:crossAx val="53870592"/>
        <c:crosses val="autoZero"/>
        <c:auto val="1"/>
        <c:lblAlgn val="ctr"/>
        <c:lblOffset val="100"/>
        <c:noMultiLvlLbl val="0"/>
      </c:catAx>
      <c:valAx>
        <c:axId val="5387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983104"/>
        <c:crosses val="autoZero"/>
        <c:crossBetween val="between"/>
        <c:majorUnit val="1"/>
      </c:valAx>
      <c:serAx>
        <c:axId val="53985728"/>
        <c:scaling>
          <c:orientation val="minMax"/>
        </c:scaling>
        <c:delete val="1"/>
        <c:axPos val="b"/>
        <c:majorTickMark val="out"/>
        <c:minorTickMark val="none"/>
        <c:tickLblPos val="nextTo"/>
        <c:crossAx val="53870592"/>
        <c:crosses val="autoZero"/>
      </c:serAx>
    </c:plotArea>
    <c:legend>
      <c:legendPos val="r"/>
      <c:layout>
        <c:manualLayout>
          <c:xMode val="edge"/>
          <c:yMode val="edge"/>
          <c:x val="0.81948753280839903"/>
          <c:y val="0.15378280839895"/>
          <c:w val="0.17483202099737499"/>
          <c:h val="0.29783172936716201"/>
        </c:manualLayout>
      </c:layout>
      <c:overlay val="0"/>
    </c:legend>
    <c:plotVisOnly val="1"/>
    <c:dispBlanksAs val="gap"/>
    <c:showDLblsOverMax val="0"/>
  </c:chart>
  <c:spPr>
    <a:ln w="38100" cmpd="sng"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600" b="1" i="0" u="none" strike="noStrike" baseline="0" dirty="0" smtClean="0">
                <a:effectLst/>
                <a:latin typeface="Tahoma"/>
                <a:cs typeface="Tahoma"/>
              </a:rPr>
              <a:t>Second-Grade </a:t>
            </a:r>
            <a:r>
              <a:rPr lang="en-US" sz="2600" dirty="0">
                <a:solidFill>
                  <a:srgbClr val="FF8515"/>
                </a:solidFill>
                <a:latin typeface="Tahoma"/>
                <a:cs typeface="Tahoma"/>
              </a:rPr>
              <a:t>Boys</a:t>
            </a:r>
            <a:r>
              <a:rPr lang="en-US" sz="2600" dirty="0">
                <a:latin typeface="Tahoma"/>
                <a:cs typeface="Tahoma"/>
              </a:rPr>
              <a:t> </a:t>
            </a:r>
            <a:r>
              <a:rPr lang="en-US" sz="2600" dirty="0" smtClean="0">
                <a:latin typeface="Tahoma"/>
                <a:cs typeface="Tahoma"/>
              </a:rPr>
              <a:t>Social-Problem-Solving Groups</a:t>
            </a:r>
            <a:endParaRPr lang="en-US" sz="2600" dirty="0">
              <a:latin typeface="Tahoma"/>
              <a:cs typeface="Tahoma"/>
            </a:endParaRPr>
          </a:p>
        </c:rich>
      </c:tx>
      <c:layout>
        <c:manualLayout>
          <c:xMode val="edge"/>
          <c:yMode val="edge"/>
          <c:x val="0.104473779012917"/>
          <c:y val="6.4625850340136001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8761000463177E-2"/>
          <c:y val="0.26870748299319702"/>
          <c:w val="0.85247761309248105"/>
          <c:h val="0.5260319245808560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'Pre-Post (Teacher)'!$F$77</c:f>
              <c:strCache>
                <c:ptCount val="1"/>
                <c:pt idx="0">
                  <c:v>Pre-Test_x000d_(Dec 2014)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000000">
                  <a:lumMod val="75000"/>
                  <a:lumOff val="25000"/>
                </a:srgbClr>
              </a:solidFill>
            </a:ln>
          </c:spPr>
          <c:invertIfNegative val="0"/>
          <c:cat>
            <c:strRef>
              <c:f>'Pre-Post (Teacher)'!$E$78:$E$82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'Pre-Post (Teacher)'!$F$78:$F$82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'Pre-Post (Teacher)'!$G$77</c:f>
              <c:strCache>
                <c:ptCount val="1"/>
                <c:pt idx="0">
                  <c:v>Post-Test_x000d_(Apr 2015)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cat>
            <c:strRef>
              <c:f>'Pre-Post (Teacher)'!$E$78:$E$82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'Pre-Post (Teacher)'!$G$78:$G$82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215232"/>
        <c:axId val="53217152"/>
        <c:axId val="53987968"/>
      </c:bar3DChart>
      <c:catAx>
        <c:axId val="53215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Takes Turns/Shares</a:t>
                </a:r>
              </a:p>
            </c:rich>
          </c:tx>
          <c:layout>
            <c:manualLayout>
              <c:xMode val="edge"/>
              <c:yMode val="edge"/>
              <c:x val="0.16269947506561699"/>
              <c:y val="0.80017497812773397"/>
            </c:manualLayout>
          </c:layout>
          <c:overlay val="0"/>
        </c:title>
        <c:majorTickMark val="out"/>
        <c:minorTickMark val="none"/>
        <c:tickLblPos val="nextTo"/>
        <c:crossAx val="53217152"/>
        <c:crosses val="autoZero"/>
        <c:auto val="1"/>
        <c:lblAlgn val="ctr"/>
        <c:lblOffset val="100"/>
        <c:noMultiLvlLbl val="0"/>
      </c:catAx>
      <c:valAx>
        <c:axId val="5321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215232"/>
        <c:crosses val="autoZero"/>
        <c:crossBetween val="between"/>
      </c:valAx>
      <c:serAx>
        <c:axId val="53987968"/>
        <c:scaling>
          <c:orientation val="minMax"/>
        </c:scaling>
        <c:delete val="1"/>
        <c:axPos val="b"/>
        <c:majorTickMark val="out"/>
        <c:minorTickMark val="none"/>
        <c:tickLblPos val="nextTo"/>
        <c:crossAx val="5321715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spPr>
    <a:ln w="38100" cmpd="sng"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500" baseline="0" dirty="0" smtClean="0"/>
              <a:t>Second-Grade Social-Problem-Solving </a:t>
            </a:r>
            <a:r>
              <a:rPr lang="en-US" sz="2500" baseline="0" dirty="0"/>
              <a:t>Skills </a:t>
            </a:r>
            <a:r>
              <a:rPr lang="en-US" sz="2500" baseline="0" dirty="0" smtClean="0"/>
              <a:t>Groups </a:t>
            </a:r>
            <a:r>
              <a:rPr lang="en-US" sz="2500" baseline="0" dirty="0"/>
              <a:t>—</a:t>
            </a:r>
            <a:r>
              <a:rPr lang="en-US" sz="2500" baseline="0" dirty="0" smtClean="0"/>
              <a:t> </a:t>
            </a:r>
            <a:r>
              <a:rPr lang="en-US" sz="2500" baseline="0" dirty="0"/>
              <a:t>Total Behavior Referrals</a:t>
            </a:r>
          </a:p>
        </c:rich>
      </c:tx>
      <c:layout>
        <c:manualLayout>
          <c:xMode val="edge"/>
          <c:yMode val="edge"/>
          <c:x val="0.13836503505814801"/>
          <c:y val="0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949920523053501E-2"/>
          <c:y val="0.191942687222286"/>
          <c:w val="0.96205007947694698"/>
          <c:h val="0.7390496780371910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972D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2.314814814814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E-2"/>
                  <c:y val="-3.703703703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Referrals!$A$25:$A$26</c:f>
              <c:strCache>
                <c:ptCount val="2"/>
                <c:pt idx="0">
                  <c:v>2nd quarter</c:v>
                </c:pt>
                <c:pt idx="1">
                  <c:v>3rd quarter</c:v>
                </c:pt>
              </c:strCache>
            </c:strRef>
          </c:cat>
          <c:val>
            <c:numRef>
              <c:f>Referrals!$B$25:$B$26</c:f>
              <c:numCache>
                <c:formatCode>General</c:formatCode>
                <c:ptCount val="2"/>
                <c:pt idx="0">
                  <c:v>17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845888"/>
        <c:axId val="43847680"/>
        <c:axId val="0"/>
      </c:bar3DChart>
      <c:catAx>
        <c:axId val="43845888"/>
        <c:scaling>
          <c:orientation val="minMax"/>
        </c:scaling>
        <c:delete val="0"/>
        <c:axPos val="b"/>
        <c:majorTickMark val="out"/>
        <c:minorTickMark val="none"/>
        <c:tickLblPos val="nextTo"/>
        <c:crossAx val="43847680"/>
        <c:crosses val="autoZero"/>
        <c:auto val="1"/>
        <c:lblAlgn val="ctr"/>
        <c:lblOffset val="100"/>
        <c:noMultiLvlLbl val="0"/>
      </c:catAx>
      <c:valAx>
        <c:axId val="4384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8458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14A36-B019-2640-ABA9-1A363D704413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0B6F9-36B8-E841-8B58-CF42251A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1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November 30,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November 30,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November 30,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November 30,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November 30,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November 30,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November 30,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November 30,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November 30,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November 30,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November 30,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November 30, 2015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url=http://www.clipartbest.com/problem-solving&amp;rct=j&amp;frm=1&amp;q=&amp;esrc=s&amp;sa=U&amp;ei=p8UrVfqaHLbbsATRuoCIDg&amp;ved=0CCgQ9QEwCTgU&amp;usg=AFQjCNGnDjsItFLMqD6Gu510USrPiP1MXA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7525" y="1610239"/>
            <a:ext cx="4536475" cy="1524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Howell Elementary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7525" y="3137413"/>
            <a:ext cx="4263292" cy="1825625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Counseling Review:</a:t>
            </a:r>
          </a:p>
          <a:p>
            <a:r>
              <a:rPr lang="en-US" sz="3000" i="1" dirty="0" smtClean="0"/>
              <a:t>Second-Grade Tier 2 Intervention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1304931"/>
            <a:ext cx="4304525" cy="3117068"/>
            <a:chOff x="161819" y="1252157"/>
            <a:chExt cx="3869280" cy="2593115"/>
          </a:xfrm>
        </p:grpSpPr>
        <p:sp>
          <p:nvSpPr>
            <p:cNvPr id="9" name="Rectangle 8"/>
            <p:cNvSpPr/>
            <p:nvPr/>
          </p:nvSpPr>
          <p:spPr>
            <a:xfrm>
              <a:off x="523974" y="1318313"/>
              <a:ext cx="3507125" cy="252695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1819" y="1252157"/>
              <a:ext cx="3798232" cy="2560508"/>
              <a:chOff x="81110" y="1152161"/>
              <a:chExt cx="4341734" cy="2892436"/>
            </a:xfrm>
          </p:grpSpPr>
          <p:pic>
            <p:nvPicPr>
              <p:cNvPr id="5" name="Placeholder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2965" y="1287088"/>
                <a:ext cx="3829879" cy="274408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" name="Picture 5" descr=":brochure 11:Assets:ExteriorBTMRight.png"/>
              <p:cNvPicPr/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81110" y="1152161"/>
                <a:ext cx="4341734" cy="627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Main HD:Users:steph-debug:Desktop:Outbound1.png"/>
              <p:cNvPicPr/>
              <p:nvPr/>
            </p:nvPicPr>
            <p:blipFill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527"/>
              <a:stretch/>
            </p:blipFill>
            <p:spPr bwMode="auto">
              <a:xfrm>
                <a:off x="390169" y="1278742"/>
                <a:ext cx="692974" cy="27658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5967967" y="4819885"/>
            <a:ext cx="317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Rachel Anderson</a:t>
            </a:r>
          </a:p>
          <a:p>
            <a:pPr algn="r"/>
            <a:r>
              <a:rPr lang="en-US" sz="1200" dirty="0" smtClean="0"/>
              <a:t>Professional School Counselor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32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Results…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78474"/>
              </p:ext>
            </p:extLst>
          </p:nvPr>
        </p:nvGraphicFramePr>
        <p:xfrm>
          <a:off x="374968" y="1118948"/>
          <a:ext cx="8458200" cy="448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20174" y="5681723"/>
            <a:ext cx="157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 = 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59683"/>
              </p:ext>
            </p:extLst>
          </p:nvPr>
        </p:nvGraphicFramePr>
        <p:xfrm>
          <a:off x="801252" y="1278798"/>
          <a:ext cx="7772400" cy="453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12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421120"/>
              </p:ext>
            </p:extLst>
          </p:nvPr>
        </p:nvGraphicFramePr>
        <p:xfrm>
          <a:off x="339444" y="1181110"/>
          <a:ext cx="8390483" cy="428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8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Results…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" y="1252869"/>
            <a:ext cx="7772400" cy="6996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Additionally, our groups resulted in a 53% decrease in behavior referrals for group members.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649980"/>
              </p:ext>
            </p:extLst>
          </p:nvPr>
        </p:nvGraphicFramePr>
        <p:xfrm>
          <a:off x="1132114" y="1978275"/>
          <a:ext cx="6999514" cy="397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0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3559"/>
            <a:ext cx="7772400" cy="1143000"/>
          </a:xfrm>
        </p:spPr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937827" y="4019019"/>
            <a:ext cx="1027821" cy="197174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79" t="-740" r="7752" b="69"/>
          <a:stretch/>
        </p:blipFill>
        <p:spPr>
          <a:xfrm>
            <a:off x="7996581" y="4064844"/>
            <a:ext cx="923238" cy="186700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8436" y="1358725"/>
            <a:ext cx="7772400" cy="4216013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met our goal!!!</a:t>
            </a:r>
          </a:p>
          <a:p>
            <a:r>
              <a:rPr lang="en-US" dirty="0" smtClean="0"/>
              <a:t>Evidence shows that our Tier 2 intervention was successful.</a:t>
            </a:r>
          </a:p>
          <a:p>
            <a:r>
              <a:rPr lang="en-US" dirty="0" smtClean="0"/>
              <a:t>Social-problem-solving skills increased by 16%.</a:t>
            </a:r>
          </a:p>
          <a:p>
            <a:r>
              <a:rPr lang="en-US" dirty="0" smtClean="0"/>
              <a:t>Office behavior referrals were reduced by 53%.</a:t>
            </a:r>
          </a:p>
          <a:p>
            <a:r>
              <a:rPr lang="en-US" dirty="0" smtClean="0"/>
              <a:t>Teachers reported that group members showed improvement in each the following areas:</a:t>
            </a:r>
          </a:p>
          <a:p>
            <a:pPr lvl="1"/>
            <a:r>
              <a:rPr lang="en-US" dirty="0" smtClean="0"/>
              <a:t>Students that took part in our intervention are now LESS likely to 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istract other children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ecome involved in fights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verreact to situations</a:t>
            </a:r>
          </a:p>
          <a:p>
            <a:pPr lvl="1"/>
            <a:r>
              <a:rPr lang="en-US" dirty="0" smtClean="0"/>
              <a:t>Students that </a:t>
            </a:r>
            <a:r>
              <a:rPr lang="en-US" dirty="0"/>
              <a:t>took part in our intervention are now </a:t>
            </a:r>
            <a:r>
              <a:rPr lang="en-US" dirty="0" smtClean="0"/>
              <a:t>MORE </a:t>
            </a:r>
            <a:r>
              <a:rPr lang="en-US" dirty="0"/>
              <a:t>likely to </a:t>
            </a:r>
            <a:endParaRPr lang="en-US" dirty="0" smtClean="0"/>
          </a:p>
          <a:p>
            <a:pPr lvl="2"/>
            <a:r>
              <a:rPr lang="en-US" dirty="0" smtClean="0"/>
              <a:t>Show understanding of another person’s feelings</a:t>
            </a:r>
          </a:p>
          <a:p>
            <a:pPr lvl="2"/>
            <a:r>
              <a:rPr lang="en-US" dirty="0" smtClean="0"/>
              <a:t>Take turns/share</a:t>
            </a:r>
            <a:endParaRPr lang="en-US" dirty="0"/>
          </a:p>
          <a:p>
            <a:pPr marL="468630" lvl="1" indent="0">
              <a:buNone/>
            </a:pP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8" b="98420" l="4407" r="95593">
                        <a14:foregroundMark x1="13830" y1="47178" x2="13830" y2="47178"/>
                        <a14:foregroundMark x1="10638" y1="66591" x2="10638" y2="66591"/>
                        <a14:foregroundMark x1="7903" y1="67043" x2="7903" y2="67043"/>
                        <a14:foregroundMark x1="7295" y1="70203" x2="7295" y2="70203"/>
                        <a14:foregroundMark x1="10030" y1="72686" x2="10030" y2="72686"/>
                        <a14:foregroundMark x1="10334" y1="69526" x2="10334" y2="69526"/>
                        <a14:foregroundMark x1="13678" y1="67946" x2="13678" y2="67946"/>
                        <a14:foregroundMark x1="15502" y1="68849" x2="15502" y2="68849"/>
                        <a14:foregroundMark x1="25228" y1="87359" x2="25228" y2="87359"/>
                        <a14:foregroundMark x1="30091" y1="81716" x2="30091" y2="81716"/>
                        <a14:foregroundMark x1="87082" y1="37923" x2="87082" y2="37923"/>
                        <a14:backgroundMark x1="24468" y1="89842" x2="24468" y2="89842"/>
                        <a14:backgroundMark x1="34802" y1="94808" x2="34802" y2="94808"/>
                        <a14:backgroundMark x1="71733" y1="40632" x2="71733" y2="40632"/>
                        <a14:backgroundMark x1="72188" y1="44018" x2="72188" y2="44018"/>
                        <a14:backgroundMark x1="70061" y1="40858" x2="70061" y2="40858"/>
                        <a14:backgroundMark x1="64894" y1="39955" x2="64894" y2="39955"/>
                        <a14:backgroundMark x1="60334" y1="84876" x2="60334" y2="84876"/>
                        <a14:backgroundMark x1="55623" y1="88713" x2="55623" y2="88713"/>
                        <a14:backgroundMark x1="48024" y1="91874" x2="48024" y2="91874"/>
                        <a14:backgroundMark x1="40426" y1="68172" x2="40426" y2="68172"/>
                        <a14:backgroundMark x1="38754" y1="67720" x2="38754" y2="67720"/>
                        <a14:backgroundMark x1="62158" y1="60948" x2="62158" y2="60948"/>
                        <a14:backgroundMark x1="60030" y1="60045" x2="60030" y2="60045"/>
                        <a14:backgroundMark x1="20973" y1="55982" x2="20973" y2="55982"/>
                        <a14:backgroundMark x1="16261" y1="53725" x2="16261" y2="53725"/>
                        <a14:backgroundMark x1="19149" y1="54853" x2="19149" y2="54853"/>
                        <a14:backgroundMark x1="20821" y1="72686" x2="20821" y2="72686"/>
                        <a14:backgroundMark x1="13830" y1="64560" x2="13830" y2="64560"/>
                        <a14:backgroundMark x1="27660" y1="92325" x2="27660" y2="92325"/>
                        <a14:backgroundMark x1="32675" y1="83070" x2="32675" y2="83070"/>
                        <a14:backgroundMark x1="39818" y1="50339" x2="39818" y2="50339"/>
                        <a14:backgroundMark x1="61398" y1="49210" x2="61398" y2="49210"/>
                        <a14:backgroundMark x1="32675" y1="80135" x2="32675" y2="80135"/>
                      </a14:backgroundRemoval>
                    </a14:imgEffect>
                  </a14:imgLayer>
                </a14:imgProps>
              </a:ext>
            </a:extLst>
          </a:blip>
          <a:srcRect t="-118" b="-541"/>
          <a:stretch/>
        </p:blipFill>
        <p:spPr>
          <a:xfrm>
            <a:off x="6717582" y="433985"/>
            <a:ext cx="1966258" cy="13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549" y="162951"/>
            <a:ext cx="1551473" cy="1558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84" l="9360" r="891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490" y="4213803"/>
            <a:ext cx="1590510" cy="194308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8436" y="1315189"/>
            <a:ext cx="7411401" cy="43581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Where do we go from here?</a:t>
            </a:r>
          </a:p>
          <a:p>
            <a:pPr lvl="1"/>
            <a:r>
              <a:rPr lang="en-US" dirty="0" smtClean="0"/>
              <a:t>Because the evidence indicates that our program was effective with second graders, there are multiple next steps that we can take.</a:t>
            </a:r>
          </a:p>
          <a:p>
            <a:pPr lvl="2"/>
            <a:r>
              <a:rPr lang="en-US" dirty="0" smtClean="0"/>
              <a:t>Attempt the same program with students in first and/or third grades.</a:t>
            </a:r>
          </a:p>
          <a:p>
            <a:pPr lvl="2"/>
            <a:r>
              <a:rPr lang="en-US" dirty="0" smtClean="0"/>
              <a:t>Repeat the program in the next school year for second-grade students.</a:t>
            </a:r>
          </a:p>
          <a:p>
            <a:pPr lvl="2"/>
            <a:r>
              <a:rPr lang="en-US" dirty="0" smtClean="0"/>
              <a:t>Repeat the program this year with a different group of second-grade students.</a:t>
            </a:r>
          </a:p>
          <a:p>
            <a:pPr lvl="1"/>
            <a:r>
              <a:rPr lang="en-US" dirty="0" smtClean="0"/>
              <a:t>Continue to collect data on successive groups.</a:t>
            </a:r>
          </a:p>
          <a:p>
            <a:pPr lvl="1"/>
            <a:r>
              <a:rPr lang="en-US" dirty="0" smtClean="0"/>
              <a:t>Further evaluate the impact of our program on other critical data elements, such as attendance, retention rates, and standardized test scores.</a:t>
            </a:r>
          </a:p>
          <a:p>
            <a:pPr lvl="1"/>
            <a:r>
              <a:rPr lang="en-US" dirty="0" smtClean="0"/>
              <a:t>Continue to educate our stakeholders about the impact of our counseling program.</a:t>
            </a:r>
          </a:p>
          <a:p>
            <a:pPr lvl="1"/>
            <a:r>
              <a:rPr lang="en-US" dirty="0" smtClean="0"/>
              <a:t>Communicate our results to other district school counselors at our monthly PLC meeting.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2800" l="9901" r="89604">
                        <a14:foregroundMark x1="78218" y1="72400" x2="78218" y2="72400"/>
                        <a14:backgroundMark x1="53465" y1="44800" x2="53465" y2="44800"/>
                        <a14:backgroundMark x1="55941" y1="43200" x2="55941" y2="43200"/>
                      </a14:backgroundRemoval>
                    </a14:imgEffect>
                  </a14:imgLayer>
                </a14:imgProps>
              </a:ext>
            </a:extLst>
          </a:blip>
          <a:srcRect t="3502" b="5080"/>
          <a:stretch/>
        </p:blipFill>
        <p:spPr>
          <a:xfrm>
            <a:off x="105881" y="4083218"/>
            <a:ext cx="1052173" cy="1190431"/>
          </a:xfrm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100000" l="4781" r="99602">
                        <a14:foregroundMark x1="32669" y1="48000" x2="32669" y2="48000"/>
                        <a14:foregroundMark x1="27490" y1="56000" x2="27490" y2="56000"/>
                        <a14:foregroundMark x1="28287" y1="47500" x2="28287" y2="47500"/>
                        <a14:foregroundMark x1="28685" y1="51000" x2="28685" y2="51000"/>
                        <a14:foregroundMark x1="24701" y1="47000" x2="24701" y2="47000"/>
                        <a14:foregroundMark x1="24303" y1="42000" x2="24303" y2="42000"/>
                        <a14:foregroundMark x1="79556" y1="22222" x2="79556" y2="2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342">
            <a:off x="6769322" y="866181"/>
            <a:ext cx="2147256" cy="1882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8437" y="1600201"/>
            <a:ext cx="6046650" cy="40731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Second-grade students are not at grade level academically.</a:t>
            </a:r>
          </a:p>
          <a:p>
            <a:r>
              <a:rPr lang="en-US" dirty="0" smtClean="0"/>
              <a:t>Second</a:t>
            </a:r>
            <a:r>
              <a:rPr lang="en-US" dirty="0"/>
              <a:t>-</a:t>
            </a:r>
            <a:r>
              <a:rPr lang="en-US" dirty="0" smtClean="0"/>
              <a:t>grade students are not reaching the proficiency level in the PBIS realm of office behavior referrals.</a:t>
            </a:r>
          </a:p>
          <a:p>
            <a:r>
              <a:rPr lang="en-US" dirty="0" smtClean="0"/>
              <a:t>Teachers report behavior problems in their classroom, specifically that students in their classroom need improvement in the following areas:</a:t>
            </a:r>
          </a:p>
          <a:p>
            <a:pPr lvl="1"/>
            <a:r>
              <a:rPr lang="en-US" dirty="0" smtClean="0"/>
              <a:t>Social skills </a:t>
            </a:r>
          </a:p>
          <a:p>
            <a:pPr lvl="1"/>
            <a:r>
              <a:rPr lang="en-US" dirty="0" smtClean="0"/>
              <a:t>Problem-solving skills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etacognition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1"/>
            <a:ext cx="6892636" cy="3733800"/>
          </a:xfrm>
        </p:spPr>
        <p:txBody>
          <a:bodyPr/>
          <a:lstStyle/>
          <a:p>
            <a:r>
              <a:rPr lang="en-US" dirty="0"/>
              <a:t>Group counseling has been shown to positively impact students’ academic achievement and personal growth (ASCA, 2014).</a:t>
            </a:r>
          </a:p>
          <a:p>
            <a:r>
              <a:rPr lang="en-US" dirty="0" smtClean="0"/>
              <a:t>A Tier 2 small-group intervention that focuses on social problem-solving skills will prepare the students to be more successful in the classroom, both academically and socially.</a:t>
            </a:r>
          </a:p>
          <a:p>
            <a:r>
              <a:rPr lang="en-US" dirty="0" smtClean="0"/>
              <a:t>Students will be selected based on office behavior referrals and teacher recommendations.</a:t>
            </a:r>
          </a:p>
          <a:p>
            <a:endParaRPr lang="en-US" dirty="0"/>
          </a:p>
        </p:txBody>
      </p:sp>
      <p:pic>
        <p:nvPicPr>
          <p:cNvPr id="1028" name="Picture 4" descr="https://encrypted-tbn1.gstatic.com/images?q=tbn:ANd9GcSat7HKtpnFlszjicl4LeOyp9nRvPneLkLOF5FL5We2qAsqOqh0WXkwh4Ev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21" l="4138" r="96552">
                        <a14:foregroundMark x1="24667" y1="68000" x2="24667" y2="68000"/>
                        <a14:foregroundMark x1="13793" y1="86897" x2="13793" y2="86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02" y="3856468"/>
            <a:ext cx="1638590" cy="163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445" y="1695205"/>
            <a:ext cx="7772400" cy="3733800"/>
          </a:xfrm>
        </p:spPr>
        <p:txBody>
          <a:bodyPr/>
          <a:lstStyle/>
          <a:p>
            <a:r>
              <a:rPr lang="en-US" dirty="0" smtClean="0"/>
              <a:t>Reduce behavior referrals by 25% and increase teacher-reported social problem-solving skills by 15% as measured by pre-post evaluations in second-grade students identified as having issues with social skills, problem solving, and metacognition skills.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8" b="74118" l="2381" r="95238">
                        <a14:foregroundMark x1="92262" y1="64706" x2="92262" y2="64706"/>
                        <a14:foregroundMark x1="16667" y1="65294" x2="16667" y2="65294"/>
                        <a14:backgroundMark x1="67857" y1="57647" x2="67857" y2="57647"/>
                        <a14:backgroundMark x1="48810" y1="57647" x2="48810" y2="57647"/>
                        <a14:backgroundMark x1="52381" y1="62353" x2="52381" y2="62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0245" y="4142509"/>
            <a:ext cx="1905556" cy="19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36" y="1600201"/>
            <a:ext cx="7772400" cy="40731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groups of second-grade students met weekly for 10 weeks.</a:t>
            </a:r>
          </a:p>
          <a:p>
            <a:pPr lvl="1"/>
            <a:r>
              <a:rPr lang="en-US" dirty="0" smtClean="0"/>
              <a:t>One group of four girls</a:t>
            </a:r>
          </a:p>
          <a:p>
            <a:pPr lvl="1"/>
            <a:r>
              <a:rPr lang="en-US" dirty="0" smtClean="0"/>
              <a:t>Two groups of five boys</a:t>
            </a:r>
          </a:p>
          <a:p>
            <a:r>
              <a:rPr lang="en-US" dirty="0" smtClean="0"/>
              <a:t>Pre and post evaluations for each student were given to their teachers in December 2014 and April 2015.</a:t>
            </a:r>
          </a:p>
          <a:p>
            <a:r>
              <a:rPr lang="en-US" dirty="0" smtClean="0"/>
              <a:t>Meetings lasted approximately 30 minutes each week.</a:t>
            </a:r>
          </a:p>
          <a:p>
            <a:r>
              <a:rPr lang="en-US" dirty="0" smtClean="0"/>
              <a:t>They </a:t>
            </a:r>
            <a:r>
              <a:rPr lang="en-US" dirty="0"/>
              <a:t>f</a:t>
            </a:r>
            <a:r>
              <a:rPr lang="en-US" dirty="0" smtClean="0"/>
              <a:t>ocused on the following topics:  </a:t>
            </a:r>
            <a:endParaRPr lang="en-US" dirty="0"/>
          </a:p>
          <a:p>
            <a:pPr lvl="1"/>
            <a:r>
              <a:rPr lang="en-US" dirty="0" smtClean="0"/>
              <a:t>Identifying emotions (in ourselves and in others)</a:t>
            </a:r>
          </a:p>
          <a:p>
            <a:pPr lvl="1"/>
            <a:r>
              <a:rPr lang="en-US" dirty="0" smtClean="0"/>
              <a:t>Coping skills</a:t>
            </a:r>
          </a:p>
          <a:p>
            <a:pPr lvl="1"/>
            <a:r>
              <a:rPr lang="en-US" dirty="0" smtClean="0"/>
              <a:t>Overreactions vs. appropriate reactions</a:t>
            </a:r>
          </a:p>
          <a:p>
            <a:pPr lvl="1"/>
            <a:r>
              <a:rPr lang="en-US" dirty="0" smtClean="0"/>
              <a:t>Friendships</a:t>
            </a:r>
          </a:p>
          <a:p>
            <a:pPr lvl="1"/>
            <a:r>
              <a:rPr lang="en-US" dirty="0" smtClean="0"/>
              <a:t>Conflicts</a:t>
            </a:r>
            <a:endParaRPr lang="en-US" dirty="0"/>
          </a:p>
        </p:txBody>
      </p:sp>
      <p:sp>
        <p:nvSpPr>
          <p:cNvPr id="8" name="Trapezoid 7"/>
          <p:cNvSpPr/>
          <p:nvPr/>
        </p:nvSpPr>
        <p:spPr>
          <a:xfrm rot="10800000">
            <a:off x="6711133" y="3732815"/>
            <a:ext cx="2353087" cy="847781"/>
          </a:xfrm>
          <a:prstGeom prst="trapezoid">
            <a:avLst>
              <a:gd name="adj" fmla="val 46904"/>
            </a:avLst>
          </a:prstGeom>
          <a:noFill/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0800000">
            <a:off x="7199891" y="4710301"/>
            <a:ext cx="1400428" cy="747975"/>
          </a:xfrm>
          <a:prstGeom prst="trapezoid">
            <a:avLst>
              <a:gd name="adj" fmla="val 41951"/>
            </a:avLst>
          </a:prstGeom>
          <a:noFill/>
          <a:ln w="38100" cmpd="sng">
            <a:solidFill>
              <a:srgbClr val="FF851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7600617" y="5590067"/>
            <a:ext cx="643228" cy="573261"/>
          </a:xfrm>
          <a:prstGeom prst="triangle">
            <a:avLst>
              <a:gd name="adj" fmla="val 48734"/>
            </a:avLst>
          </a:prstGeom>
          <a:noFill/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71235" y="3878589"/>
            <a:ext cx="13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Tier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71235" y="4869189"/>
            <a:ext cx="13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8515"/>
                </a:solidFill>
              </a:rPr>
              <a:t>Tier 2</a:t>
            </a:r>
            <a:endParaRPr lang="en-US" dirty="0">
              <a:solidFill>
                <a:srgbClr val="FF851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8341" y="5554989"/>
            <a:ext cx="131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Tier 3</a:t>
            </a:r>
            <a:endParaRPr lang="en-US" sz="1400" dirty="0"/>
          </a:p>
        </p:txBody>
      </p:sp>
      <p:sp>
        <p:nvSpPr>
          <p:cNvPr id="14" name="Right Arrow 13"/>
          <p:cNvSpPr/>
          <p:nvPr/>
        </p:nvSpPr>
        <p:spPr>
          <a:xfrm>
            <a:off x="5557154" y="4914318"/>
            <a:ext cx="1642737" cy="398675"/>
          </a:xfrm>
          <a:prstGeom prst="rightArrow">
            <a:avLst/>
          </a:prstGeom>
          <a:solidFill>
            <a:srgbClr val="FF851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11887" y="4937458"/>
            <a:ext cx="1476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/>
                <a:cs typeface="Tahoma"/>
              </a:rPr>
              <a:t>Small Groups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1133" y="3418789"/>
            <a:ext cx="2353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/>
                <a:cs typeface="Tahoma"/>
              </a:rPr>
              <a:t>Response to Intervention</a:t>
            </a:r>
            <a:endParaRPr lang="en-US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135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58"/>
            <a:ext cx="7772400" cy="1143000"/>
          </a:xfrm>
        </p:spPr>
        <p:txBody>
          <a:bodyPr/>
          <a:lstStyle/>
          <a:p>
            <a:r>
              <a:rPr lang="en-US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6587"/>
            <a:ext cx="7772400" cy="4980282"/>
          </a:xfrm>
        </p:spPr>
        <p:txBody>
          <a:bodyPr>
            <a:normAutofit/>
          </a:bodyPr>
          <a:lstStyle/>
          <a:p>
            <a:r>
              <a:rPr lang="en-US" dirty="0" smtClean="0"/>
              <a:t>The following slides illustrate results of the Tier 2 social-problem-solving </a:t>
            </a:r>
            <a:r>
              <a:rPr lang="en-US" dirty="0"/>
              <a:t>s</a:t>
            </a:r>
            <a:r>
              <a:rPr lang="en-US" dirty="0" smtClean="0"/>
              <a:t>kills groups.</a:t>
            </a:r>
          </a:p>
          <a:p>
            <a:r>
              <a:rPr lang="en-US" dirty="0" smtClean="0"/>
              <a:t>Results are based </a:t>
            </a:r>
            <a:r>
              <a:rPr lang="en-US" dirty="0"/>
              <a:t>on teacher </a:t>
            </a:r>
            <a:r>
              <a:rPr lang="en-US" dirty="0" smtClean="0"/>
              <a:t>pre-post evaluations </a:t>
            </a:r>
            <a:r>
              <a:rPr lang="en-US" b="1" i="1" dirty="0" smtClean="0"/>
              <a:t>(perception data)</a:t>
            </a:r>
            <a:r>
              <a:rPr lang="en-US" b="1" dirty="0" smtClean="0"/>
              <a:t>.</a:t>
            </a:r>
            <a:endParaRPr lang="en-US" b="1" i="1" dirty="0" smtClean="0"/>
          </a:p>
          <a:p>
            <a:r>
              <a:rPr lang="en-US" dirty="0" smtClean="0"/>
              <a:t>Overall, the groups’ social-problem-solving </a:t>
            </a:r>
            <a:r>
              <a:rPr lang="en-US" dirty="0"/>
              <a:t>skills </a:t>
            </a:r>
            <a:r>
              <a:rPr lang="en-US" dirty="0" smtClean="0"/>
              <a:t>total score on the </a:t>
            </a:r>
            <a:r>
              <a:rPr lang="en-US" dirty="0"/>
              <a:t>post evaluation increased by 16%</a:t>
            </a:r>
            <a:r>
              <a:rPr lang="en-US" dirty="0" smtClean="0"/>
              <a:t>.</a:t>
            </a:r>
            <a:endParaRPr lang="en-US" b="1" i="1" dirty="0" smtClean="0"/>
          </a:p>
          <a:p>
            <a:pPr lvl="1"/>
            <a:r>
              <a:rPr lang="en-US" dirty="0" smtClean="0"/>
              <a:t>Specifically, each of the following areas showed improvement and demonstrated statistical significance on a .05 level.</a:t>
            </a:r>
          </a:p>
          <a:p>
            <a:pPr lvl="2"/>
            <a:r>
              <a:rPr lang="en-US" dirty="0" smtClean="0"/>
              <a:t>Taking turns/sharing</a:t>
            </a:r>
          </a:p>
          <a:p>
            <a:pPr lvl="2"/>
            <a:r>
              <a:rPr lang="en-US" dirty="0" smtClean="0"/>
              <a:t>Working well in classroom</a:t>
            </a:r>
          </a:p>
          <a:p>
            <a:pPr lvl="2"/>
            <a:r>
              <a:rPr lang="en-US" dirty="0" smtClean="0"/>
              <a:t>Frequency of overreactions</a:t>
            </a:r>
          </a:p>
          <a:p>
            <a:pPr lvl="2"/>
            <a:r>
              <a:rPr lang="en-US" dirty="0" smtClean="0"/>
              <a:t>Involvement in fights</a:t>
            </a:r>
          </a:p>
          <a:p>
            <a:pPr lvl="2"/>
            <a:r>
              <a:rPr lang="en-US" dirty="0" smtClean="0"/>
              <a:t>Distracting other children</a:t>
            </a:r>
          </a:p>
          <a:p>
            <a:r>
              <a:rPr lang="en-US" dirty="0" smtClean="0"/>
              <a:t>Additionally, the office referral data indicates a 53% </a:t>
            </a:r>
            <a:br>
              <a:rPr lang="en-US" dirty="0" smtClean="0"/>
            </a:br>
            <a:r>
              <a:rPr lang="en-US" dirty="0" smtClean="0"/>
              <a:t>reduction in office behavior referrals </a:t>
            </a:r>
            <a:r>
              <a:rPr lang="en-US" b="1" i="1" dirty="0" smtClean="0"/>
              <a:t>(outcome data)</a:t>
            </a:r>
            <a:r>
              <a:rPr lang="en-US" b="1" dirty="0" smtClean="0"/>
              <a:t>.</a:t>
            </a:r>
            <a:endParaRPr lang="en-US" b="1" i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43" b="95143" l="2000" r="95417">
                        <a14:foregroundMark x1="60333" y1="82762" x2="60333" y2="82762"/>
                        <a14:foregroundMark x1="29583" y1="88857" x2="29583" y2="88857"/>
                        <a14:foregroundMark x1="41917" y1="89619" x2="41917" y2="89619"/>
                        <a14:foregroundMark x1="14833" y1="84190" x2="14833" y2="84190"/>
                        <a14:backgroundMark x1="12417" y1="61619" x2="12417" y2="61619"/>
                        <a14:backgroundMark x1="35000" y1="51714" x2="35000" y2="51714"/>
                        <a14:backgroundMark x1="51083" y1="33524" x2="51083" y2="33524"/>
                        <a14:backgroundMark x1="57000" y1="29810" x2="57000" y2="29810"/>
                        <a14:backgroundMark x1="42583" y1="40762" x2="42583" y2="40762"/>
                        <a14:backgroundMark x1="46917" y1="41714" x2="46917" y2="41714"/>
                        <a14:backgroundMark x1="29000" y1="49810" x2="29000" y2="49810"/>
                        <a14:backgroundMark x1="15833" y1="59238" x2="15833" y2="592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52494">
            <a:off x="6547394" y="3463403"/>
            <a:ext cx="1714668" cy="15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Results…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693396"/>
              </p:ext>
            </p:extLst>
          </p:nvPr>
        </p:nvGraphicFramePr>
        <p:xfrm>
          <a:off x="941376" y="1795440"/>
          <a:ext cx="7255697" cy="373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20174" y="5681723"/>
            <a:ext cx="157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 = .00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10"/>
          <p:cNvSpPr>
            <a:spLocks noGrp="1"/>
          </p:cNvSpPr>
          <p:nvPr>
            <p:ph idx="1"/>
          </p:nvPr>
        </p:nvSpPr>
        <p:spPr>
          <a:xfrm>
            <a:off x="685800" y="1288391"/>
            <a:ext cx="7772400" cy="6996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scores of all post evaluations indicated a 16% increase in overall social problem-solving skills.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8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970127"/>
              </p:ext>
            </p:extLst>
          </p:nvPr>
        </p:nvGraphicFramePr>
        <p:xfrm>
          <a:off x="339444" y="1296559"/>
          <a:ext cx="8458200" cy="426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20174" y="5681723"/>
            <a:ext cx="157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 = 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20174" y="5681723"/>
            <a:ext cx="157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 = .00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851352"/>
              </p:ext>
            </p:extLst>
          </p:nvPr>
        </p:nvGraphicFramePr>
        <p:xfrm>
          <a:off x="685800" y="1202279"/>
          <a:ext cx="7628695" cy="478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1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2341</TotalTime>
  <Words>699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 Pop</vt:lpstr>
      <vt:lpstr>Howell Elementary </vt:lpstr>
      <vt:lpstr>context</vt:lpstr>
      <vt:lpstr>Rationale for intervention</vt:lpstr>
      <vt:lpstr>The Goal</vt:lpstr>
      <vt:lpstr>The Intervention</vt:lpstr>
      <vt:lpstr>REsults</vt:lpstr>
      <vt:lpstr>Results…</vt:lpstr>
      <vt:lpstr>Results…</vt:lpstr>
      <vt:lpstr>Results…</vt:lpstr>
      <vt:lpstr>Results…</vt:lpstr>
      <vt:lpstr>Results…</vt:lpstr>
      <vt:lpstr>Results…</vt:lpstr>
      <vt:lpstr>Results…</vt:lpstr>
      <vt:lpstr>What does this mean?</vt:lpstr>
      <vt:lpstr>implications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Howell Elementary</dc:title>
  <dc:creator>Rachel Anderson</dc:creator>
  <cp:lastModifiedBy>Melanie Birdsall</cp:lastModifiedBy>
  <cp:revision>62</cp:revision>
  <cp:lastPrinted>2015-04-12T01:15:11Z</cp:lastPrinted>
  <dcterms:created xsi:type="dcterms:W3CDTF">2015-04-09T14:52:57Z</dcterms:created>
  <dcterms:modified xsi:type="dcterms:W3CDTF">2015-11-30T23:39:42Z</dcterms:modified>
</cp:coreProperties>
</file>